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4.xml" ContentType="application/vnd.openxmlformats-officedocument.presentationml.notesSlide+xml"/>
  <Override PartName="/ppt/tags/tag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66" r:id="rId3"/>
    <p:sldMasterId id="2147483668" r:id="rId4"/>
    <p:sldMasterId id="2147483670" r:id="rId5"/>
    <p:sldMasterId id="2147483672" r:id="rId6"/>
    <p:sldMasterId id="2147483675" r:id="rId7"/>
    <p:sldMasterId id="2147483679" r:id="rId8"/>
  </p:sldMasterIdLst>
  <p:notesMasterIdLst>
    <p:notesMasterId r:id="rId85"/>
  </p:notesMasterIdLst>
  <p:sldIdLst>
    <p:sldId id="256" r:id="rId9"/>
    <p:sldId id="271" r:id="rId10"/>
    <p:sldId id="341" r:id="rId11"/>
    <p:sldId id="342"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355" r:id="rId25"/>
    <p:sldId id="356" r:id="rId26"/>
    <p:sldId id="357" r:id="rId27"/>
    <p:sldId id="358" r:id="rId28"/>
    <p:sldId id="359" r:id="rId29"/>
    <p:sldId id="360" r:id="rId30"/>
    <p:sldId id="361" r:id="rId31"/>
    <p:sldId id="362" r:id="rId32"/>
    <p:sldId id="363" r:id="rId33"/>
    <p:sldId id="364" r:id="rId34"/>
    <p:sldId id="270" r:id="rId35"/>
    <p:sldId id="365" r:id="rId36"/>
    <p:sldId id="366" r:id="rId37"/>
    <p:sldId id="367" r:id="rId38"/>
    <p:sldId id="368" r:id="rId39"/>
    <p:sldId id="369" r:id="rId40"/>
    <p:sldId id="370" r:id="rId41"/>
    <p:sldId id="371" r:id="rId42"/>
    <p:sldId id="372" r:id="rId43"/>
    <p:sldId id="373" r:id="rId44"/>
    <p:sldId id="374" r:id="rId45"/>
    <p:sldId id="375" r:id="rId46"/>
    <p:sldId id="376" r:id="rId47"/>
    <p:sldId id="377" r:id="rId48"/>
    <p:sldId id="378" r:id="rId49"/>
    <p:sldId id="272" r:id="rId50"/>
    <p:sldId id="409" r:id="rId51"/>
    <p:sldId id="380" r:id="rId52"/>
    <p:sldId id="381" r:id="rId53"/>
    <p:sldId id="382" r:id="rId54"/>
    <p:sldId id="383" r:id="rId55"/>
    <p:sldId id="384" r:id="rId56"/>
    <p:sldId id="385" r:id="rId57"/>
    <p:sldId id="386" r:id="rId58"/>
    <p:sldId id="387" r:id="rId59"/>
    <p:sldId id="388" r:id="rId60"/>
    <p:sldId id="389" r:id="rId61"/>
    <p:sldId id="390" r:id="rId62"/>
    <p:sldId id="391" r:id="rId63"/>
    <p:sldId id="392" r:id="rId64"/>
    <p:sldId id="393" r:id="rId65"/>
    <p:sldId id="394" r:id="rId66"/>
    <p:sldId id="395" r:id="rId67"/>
    <p:sldId id="396" r:id="rId68"/>
    <p:sldId id="397" r:id="rId69"/>
    <p:sldId id="398" r:id="rId70"/>
    <p:sldId id="399" r:id="rId71"/>
    <p:sldId id="400" r:id="rId72"/>
    <p:sldId id="401" r:id="rId73"/>
    <p:sldId id="402" r:id="rId74"/>
    <p:sldId id="403" r:id="rId75"/>
    <p:sldId id="404" r:id="rId76"/>
    <p:sldId id="405" r:id="rId77"/>
    <p:sldId id="406" r:id="rId78"/>
    <p:sldId id="407" r:id="rId79"/>
    <p:sldId id="260" r:id="rId80"/>
    <p:sldId id="273" r:id="rId81"/>
    <p:sldId id="274" r:id="rId82"/>
    <p:sldId id="275" r:id="rId83"/>
    <p:sldId id="408"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mma Head" initials="" lastIdx="1" clrIdx="0"/>
  <p:cmAuthor id="1" name="Sarah Tierney" initials="" lastIdx="1" clrIdx="1"/>
  <p:cmAuthor id="2" name="Beth Phoenix"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A0BE"/>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48"/>
      </p:cViewPr>
      <p:guideLst>
        <p:guide orient="horz" pos="2092"/>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tableStyles" Target="tableStyles.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3-20T14:57:22.614" idx="1">
    <p:pos x="432" y="4272"/>
    <p:text>@sarah.tierney@oxehealth.com this has now changed to up to 40 seconds.
_Reassigned to Sarah Tierney_</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sjlTq8k"/>
      </p:ext>
    </p:extLst>
  </p:cm>
  <p:cm authorId="1" dt="2023-03-08T10:12:50.920" idx="1">
    <p:pos x="432" y="4272"/>
    <p:text>@anna.papana@oxehealth.com</p:text>
    <p:extLst>
      <p:ext uri="{C676402C-5697-4E1C-873F-D02D1690AC5C}">
        <p15:threadingInfo xmlns:p15="http://schemas.microsoft.com/office/powerpoint/2012/main" timeZoneBias="0">
          <p15:parentCm authorId="0"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sj__lEU"/>
      </p:ext>
    </p:extLst>
  </p:cm>
  <p:cm authorId="2" dt="2023-03-20T14:57:22.614" idx="1">
    <p:pos x="432" y="4272"/>
    <p:text>@gemma.head@oxehealth.com @sarah.tierney@oxehealth.com @anna.papana@oxehealth.com 
when any changes are made they should always be documented on slide 2 of this deck and updated as per Content Control &amp; Release Process</p:text>
    <p:extLst>
      <p:ext uri="{C676402C-5697-4E1C-873F-D02D1690AC5C}">
        <p15:threadingInfo xmlns:p15="http://schemas.microsoft.com/office/powerpoint/2012/main" timeZoneBias="0">
          <p15:parentCm authorId="0"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tYtscHs"/>
      </p:ext>
    </p:extLst>
  </p:cm>
</p:cmLst>
</file>

<file path=ppt/diagrams/_rels/data2.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110.png"/><Relationship Id="rId18" Type="http://schemas.openxmlformats.org/officeDocument/2006/relationships/image" Target="../media/image600.svg"/><Relationship Id="rId3" Type="http://schemas.openxmlformats.org/officeDocument/2006/relationships/image" Target="../media/image105.png"/><Relationship Id="rId7" Type="http://schemas.openxmlformats.org/officeDocument/2006/relationships/image" Target="../media/image107.png"/><Relationship Id="rId12" Type="http://schemas.openxmlformats.org/officeDocument/2006/relationships/image" Target="../media/image540.svg"/><Relationship Id="rId17" Type="http://schemas.openxmlformats.org/officeDocument/2006/relationships/image" Target="../media/image112.png"/><Relationship Id="rId2" Type="http://schemas.openxmlformats.org/officeDocument/2006/relationships/image" Target="../media/image44.svg"/><Relationship Id="rId16" Type="http://schemas.openxmlformats.org/officeDocument/2006/relationships/image" Target="../media/image580.svg"/><Relationship Id="rId20" Type="http://schemas.openxmlformats.org/officeDocument/2006/relationships/image" Target="../media/image62.svg"/><Relationship Id="rId1" Type="http://schemas.openxmlformats.org/officeDocument/2006/relationships/image" Target="../media/image104.png"/><Relationship Id="rId6" Type="http://schemas.openxmlformats.org/officeDocument/2006/relationships/image" Target="../media/image48.svg"/><Relationship Id="rId11" Type="http://schemas.openxmlformats.org/officeDocument/2006/relationships/image" Target="../media/image109.png"/><Relationship Id="rId5" Type="http://schemas.openxmlformats.org/officeDocument/2006/relationships/image" Target="../media/image106.png"/><Relationship Id="rId15" Type="http://schemas.openxmlformats.org/officeDocument/2006/relationships/image" Target="../media/image111.png"/><Relationship Id="rId10" Type="http://schemas.openxmlformats.org/officeDocument/2006/relationships/image" Target="../media/image52.svg"/><Relationship Id="rId19" Type="http://schemas.openxmlformats.org/officeDocument/2006/relationships/image" Target="../media/image113.png"/><Relationship Id="rId4" Type="http://schemas.openxmlformats.org/officeDocument/2006/relationships/image" Target="../media/image46.svg"/><Relationship Id="rId9" Type="http://schemas.openxmlformats.org/officeDocument/2006/relationships/image" Target="../media/image108.png"/><Relationship Id="rId14" Type="http://schemas.openxmlformats.org/officeDocument/2006/relationships/image" Target="../media/image56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110.png"/><Relationship Id="rId18" Type="http://schemas.openxmlformats.org/officeDocument/2006/relationships/image" Target="../media/image600.svg"/><Relationship Id="rId3" Type="http://schemas.openxmlformats.org/officeDocument/2006/relationships/image" Target="../media/image105.png"/><Relationship Id="rId7" Type="http://schemas.openxmlformats.org/officeDocument/2006/relationships/image" Target="../media/image107.png"/><Relationship Id="rId12" Type="http://schemas.openxmlformats.org/officeDocument/2006/relationships/image" Target="../media/image540.svg"/><Relationship Id="rId17" Type="http://schemas.openxmlformats.org/officeDocument/2006/relationships/image" Target="../media/image112.png"/><Relationship Id="rId2" Type="http://schemas.openxmlformats.org/officeDocument/2006/relationships/image" Target="../media/image44.svg"/><Relationship Id="rId16" Type="http://schemas.openxmlformats.org/officeDocument/2006/relationships/image" Target="../media/image580.svg"/><Relationship Id="rId20" Type="http://schemas.openxmlformats.org/officeDocument/2006/relationships/image" Target="../media/image62.svg"/><Relationship Id="rId1" Type="http://schemas.openxmlformats.org/officeDocument/2006/relationships/image" Target="../media/image104.png"/><Relationship Id="rId6" Type="http://schemas.openxmlformats.org/officeDocument/2006/relationships/image" Target="../media/image48.svg"/><Relationship Id="rId11" Type="http://schemas.openxmlformats.org/officeDocument/2006/relationships/image" Target="../media/image109.png"/><Relationship Id="rId5" Type="http://schemas.openxmlformats.org/officeDocument/2006/relationships/image" Target="../media/image106.png"/><Relationship Id="rId15" Type="http://schemas.openxmlformats.org/officeDocument/2006/relationships/image" Target="../media/image111.png"/><Relationship Id="rId10" Type="http://schemas.openxmlformats.org/officeDocument/2006/relationships/image" Target="../media/image52.svg"/><Relationship Id="rId19" Type="http://schemas.openxmlformats.org/officeDocument/2006/relationships/image" Target="../media/image113.png"/><Relationship Id="rId4" Type="http://schemas.openxmlformats.org/officeDocument/2006/relationships/image" Target="../media/image46.svg"/><Relationship Id="rId9" Type="http://schemas.openxmlformats.org/officeDocument/2006/relationships/image" Target="../media/image108.png"/><Relationship Id="rId14" Type="http://schemas.openxmlformats.org/officeDocument/2006/relationships/image" Target="../media/image56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4E70F8-B517-4CB2-A682-99A78A0DA698}"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n-GB"/>
        </a:p>
      </dgm:t>
    </dgm:pt>
    <dgm:pt modelId="{E0357192-F5E8-4901-80B8-3EC717BED6EC}">
      <dgm:prSet phldrT="[Text]" custT="1"/>
      <dgm:spPr>
        <a:solidFill>
          <a:schemeClr val="tx1">
            <a:lumMod val="50000"/>
            <a:lumOff val="50000"/>
          </a:schemeClr>
        </a:solidFill>
      </dgm:spPr>
      <dgm:t>
        <a:bodyPr/>
        <a:lstStyle/>
        <a:p>
          <a:r>
            <a:rPr lang="en-GB" sz="1600">
              <a:solidFill>
                <a:schemeClr val="bg1"/>
              </a:solidFill>
            </a:rPr>
            <a:t>Identify SOPs</a:t>
          </a:r>
        </a:p>
      </dgm:t>
    </dgm:pt>
    <dgm:pt modelId="{0ECACDD9-5CBE-4E9E-AF8C-41F137BD85A7}" type="parTrans" cxnId="{BDF25BD3-D13E-4F6D-9350-558F6D98F1BA}">
      <dgm:prSet/>
      <dgm:spPr/>
      <dgm:t>
        <a:bodyPr/>
        <a:lstStyle/>
        <a:p>
          <a:endParaRPr lang="en-GB">
            <a:solidFill>
              <a:schemeClr val="bg1"/>
            </a:solidFill>
          </a:endParaRPr>
        </a:p>
      </dgm:t>
    </dgm:pt>
    <dgm:pt modelId="{A584A585-5D07-439A-8087-E820E7825B90}" type="sibTrans" cxnId="{BDF25BD3-D13E-4F6D-9350-558F6D98F1BA}">
      <dgm:prSet/>
      <dgm:spPr>
        <a:solidFill>
          <a:schemeClr val="tx1">
            <a:lumMod val="50000"/>
            <a:lumOff val="50000"/>
          </a:schemeClr>
        </a:solidFill>
      </dgm:spPr>
      <dgm:t>
        <a:bodyPr/>
        <a:lstStyle/>
        <a:p>
          <a:endParaRPr lang="en-GB">
            <a:solidFill>
              <a:schemeClr val="bg1"/>
            </a:solidFill>
          </a:endParaRPr>
        </a:p>
      </dgm:t>
    </dgm:pt>
    <dgm:pt modelId="{3F51C174-B14F-4635-AEAE-E9E88E0A3639}">
      <dgm:prSet phldrT="[Text]" custT="1"/>
      <dgm:spPr>
        <a:solidFill>
          <a:schemeClr val="accent3">
            <a:lumMod val="75000"/>
          </a:schemeClr>
        </a:solidFill>
      </dgm:spPr>
      <dgm:t>
        <a:bodyPr/>
        <a:lstStyle/>
        <a:p>
          <a:r>
            <a:rPr lang="en-GB" sz="1600">
              <a:solidFill>
                <a:schemeClr val="bg1"/>
              </a:solidFill>
            </a:rPr>
            <a:t>Co-author SOPs</a:t>
          </a:r>
        </a:p>
      </dgm:t>
    </dgm:pt>
    <dgm:pt modelId="{567AB7B6-7CD1-4A75-B875-A714183AD1A2}" type="parTrans" cxnId="{550F3B43-A9E8-465A-91F3-33CFEA7DCA41}">
      <dgm:prSet/>
      <dgm:spPr/>
      <dgm:t>
        <a:bodyPr/>
        <a:lstStyle/>
        <a:p>
          <a:endParaRPr lang="en-GB">
            <a:solidFill>
              <a:schemeClr val="bg1"/>
            </a:solidFill>
          </a:endParaRPr>
        </a:p>
      </dgm:t>
    </dgm:pt>
    <dgm:pt modelId="{5351EDFF-FA32-4E25-A559-F56D0A96CE8E}" type="sibTrans" cxnId="{550F3B43-A9E8-465A-91F3-33CFEA7DCA41}">
      <dgm:prSet/>
      <dgm:spPr>
        <a:solidFill>
          <a:schemeClr val="accent3">
            <a:lumMod val="75000"/>
          </a:schemeClr>
        </a:solidFill>
      </dgm:spPr>
      <dgm:t>
        <a:bodyPr/>
        <a:lstStyle/>
        <a:p>
          <a:endParaRPr lang="en-GB">
            <a:solidFill>
              <a:schemeClr val="bg1"/>
            </a:solidFill>
          </a:endParaRPr>
        </a:p>
      </dgm:t>
    </dgm:pt>
    <dgm:pt modelId="{E2C4D3CF-EB29-4D9D-BE5C-4D793ECA41F3}">
      <dgm:prSet phldrT="[Text]" custT="1"/>
      <dgm:spPr>
        <a:solidFill>
          <a:schemeClr val="accent5">
            <a:lumMod val="60000"/>
            <a:lumOff val="40000"/>
          </a:schemeClr>
        </a:solidFill>
      </dgm:spPr>
      <dgm:t>
        <a:bodyPr/>
        <a:lstStyle/>
        <a:p>
          <a:r>
            <a:rPr lang="en-GB" sz="1600">
              <a:solidFill>
                <a:schemeClr val="bg1"/>
              </a:solidFill>
            </a:rPr>
            <a:t>Digitise access to SOPs</a:t>
          </a:r>
        </a:p>
      </dgm:t>
    </dgm:pt>
    <dgm:pt modelId="{C20A3647-F765-45B6-8E46-39C643430984}" type="parTrans" cxnId="{64F05E1B-8995-4A68-A5CB-EEB139C19148}">
      <dgm:prSet/>
      <dgm:spPr/>
      <dgm:t>
        <a:bodyPr/>
        <a:lstStyle/>
        <a:p>
          <a:endParaRPr lang="en-GB">
            <a:solidFill>
              <a:schemeClr val="bg1"/>
            </a:solidFill>
          </a:endParaRPr>
        </a:p>
      </dgm:t>
    </dgm:pt>
    <dgm:pt modelId="{BA92EAAC-60FF-4479-B6E9-D10020C12CC9}" type="sibTrans" cxnId="{64F05E1B-8995-4A68-A5CB-EEB139C19148}">
      <dgm:prSet/>
      <dgm:spPr>
        <a:solidFill>
          <a:schemeClr val="accent5">
            <a:lumMod val="60000"/>
            <a:lumOff val="40000"/>
          </a:schemeClr>
        </a:solidFill>
      </dgm:spPr>
      <dgm:t>
        <a:bodyPr/>
        <a:lstStyle/>
        <a:p>
          <a:endParaRPr lang="en-GB">
            <a:solidFill>
              <a:schemeClr val="bg1"/>
            </a:solidFill>
          </a:endParaRPr>
        </a:p>
      </dgm:t>
    </dgm:pt>
    <dgm:pt modelId="{5378D1E6-7259-414D-A190-DCFF79C1AFC3}">
      <dgm:prSet phldrT="[Text]" custT="1"/>
      <dgm:spPr>
        <a:solidFill>
          <a:schemeClr val="accent5"/>
        </a:solidFill>
      </dgm:spPr>
      <dgm:t>
        <a:bodyPr/>
        <a:lstStyle/>
        <a:p>
          <a:r>
            <a:rPr lang="en-GB" sz="1600">
              <a:solidFill>
                <a:schemeClr val="bg1"/>
              </a:solidFill>
            </a:rPr>
            <a:t>Staff training</a:t>
          </a:r>
        </a:p>
      </dgm:t>
    </dgm:pt>
    <dgm:pt modelId="{213B9372-17C6-4FB4-8F0C-59BBEA77A25A}" type="parTrans" cxnId="{2ABBD654-A17B-466E-93BE-01732E6CFDC5}">
      <dgm:prSet/>
      <dgm:spPr/>
      <dgm:t>
        <a:bodyPr/>
        <a:lstStyle/>
        <a:p>
          <a:endParaRPr lang="en-GB">
            <a:solidFill>
              <a:schemeClr val="bg1"/>
            </a:solidFill>
          </a:endParaRPr>
        </a:p>
      </dgm:t>
    </dgm:pt>
    <dgm:pt modelId="{539D2074-AFCC-4DEA-9757-FE078CBF5232}" type="sibTrans" cxnId="{2ABBD654-A17B-466E-93BE-01732E6CFDC5}">
      <dgm:prSet/>
      <dgm:spPr>
        <a:solidFill>
          <a:schemeClr val="accent5"/>
        </a:solidFill>
      </dgm:spPr>
      <dgm:t>
        <a:bodyPr/>
        <a:lstStyle/>
        <a:p>
          <a:endParaRPr lang="en-GB">
            <a:solidFill>
              <a:schemeClr val="bg1"/>
            </a:solidFill>
          </a:endParaRPr>
        </a:p>
      </dgm:t>
    </dgm:pt>
    <dgm:pt modelId="{66AFF827-15D2-4DF4-9C3F-5564BD3CBA48}">
      <dgm:prSet phldrT="[Text]" custT="1"/>
      <dgm:spPr>
        <a:solidFill>
          <a:schemeClr val="accent1">
            <a:lumMod val="75000"/>
          </a:schemeClr>
        </a:solidFill>
      </dgm:spPr>
      <dgm:t>
        <a:bodyPr/>
        <a:lstStyle/>
        <a:p>
          <a:r>
            <a:rPr lang="en-GB" sz="1600">
              <a:solidFill>
                <a:schemeClr val="bg1"/>
              </a:solidFill>
            </a:rPr>
            <a:t>Train the trainer for SOP authoring</a:t>
          </a:r>
        </a:p>
      </dgm:t>
    </dgm:pt>
    <dgm:pt modelId="{6667F09E-B261-4D8E-923F-5717A0CD34EF}" type="parTrans" cxnId="{B6DC2ACD-2678-4B24-9288-198E865F4432}">
      <dgm:prSet/>
      <dgm:spPr/>
      <dgm:t>
        <a:bodyPr/>
        <a:lstStyle/>
        <a:p>
          <a:endParaRPr lang="en-GB">
            <a:solidFill>
              <a:schemeClr val="bg1"/>
            </a:solidFill>
          </a:endParaRPr>
        </a:p>
      </dgm:t>
    </dgm:pt>
    <dgm:pt modelId="{36238AA7-630C-442E-9391-146149980E63}" type="sibTrans" cxnId="{B6DC2ACD-2678-4B24-9288-198E865F4432}">
      <dgm:prSet/>
      <dgm:spPr/>
      <dgm:t>
        <a:bodyPr/>
        <a:lstStyle/>
        <a:p>
          <a:endParaRPr lang="en-GB">
            <a:solidFill>
              <a:schemeClr val="bg1"/>
            </a:solidFill>
          </a:endParaRPr>
        </a:p>
      </dgm:t>
    </dgm:pt>
    <dgm:pt modelId="{99E523C9-A274-4504-B2A5-EADC7F41AB9C}" type="pres">
      <dgm:prSet presAssocID="{774E70F8-B517-4CB2-A682-99A78A0DA698}" presName="Name0" presStyleCnt="0">
        <dgm:presLayoutVars>
          <dgm:dir/>
          <dgm:resizeHandles val="exact"/>
        </dgm:presLayoutVars>
      </dgm:prSet>
      <dgm:spPr/>
      <dgm:t>
        <a:bodyPr/>
        <a:lstStyle/>
        <a:p>
          <a:endParaRPr lang="en-US"/>
        </a:p>
      </dgm:t>
    </dgm:pt>
    <dgm:pt modelId="{D0344104-A7FD-422C-9346-7CFF31AFF63B}" type="pres">
      <dgm:prSet presAssocID="{E0357192-F5E8-4901-80B8-3EC717BED6EC}" presName="node" presStyleLbl="node1" presStyleIdx="0" presStyleCnt="5">
        <dgm:presLayoutVars>
          <dgm:bulletEnabled val="1"/>
        </dgm:presLayoutVars>
      </dgm:prSet>
      <dgm:spPr/>
      <dgm:t>
        <a:bodyPr/>
        <a:lstStyle/>
        <a:p>
          <a:endParaRPr lang="en-US"/>
        </a:p>
      </dgm:t>
    </dgm:pt>
    <dgm:pt modelId="{29479715-0604-4AB2-B9B6-78BFE81DB1C5}" type="pres">
      <dgm:prSet presAssocID="{A584A585-5D07-439A-8087-E820E7825B90}" presName="sibTrans" presStyleLbl="sibTrans2D1" presStyleIdx="0" presStyleCnt="4"/>
      <dgm:spPr/>
      <dgm:t>
        <a:bodyPr/>
        <a:lstStyle/>
        <a:p>
          <a:endParaRPr lang="en-US"/>
        </a:p>
      </dgm:t>
    </dgm:pt>
    <dgm:pt modelId="{A582A210-C085-4B35-B355-93DAF14668B5}" type="pres">
      <dgm:prSet presAssocID="{A584A585-5D07-439A-8087-E820E7825B90}" presName="connectorText" presStyleLbl="sibTrans2D1" presStyleIdx="0" presStyleCnt="4"/>
      <dgm:spPr/>
      <dgm:t>
        <a:bodyPr/>
        <a:lstStyle/>
        <a:p>
          <a:endParaRPr lang="en-US"/>
        </a:p>
      </dgm:t>
    </dgm:pt>
    <dgm:pt modelId="{2DF6571F-72A1-486F-A803-828CB296A0BA}" type="pres">
      <dgm:prSet presAssocID="{3F51C174-B14F-4635-AEAE-E9E88E0A3639}" presName="node" presStyleLbl="node1" presStyleIdx="1" presStyleCnt="5">
        <dgm:presLayoutVars>
          <dgm:bulletEnabled val="1"/>
        </dgm:presLayoutVars>
      </dgm:prSet>
      <dgm:spPr/>
      <dgm:t>
        <a:bodyPr/>
        <a:lstStyle/>
        <a:p>
          <a:endParaRPr lang="en-US"/>
        </a:p>
      </dgm:t>
    </dgm:pt>
    <dgm:pt modelId="{2809E281-BBA8-46D7-A106-53D978AD5104}" type="pres">
      <dgm:prSet presAssocID="{5351EDFF-FA32-4E25-A559-F56D0A96CE8E}" presName="sibTrans" presStyleLbl="sibTrans2D1" presStyleIdx="1" presStyleCnt="4"/>
      <dgm:spPr/>
      <dgm:t>
        <a:bodyPr/>
        <a:lstStyle/>
        <a:p>
          <a:endParaRPr lang="en-US"/>
        </a:p>
      </dgm:t>
    </dgm:pt>
    <dgm:pt modelId="{C0A34518-38B6-4E56-941C-652DB9A8A356}" type="pres">
      <dgm:prSet presAssocID="{5351EDFF-FA32-4E25-A559-F56D0A96CE8E}" presName="connectorText" presStyleLbl="sibTrans2D1" presStyleIdx="1" presStyleCnt="4"/>
      <dgm:spPr/>
      <dgm:t>
        <a:bodyPr/>
        <a:lstStyle/>
        <a:p>
          <a:endParaRPr lang="en-US"/>
        </a:p>
      </dgm:t>
    </dgm:pt>
    <dgm:pt modelId="{280D9BED-D8EC-47D8-A44B-2E5C22A7521D}" type="pres">
      <dgm:prSet presAssocID="{E2C4D3CF-EB29-4D9D-BE5C-4D793ECA41F3}" presName="node" presStyleLbl="node1" presStyleIdx="2" presStyleCnt="5">
        <dgm:presLayoutVars>
          <dgm:bulletEnabled val="1"/>
        </dgm:presLayoutVars>
      </dgm:prSet>
      <dgm:spPr/>
      <dgm:t>
        <a:bodyPr/>
        <a:lstStyle/>
        <a:p>
          <a:endParaRPr lang="en-US"/>
        </a:p>
      </dgm:t>
    </dgm:pt>
    <dgm:pt modelId="{E900F2A1-FE54-4CA4-88BB-19A4C4A7E14C}" type="pres">
      <dgm:prSet presAssocID="{BA92EAAC-60FF-4479-B6E9-D10020C12CC9}" presName="sibTrans" presStyleLbl="sibTrans2D1" presStyleIdx="2" presStyleCnt="4"/>
      <dgm:spPr/>
      <dgm:t>
        <a:bodyPr/>
        <a:lstStyle/>
        <a:p>
          <a:endParaRPr lang="en-US"/>
        </a:p>
      </dgm:t>
    </dgm:pt>
    <dgm:pt modelId="{EE43F53B-D221-42BF-B604-5833CF8B28A4}" type="pres">
      <dgm:prSet presAssocID="{BA92EAAC-60FF-4479-B6E9-D10020C12CC9}" presName="connectorText" presStyleLbl="sibTrans2D1" presStyleIdx="2" presStyleCnt="4"/>
      <dgm:spPr/>
      <dgm:t>
        <a:bodyPr/>
        <a:lstStyle/>
        <a:p>
          <a:endParaRPr lang="en-US"/>
        </a:p>
      </dgm:t>
    </dgm:pt>
    <dgm:pt modelId="{E4C4EA94-3A7F-483B-B561-B749BAC2B1C1}" type="pres">
      <dgm:prSet presAssocID="{5378D1E6-7259-414D-A190-DCFF79C1AFC3}" presName="node" presStyleLbl="node1" presStyleIdx="3" presStyleCnt="5">
        <dgm:presLayoutVars>
          <dgm:bulletEnabled val="1"/>
        </dgm:presLayoutVars>
      </dgm:prSet>
      <dgm:spPr/>
      <dgm:t>
        <a:bodyPr/>
        <a:lstStyle/>
        <a:p>
          <a:endParaRPr lang="en-US"/>
        </a:p>
      </dgm:t>
    </dgm:pt>
    <dgm:pt modelId="{D5FFD522-F217-4DC1-8175-0DBB71F57B42}" type="pres">
      <dgm:prSet presAssocID="{539D2074-AFCC-4DEA-9757-FE078CBF5232}" presName="sibTrans" presStyleLbl="sibTrans2D1" presStyleIdx="3" presStyleCnt="4"/>
      <dgm:spPr/>
      <dgm:t>
        <a:bodyPr/>
        <a:lstStyle/>
        <a:p>
          <a:endParaRPr lang="en-US"/>
        </a:p>
      </dgm:t>
    </dgm:pt>
    <dgm:pt modelId="{F938E63E-8286-49F5-98AE-67F9A7E1316B}" type="pres">
      <dgm:prSet presAssocID="{539D2074-AFCC-4DEA-9757-FE078CBF5232}" presName="connectorText" presStyleLbl="sibTrans2D1" presStyleIdx="3" presStyleCnt="4"/>
      <dgm:spPr/>
      <dgm:t>
        <a:bodyPr/>
        <a:lstStyle/>
        <a:p>
          <a:endParaRPr lang="en-US"/>
        </a:p>
      </dgm:t>
    </dgm:pt>
    <dgm:pt modelId="{364120E1-5DE0-4CD8-A790-747D86D50420}" type="pres">
      <dgm:prSet presAssocID="{66AFF827-15D2-4DF4-9C3F-5564BD3CBA48}" presName="node" presStyleLbl="node1" presStyleIdx="4" presStyleCnt="5">
        <dgm:presLayoutVars>
          <dgm:bulletEnabled val="1"/>
        </dgm:presLayoutVars>
      </dgm:prSet>
      <dgm:spPr/>
      <dgm:t>
        <a:bodyPr/>
        <a:lstStyle/>
        <a:p>
          <a:endParaRPr lang="en-US"/>
        </a:p>
      </dgm:t>
    </dgm:pt>
  </dgm:ptLst>
  <dgm:cxnLst>
    <dgm:cxn modelId="{6CAC6D88-54EB-4A67-9204-9D7017B4C2E1}" type="presOf" srcId="{774E70F8-B517-4CB2-A682-99A78A0DA698}" destId="{99E523C9-A274-4504-B2A5-EADC7F41AB9C}" srcOrd="0" destOrd="0" presId="urn:microsoft.com/office/officeart/2005/8/layout/process1"/>
    <dgm:cxn modelId="{13603D69-64F1-4FC0-B007-AF8AEF8D32FD}" type="presOf" srcId="{A584A585-5D07-439A-8087-E820E7825B90}" destId="{A582A210-C085-4B35-B355-93DAF14668B5}" srcOrd="1" destOrd="0" presId="urn:microsoft.com/office/officeart/2005/8/layout/process1"/>
    <dgm:cxn modelId="{BDF25BD3-D13E-4F6D-9350-558F6D98F1BA}" srcId="{774E70F8-B517-4CB2-A682-99A78A0DA698}" destId="{E0357192-F5E8-4901-80B8-3EC717BED6EC}" srcOrd="0" destOrd="0" parTransId="{0ECACDD9-5CBE-4E9E-AF8C-41F137BD85A7}" sibTransId="{A584A585-5D07-439A-8087-E820E7825B90}"/>
    <dgm:cxn modelId="{64CD260E-5E55-4C21-A0A9-4C6A8575042F}" type="presOf" srcId="{A584A585-5D07-439A-8087-E820E7825B90}" destId="{29479715-0604-4AB2-B9B6-78BFE81DB1C5}" srcOrd="0" destOrd="0" presId="urn:microsoft.com/office/officeart/2005/8/layout/process1"/>
    <dgm:cxn modelId="{684B65DF-01F8-4422-9A7C-DF751B12DEB8}" type="presOf" srcId="{BA92EAAC-60FF-4479-B6E9-D10020C12CC9}" destId="{EE43F53B-D221-42BF-B604-5833CF8B28A4}" srcOrd="1" destOrd="0" presId="urn:microsoft.com/office/officeart/2005/8/layout/process1"/>
    <dgm:cxn modelId="{9308F283-8E22-482A-87D8-B2B087848AF8}" type="presOf" srcId="{5351EDFF-FA32-4E25-A559-F56D0A96CE8E}" destId="{2809E281-BBA8-46D7-A106-53D978AD5104}" srcOrd="0" destOrd="0" presId="urn:microsoft.com/office/officeart/2005/8/layout/process1"/>
    <dgm:cxn modelId="{550F3B43-A9E8-465A-91F3-33CFEA7DCA41}" srcId="{774E70F8-B517-4CB2-A682-99A78A0DA698}" destId="{3F51C174-B14F-4635-AEAE-E9E88E0A3639}" srcOrd="1" destOrd="0" parTransId="{567AB7B6-7CD1-4A75-B875-A714183AD1A2}" sibTransId="{5351EDFF-FA32-4E25-A559-F56D0A96CE8E}"/>
    <dgm:cxn modelId="{B6DC2ACD-2678-4B24-9288-198E865F4432}" srcId="{774E70F8-B517-4CB2-A682-99A78A0DA698}" destId="{66AFF827-15D2-4DF4-9C3F-5564BD3CBA48}" srcOrd="4" destOrd="0" parTransId="{6667F09E-B261-4D8E-923F-5717A0CD34EF}" sibTransId="{36238AA7-630C-442E-9391-146149980E63}"/>
    <dgm:cxn modelId="{D90582BC-7E2F-4A0C-8B3B-668C44F929E6}" type="presOf" srcId="{BA92EAAC-60FF-4479-B6E9-D10020C12CC9}" destId="{E900F2A1-FE54-4CA4-88BB-19A4C4A7E14C}" srcOrd="0" destOrd="0" presId="urn:microsoft.com/office/officeart/2005/8/layout/process1"/>
    <dgm:cxn modelId="{19CC682B-E38D-45F3-ABED-9446D90ACFCE}" type="presOf" srcId="{66AFF827-15D2-4DF4-9C3F-5564BD3CBA48}" destId="{364120E1-5DE0-4CD8-A790-747D86D50420}" srcOrd="0" destOrd="0" presId="urn:microsoft.com/office/officeart/2005/8/layout/process1"/>
    <dgm:cxn modelId="{1EC1F8CA-911B-47A7-99C2-98DBB1B480F7}" type="presOf" srcId="{5351EDFF-FA32-4E25-A559-F56D0A96CE8E}" destId="{C0A34518-38B6-4E56-941C-652DB9A8A356}" srcOrd="1" destOrd="0" presId="urn:microsoft.com/office/officeart/2005/8/layout/process1"/>
    <dgm:cxn modelId="{F9926682-970A-4B9E-9284-0D8513F7CC63}" type="presOf" srcId="{5378D1E6-7259-414D-A190-DCFF79C1AFC3}" destId="{E4C4EA94-3A7F-483B-B561-B749BAC2B1C1}" srcOrd="0" destOrd="0" presId="urn:microsoft.com/office/officeart/2005/8/layout/process1"/>
    <dgm:cxn modelId="{2ABBD654-A17B-466E-93BE-01732E6CFDC5}" srcId="{774E70F8-B517-4CB2-A682-99A78A0DA698}" destId="{5378D1E6-7259-414D-A190-DCFF79C1AFC3}" srcOrd="3" destOrd="0" parTransId="{213B9372-17C6-4FB4-8F0C-59BBEA77A25A}" sibTransId="{539D2074-AFCC-4DEA-9757-FE078CBF5232}"/>
    <dgm:cxn modelId="{7F615811-F859-40F7-A941-45F7C21605D2}" type="presOf" srcId="{539D2074-AFCC-4DEA-9757-FE078CBF5232}" destId="{F938E63E-8286-49F5-98AE-67F9A7E1316B}" srcOrd="1" destOrd="0" presId="urn:microsoft.com/office/officeart/2005/8/layout/process1"/>
    <dgm:cxn modelId="{F5766CE6-F6D3-4421-986B-964761286B44}" type="presOf" srcId="{539D2074-AFCC-4DEA-9757-FE078CBF5232}" destId="{D5FFD522-F217-4DC1-8175-0DBB71F57B42}" srcOrd="0" destOrd="0" presId="urn:microsoft.com/office/officeart/2005/8/layout/process1"/>
    <dgm:cxn modelId="{CAEE7A00-F326-4BC8-BE26-A6C7DEACCB9D}" type="presOf" srcId="{3F51C174-B14F-4635-AEAE-E9E88E0A3639}" destId="{2DF6571F-72A1-486F-A803-828CB296A0BA}" srcOrd="0" destOrd="0" presId="urn:microsoft.com/office/officeart/2005/8/layout/process1"/>
    <dgm:cxn modelId="{9BC1FDEE-6262-4CAD-8698-9834723D62F9}" type="presOf" srcId="{E2C4D3CF-EB29-4D9D-BE5C-4D793ECA41F3}" destId="{280D9BED-D8EC-47D8-A44B-2E5C22A7521D}" srcOrd="0" destOrd="0" presId="urn:microsoft.com/office/officeart/2005/8/layout/process1"/>
    <dgm:cxn modelId="{59DC6DB2-ABFA-4BED-A6CA-6E8461934C73}" type="presOf" srcId="{E0357192-F5E8-4901-80B8-3EC717BED6EC}" destId="{D0344104-A7FD-422C-9346-7CFF31AFF63B}" srcOrd="0" destOrd="0" presId="urn:microsoft.com/office/officeart/2005/8/layout/process1"/>
    <dgm:cxn modelId="{64F05E1B-8995-4A68-A5CB-EEB139C19148}" srcId="{774E70F8-B517-4CB2-A682-99A78A0DA698}" destId="{E2C4D3CF-EB29-4D9D-BE5C-4D793ECA41F3}" srcOrd="2" destOrd="0" parTransId="{C20A3647-F765-45B6-8E46-39C643430984}" sibTransId="{BA92EAAC-60FF-4479-B6E9-D10020C12CC9}"/>
    <dgm:cxn modelId="{627EB29E-AA5E-4E88-B6A2-2AC81C3342D8}" type="presParOf" srcId="{99E523C9-A274-4504-B2A5-EADC7F41AB9C}" destId="{D0344104-A7FD-422C-9346-7CFF31AFF63B}" srcOrd="0" destOrd="0" presId="urn:microsoft.com/office/officeart/2005/8/layout/process1"/>
    <dgm:cxn modelId="{7D18E00E-7DA8-4888-ABC1-0FFB2537D70E}" type="presParOf" srcId="{99E523C9-A274-4504-B2A5-EADC7F41AB9C}" destId="{29479715-0604-4AB2-B9B6-78BFE81DB1C5}" srcOrd="1" destOrd="0" presId="urn:microsoft.com/office/officeart/2005/8/layout/process1"/>
    <dgm:cxn modelId="{FC51D822-0DC4-4E5F-AED4-62D0361F19D3}" type="presParOf" srcId="{29479715-0604-4AB2-B9B6-78BFE81DB1C5}" destId="{A582A210-C085-4B35-B355-93DAF14668B5}" srcOrd="0" destOrd="0" presId="urn:microsoft.com/office/officeart/2005/8/layout/process1"/>
    <dgm:cxn modelId="{F14C4BBD-1484-42C2-B862-E80603789303}" type="presParOf" srcId="{99E523C9-A274-4504-B2A5-EADC7F41AB9C}" destId="{2DF6571F-72A1-486F-A803-828CB296A0BA}" srcOrd="2" destOrd="0" presId="urn:microsoft.com/office/officeart/2005/8/layout/process1"/>
    <dgm:cxn modelId="{DE9EB93D-31ED-435D-8213-2079D94BB2D8}" type="presParOf" srcId="{99E523C9-A274-4504-B2A5-EADC7F41AB9C}" destId="{2809E281-BBA8-46D7-A106-53D978AD5104}" srcOrd="3" destOrd="0" presId="urn:microsoft.com/office/officeart/2005/8/layout/process1"/>
    <dgm:cxn modelId="{19B82ED6-7D97-4452-A70B-51FB31763DA4}" type="presParOf" srcId="{2809E281-BBA8-46D7-A106-53D978AD5104}" destId="{C0A34518-38B6-4E56-941C-652DB9A8A356}" srcOrd="0" destOrd="0" presId="urn:microsoft.com/office/officeart/2005/8/layout/process1"/>
    <dgm:cxn modelId="{07BF6D21-DC5D-47F7-81E8-404055299D41}" type="presParOf" srcId="{99E523C9-A274-4504-B2A5-EADC7F41AB9C}" destId="{280D9BED-D8EC-47D8-A44B-2E5C22A7521D}" srcOrd="4" destOrd="0" presId="urn:microsoft.com/office/officeart/2005/8/layout/process1"/>
    <dgm:cxn modelId="{796CC96C-F9EE-4DBB-9FAA-3E48C4A2AF92}" type="presParOf" srcId="{99E523C9-A274-4504-B2A5-EADC7F41AB9C}" destId="{E900F2A1-FE54-4CA4-88BB-19A4C4A7E14C}" srcOrd="5" destOrd="0" presId="urn:microsoft.com/office/officeart/2005/8/layout/process1"/>
    <dgm:cxn modelId="{C37BBC6D-F4A9-4D44-992E-FF26584F34CA}" type="presParOf" srcId="{E900F2A1-FE54-4CA4-88BB-19A4C4A7E14C}" destId="{EE43F53B-D221-42BF-B604-5833CF8B28A4}" srcOrd="0" destOrd="0" presId="urn:microsoft.com/office/officeart/2005/8/layout/process1"/>
    <dgm:cxn modelId="{9E57C517-5B54-432E-8E6D-D45CA5C6A340}" type="presParOf" srcId="{99E523C9-A274-4504-B2A5-EADC7F41AB9C}" destId="{E4C4EA94-3A7F-483B-B561-B749BAC2B1C1}" srcOrd="6" destOrd="0" presId="urn:microsoft.com/office/officeart/2005/8/layout/process1"/>
    <dgm:cxn modelId="{E1B965B5-FBC7-44C6-927B-7724705B2815}" type="presParOf" srcId="{99E523C9-A274-4504-B2A5-EADC7F41AB9C}" destId="{D5FFD522-F217-4DC1-8175-0DBB71F57B42}" srcOrd="7" destOrd="0" presId="urn:microsoft.com/office/officeart/2005/8/layout/process1"/>
    <dgm:cxn modelId="{552E1B4F-923A-4668-ABD2-5DEC2BBF6630}" type="presParOf" srcId="{D5FFD522-F217-4DC1-8175-0DBB71F57B42}" destId="{F938E63E-8286-49F5-98AE-67F9A7E1316B}" srcOrd="0" destOrd="0" presId="urn:microsoft.com/office/officeart/2005/8/layout/process1"/>
    <dgm:cxn modelId="{742B3BF1-DE80-414C-A558-6969AE3361E2}" type="presParOf" srcId="{99E523C9-A274-4504-B2A5-EADC7F41AB9C}" destId="{364120E1-5DE0-4CD8-A790-747D86D50420}"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70DEA3-1749-45C9-9C75-C8237182023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2DE13AC-5D83-4935-BB2D-B7864973AD1F}">
      <dgm:prSet custT="1"/>
      <dgm:spPr>
        <a:solidFill>
          <a:schemeClr val="accent3">
            <a:lumMod val="20000"/>
            <a:lumOff val="80000"/>
          </a:schemeClr>
        </a:solidFill>
      </dgm:spPr>
      <dgm:t>
        <a:bodyPr/>
        <a:lstStyle/>
        <a:p>
          <a:pPr>
            <a:lnSpc>
              <a:spcPct val="100000"/>
            </a:lnSpc>
          </a:pPr>
          <a:r>
            <a:rPr lang="en-US" sz="1600">
              <a:latin typeface="Calibri" panose="020F0502020204030204" pitchFamily="34" charset="0"/>
              <a:ea typeface="Lato" panose="020F0502020204030203" pitchFamily="34" charset="0"/>
              <a:cs typeface="Calibri" panose="020F0502020204030204" pitchFamily="34" charset="0"/>
            </a:rPr>
            <a:t>Local induction of staff</a:t>
          </a:r>
        </a:p>
      </dgm:t>
    </dgm:pt>
    <dgm:pt modelId="{C95BCC7C-EF23-4B08-B286-9C7C2A4F81EE}" type="parTrans" cxnId="{BFC38960-37F3-4C17-9923-21021027AE2A}">
      <dgm:prSet/>
      <dgm:spPr/>
      <dgm:t>
        <a:bodyPr/>
        <a:lstStyle/>
        <a:p>
          <a:endParaRPr lang="en-US" sz="1400">
            <a:latin typeface="Lato" panose="020F0502020204030203" pitchFamily="34" charset="0"/>
            <a:ea typeface="Lato" panose="020F0502020204030203" pitchFamily="34" charset="0"/>
            <a:cs typeface="Lato" panose="020F0502020204030203" pitchFamily="34" charset="0"/>
          </a:endParaRPr>
        </a:p>
      </dgm:t>
    </dgm:pt>
    <dgm:pt modelId="{C6E65772-A257-47A8-9BA8-AE89C6A37B29}" type="sibTrans" cxnId="{BFC38960-37F3-4C17-9923-21021027AE2A}">
      <dgm:prSet/>
      <dgm:spPr/>
      <dgm:t>
        <a:bodyPr/>
        <a:lstStyle/>
        <a:p>
          <a:endParaRPr lang="en-US" sz="1400">
            <a:latin typeface="Lato" panose="020F0502020204030203" pitchFamily="34" charset="0"/>
            <a:ea typeface="Lato" panose="020F0502020204030203" pitchFamily="34" charset="0"/>
            <a:cs typeface="Lato" panose="020F0502020204030203" pitchFamily="34" charset="0"/>
          </a:endParaRPr>
        </a:p>
      </dgm:t>
    </dgm:pt>
    <dgm:pt modelId="{7359BAFA-31A8-4A61-8028-481C38633204}">
      <dgm:prSet custT="1"/>
      <dgm:spPr/>
      <dgm:t>
        <a:bodyPr/>
        <a:lstStyle/>
        <a:p>
          <a:pPr>
            <a:lnSpc>
              <a:spcPct val="100000"/>
            </a:lnSpc>
          </a:pPr>
          <a:r>
            <a:rPr lang="en-US" sz="1600">
              <a:latin typeface="Calibri" panose="020F0502020204030204" pitchFamily="34" charset="0"/>
              <a:ea typeface="Lato" panose="020F0502020204030203" pitchFamily="34" charset="0"/>
              <a:cs typeface="Calibri" panose="020F0502020204030204" pitchFamily="34" charset="0"/>
            </a:rPr>
            <a:t>Transfer of Patient</a:t>
          </a:r>
        </a:p>
      </dgm:t>
    </dgm:pt>
    <dgm:pt modelId="{A8E0C508-8396-40F1-9482-0102962FEEED}" type="parTrans" cxnId="{363213B5-7B21-4BE7-900B-ABF33F6C4C5E}">
      <dgm:prSet/>
      <dgm:spPr/>
      <dgm:t>
        <a:bodyPr/>
        <a:lstStyle/>
        <a:p>
          <a:endParaRPr lang="en-US" sz="1400">
            <a:latin typeface="Lato" panose="020F0502020204030203" pitchFamily="34" charset="0"/>
            <a:ea typeface="Lato" panose="020F0502020204030203" pitchFamily="34" charset="0"/>
            <a:cs typeface="Lato" panose="020F0502020204030203" pitchFamily="34" charset="0"/>
          </a:endParaRPr>
        </a:p>
      </dgm:t>
    </dgm:pt>
    <dgm:pt modelId="{C4D8D1C9-F4CD-454F-9543-799DC3050AAA}" type="sibTrans" cxnId="{363213B5-7B21-4BE7-900B-ABF33F6C4C5E}">
      <dgm:prSet/>
      <dgm:spPr/>
      <dgm:t>
        <a:bodyPr/>
        <a:lstStyle/>
        <a:p>
          <a:endParaRPr lang="en-US" sz="1400">
            <a:latin typeface="Lato" panose="020F0502020204030203" pitchFamily="34" charset="0"/>
            <a:ea typeface="Lato" panose="020F0502020204030203" pitchFamily="34" charset="0"/>
            <a:cs typeface="Lato" panose="020F0502020204030203" pitchFamily="34" charset="0"/>
          </a:endParaRPr>
        </a:p>
      </dgm:t>
    </dgm:pt>
    <dgm:pt modelId="{E2B696D2-21B0-4C7B-A0D8-79A01D623994}">
      <dgm:prSet custT="1"/>
      <dgm:spPr/>
      <dgm:t>
        <a:bodyPr/>
        <a:lstStyle/>
        <a:p>
          <a:pPr>
            <a:lnSpc>
              <a:spcPct val="100000"/>
            </a:lnSpc>
          </a:pPr>
          <a:r>
            <a:rPr lang="en-US" sz="1600">
              <a:latin typeface="Calibri" panose="020F0502020204030204" pitchFamily="34" charset="0"/>
              <a:ea typeface="Lato" panose="020F0502020204030203" pitchFamily="34" charset="0"/>
              <a:cs typeface="Calibri" panose="020F0502020204030204" pitchFamily="34" charset="0"/>
            </a:rPr>
            <a:t>Clinical Risk Assessment</a:t>
          </a:r>
        </a:p>
      </dgm:t>
    </dgm:pt>
    <dgm:pt modelId="{59184A31-77DE-48FA-AA0D-7980CA28A60A}" type="parTrans" cxnId="{E61A9B1D-D210-4B2D-BE33-254ACFD8B5E9}">
      <dgm:prSet/>
      <dgm:spPr/>
      <dgm:t>
        <a:bodyPr/>
        <a:lstStyle/>
        <a:p>
          <a:endParaRPr lang="en-US" sz="1400">
            <a:latin typeface="Lato" panose="020F0502020204030203" pitchFamily="34" charset="0"/>
            <a:ea typeface="Lato" panose="020F0502020204030203" pitchFamily="34" charset="0"/>
            <a:cs typeface="Lato" panose="020F0502020204030203" pitchFamily="34" charset="0"/>
          </a:endParaRPr>
        </a:p>
      </dgm:t>
    </dgm:pt>
    <dgm:pt modelId="{DC50BDB8-1313-435A-ADB2-76463B25AE75}" type="sibTrans" cxnId="{E61A9B1D-D210-4B2D-BE33-254ACFD8B5E9}">
      <dgm:prSet/>
      <dgm:spPr/>
      <dgm:t>
        <a:bodyPr/>
        <a:lstStyle/>
        <a:p>
          <a:endParaRPr lang="en-US" sz="1400">
            <a:latin typeface="Lato" panose="020F0502020204030203" pitchFamily="34" charset="0"/>
            <a:ea typeface="Lato" panose="020F0502020204030203" pitchFamily="34" charset="0"/>
            <a:cs typeface="Lato" panose="020F0502020204030203" pitchFamily="34" charset="0"/>
          </a:endParaRPr>
        </a:p>
      </dgm:t>
    </dgm:pt>
    <dgm:pt modelId="{3BB46BBB-6EA7-4B01-81BE-C04E20730CC1}">
      <dgm:prSet custT="1"/>
      <dgm:spPr/>
      <dgm:t>
        <a:bodyPr/>
        <a:lstStyle/>
        <a:p>
          <a:pPr>
            <a:lnSpc>
              <a:spcPct val="100000"/>
            </a:lnSpc>
          </a:pPr>
          <a:r>
            <a:rPr lang="en-US" sz="1600">
              <a:latin typeface="Calibri" panose="020F0502020204030204" pitchFamily="34" charset="0"/>
              <a:ea typeface="Lato" panose="020F0502020204030203" pitchFamily="34" charset="0"/>
              <a:cs typeface="Calibri" panose="020F0502020204030204" pitchFamily="34" charset="0"/>
            </a:rPr>
            <a:t>Admissions</a:t>
          </a:r>
        </a:p>
      </dgm:t>
    </dgm:pt>
    <dgm:pt modelId="{EE02F9A9-6FF2-4DCD-B44A-80C91412BEF1}" type="parTrans" cxnId="{587165D8-5647-48B6-A85C-F4EAD340DCCE}">
      <dgm:prSet/>
      <dgm:spPr/>
      <dgm:t>
        <a:bodyPr/>
        <a:lstStyle/>
        <a:p>
          <a:endParaRPr lang="en-GB" sz="1400">
            <a:latin typeface="Lato" panose="020F0502020204030203" pitchFamily="34" charset="0"/>
            <a:ea typeface="Lato" panose="020F0502020204030203" pitchFamily="34" charset="0"/>
            <a:cs typeface="Lato" panose="020F0502020204030203" pitchFamily="34" charset="0"/>
          </a:endParaRPr>
        </a:p>
      </dgm:t>
    </dgm:pt>
    <dgm:pt modelId="{9D64D3BF-D66B-429A-BA3D-724DDBD117E5}" type="sibTrans" cxnId="{587165D8-5647-48B6-A85C-F4EAD340DCCE}">
      <dgm:prSet/>
      <dgm:spPr/>
      <dgm:t>
        <a:bodyPr/>
        <a:lstStyle/>
        <a:p>
          <a:endParaRPr lang="en-GB" sz="1400">
            <a:latin typeface="Lato" panose="020F0502020204030203" pitchFamily="34" charset="0"/>
            <a:ea typeface="Lato" panose="020F0502020204030203" pitchFamily="34" charset="0"/>
            <a:cs typeface="Lato" panose="020F0502020204030203" pitchFamily="34" charset="0"/>
          </a:endParaRPr>
        </a:p>
      </dgm:t>
    </dgm:pt>
    <dgm:pt modelId="{93A0E01D-1C89-4CA6-8C07-6EA115F5B09F}">
      <dgm:prSet custT="1"/>
      <dgm:spPr/>
      <dgm:t>
        <a:bodyPr/>
        <a:lstStyle/>
        <a:p>
          <a:pPr>
            <a:lnSpc>
              <a:spcPct val="100000"/>
            </a:lnSpc>
          </a:pPr>
          <a:r>
            <a:rPr lang="en-GB" sz="1600">
              <a:solidFill>
                <a:srgbClr val="212121"/>
              </a:solidFill>
              <a:latin typeface="Calibri" panose="020F0502020204030204" pitchFamily="34" charset="0"/>
              <a:ea typeface="Lato" panose="020F0502020204030203" pitchFamily="34" charset="0"/>
              <a:cs typeface="Calibri" panose="020F0502020204030204" pitchFamily="34" charset="0"/>
            </a:rPr>
            <a:t>Post-Discharge Follow-Up</a:t>
          </a:r>
          <a:endParaRPr lang="en-US" sz="1600">
            <a:solidFill>
              <a:srgbClr val="212121"/>
            </a:solidFill>
            <a:latin typeface="Calibri" panose="020F0502020204030204" pitchFamily="34" charset="0"/>
            <a:ea typeface="Lato" panose="020F0502020204030203" pitchFamily="34" charset="0"/>
            <a:cs typeface="Calibri" panose="020F0502020204030204" pitchFamily="34" charset="0"/>
          </a:endParaRPr>
        </a:p>
      </dgm:t>
    </dgm:pt>
    <dgm:pt modelId="{966085A6-B842-4420-AC13-CDF82DB5D352}" type="parTrans" cxnId="{E58DF2E3-F3CF-404D-979F-3E0815BDBC2A}">
      <dgm:prSet/>
      <dgm:spPr/>
      <dgm:t>
        <a:bodyPr/>
        <a:lstStyle/>
        <a:p>
          <a:endParaRPr lang="en-GB" sz="1400">
            <a:latin typeface="Lato" panose="020F0502020204030203" pitchFamily="34" charset="0"/>
            <a:ea typeface="Lato" panose="020F0502020204030203" pitchFamily="34" charset="0"/>
            <a:cs typeface="Lato" panose="020F0502020204030203" pitchFamily="34" charset="0"/>
          </a:endParaRPr>
        </a:p>
      </dgm:t>
    </dgm:pt>
    <dgm:pt modelId="{9C52BEBD-0F64-4725-86EF-C37512D9BFF3}" type="sibTrans" cxnId="{E58DF2E3-F3CF-404D-979F-3E0815BDBC2A}">
      <dgm:prSet/>
      <dgm:spPr/>
      <dgm:t>
        <a:bodyPr/>
        <a:lstStyle/>
        <a:p>
          <a:endParaRPr lang="en-GB" sz="1400">
            <a:latin typeface="Lato" panose="020F0502020204030203" pitchFamily="34" charset="0"/>
            <a:ea typeface="Lato" panose="020F0502020204030203" pitchFamily="34" charset="0"/>
            <a:cs typeface="Lato" panose="020F0502020204030203" pitchFamily="34" charset="0"/>
          </a:endParaRPr>
        </a:p>
      </dgm:t>
    </dgm:pt>
    <dgm:pt modelId="{E1884D8D-EB6F-451E-A3AD-79B118FEA589}">
      <dgm:prSet custT="1"/>
      <dgm:spPr/>
      <dgm:t>
        <a:bodyPr/>
        <a:lstStyle/>
        <a:p>
          <a:pPr>
            <a:lnSpc>
              <a:spcPct val="100000"/>
            </a:lnSpc>
          </a:pPr>
          <a:r>
            <a:rPr lang="en-US" sz="1600">
              <a:solidFill>
                <a:srgbClr val="212121"/>
              </a:solidFill>
              <a:latin typeface="Calibri" panose="020F0502020204030204" pitchFamily="34" charset="0"/>
              <a:ea typeface="Lato" panose="020F0502020204030203" pitchFamily="34" charset="0"/>
              <a:cs typeface="Calibri" panose="020F0502020204030204" pitchFamily="34" charset="0"/>
            </a:rPr>
            <a:t>Record Keeping</a:t>
          </a:r>
        </a:p>
      </dgm:t>
    </dgm:pt>
    <dgm:pt modelId="{6E2334AB-941E-4075-8A27-34F8C9407274}" type="parTrans" cxnId="{1D194A24-A54E-4FAA-B997-FE4191F3E54C}">
      <dgm:prSet/>
      <dgm:spPr/>
      <dgm:t>
        <a:bodyPr/>
        <a:lstStyle/>
        <a:p>
          <a:endParaRPr lang="en-GB"/>
        </a:p>
      </dgm:t>
    </dgm:pt>
    <dgm:pt modelId="{93911C9E-B752-46B2-917C-FCF65E14C52D}" type="sibTrans" cxnId="{1D194A24-A54E-4FAA-B997-FE4191F3E54C}">
      <dgm:prSet/>
      <dgm:spPr/>
      <dgm:t>
        <a:bodyPr/>
        <a:lstStyle/>
        <a:p>
          <a:endParaRPr lang="en-GB"/>
        </a:p>
      </dgm:t>
    </dgm:pt>
    <dgm:pt modelId="{E0F2477B-3AD3-4922-B126-ADEDC7F523C6}">
      <dgm:prSet custT="1"/>
      <dgm:spPr/>
      <dgm:t>
        <a:bodyPr/>
        <a:lstStyle/>
        <a:p>
          <a:pPr>
            <a:lnSpc>
              <a:spcPct val="100000"/>
            </a:lnSpc>
          </a:pPr>
          <a:r>
            <a:rPr lang="en-US" sz="1600">
              <a:solidFill>
                <a:srgbClr val="212121"/>
              </a:solidFill>
              <a:latin typeface="Calibri" panose="020F0502020204030204" pitchFamily="34" charset="0"/>
              <a:ea typeface="Lato" panose="020F0502020204030203" pitchFamily="34" charset="0"/>
              <a:cs typeface="Calibri" panose="020F0502020204030204" pitchFamily="34" charset="0"/>
            </a:rPr>
            <a:t>Disengagement</a:t>
          </a:r>
        </a:p>
      </dgm:t>
    </dgm:pt>
    <dgm:pt modelId="{F0D7E823-DC42-41A2-9099-3FDFC6C3664D}" type="parTrans" cxnId="{FCC83E94-D845-45F4-8DA8-7346457169F9}">
      <dgm:prSet/>
      <dgm:spPr/>
      <dgm:t>
        <a:bodyPr/>
        <a:lstStyle/>
        <a:p>
          <a:endParaRPr lang="en-GB"/>
        </a:p>
      </dgm:t>
    </dgm:pt>
    <dgm:pt modelId="{E44948C0-E0E2-43CA-A14A-6DAC60252FEA}" type="sibTrans" cxnId="{FCC83E94-D845-45F4-8DA8-7346457169F9}">
      <dgm:prSet/>
      <dgm:spPr/>
      <dgm:t>
        <a:bodyPr/>
        <a:lstStyle/>
        <a:p>
          <a:endParaRPr lang="en-GB"/>
        </a:p>
      </dgm:t>
    </dgm:pt>
    <dgm:pt modelId="{3A7D31AD-F09A-4041-83A9-50A818F877DD}">
      <dgm:prSet custT="1"/>
      <dgm:spPr/>
      <dgm:t>
        <a:bodyPr/>
        <a:lstStyle/>
        <a:p>
          <a:pPr>
            <a:lnSpc>
              <a:spcPct val="100000"/>
            </a:lnSpc>
          </a:pPr>
          <a:r>
            <a:rPr lang="en-US" sz="1600">
              <a:solidFill>
                <a:srgbClr val="212121"/>
              </a:solidFill>
              <a:latin typeface="Calibri" panose="020F0502020204030204" pitchFamily="34" charset="0"/>
              <a:ea typeface="Lato" panose="020F0502020204030203" pitchFamily="34" charset="0"/>
              <a:cs typeface="Calibri" panose="020F0502020204030204" pitchFamily="34" charset="0"/>
            </a:rPr>
            <a:t>Identification and Management of Deterioration</a:t>
          </a:r>
        </a:p>
      </dgm:t>
    </dgm:pt>
    <dgm:pt modelId="{D29B81D6-DE1A-42E8-AB5C-A3EE017D5728}" type="parTrans" cxnId="{EF6152B4-450E-48C9-AC94-DF36C5E2454F}">
      <dgm:prSet/>
      <dgm:spPr/>
      <dgm:t>
        <a:bodyPr/>
        <a:lstStyle/>
        <a:p>
          <a:endParaRPr lang="en-GB"/>
        </a:p>
      </dgm:t>
    </dgm:pt>
    <dgm:pt modelId="{D9C4C375-7A80-49BD-B12B-150BE09D7B35}" type="sibTrans" cxnId="{EF6152B4-450E-48C9-AC94-DF36C5E2454F}">
      <dgm:prSet/>
      <dgm:spPr/>
      <dgm:t>
        <a:bodyPr/>
        <a:lstStyle/>
        <a:p>
          <a:endParaRPr lang="en-GB"/>
        </a:p>
      </dgm:t>
    </dgm:pt>
    <dgm:pt modelId="{8F3C9045-1B0A-4A8F-A2ED-7FAE41E3A77A}">
      <dgm:prSet custT="1"/>
      <dgm:spPr/>
      <dgm:t>
        <a:bodyPr/>
        <a:lstStyle/>
        <a:p>
          <a:pPr>
            <a:lnSpc>
              <a:spcPct val="100000"/>
            </a:lnSpc>
          </a:pPr>
          <a:r>
            <a:rPr lang="en-US" sz="1600">
              <a:solidFill>
                <a:srgbClr val="212121"/>
              </a:solidFill>
              <a:latin typeface="Calibri" panose="020F0502020204030204" pitchFamily="34" charset="0"/>
              <a:ea typeface="Lato" panose="020F0502020204030203" pitchFamily="34" charset="0"/>
              <a:cs typeface="Calibri" panose="020F0502020204030204" pitchFamily="34" charset="0"/>
            </a:rPr>
            <a:t>Management of Falls</a:t>
          </a:r>
        </a:p>
      </dgm:t>
    </dgm:pt>
    <dgm:pt modelId="{F8266972-FA65-4BE5-B6A3-364525F551EC}" type="parTrans" cxnId="{88CA8E95-0772-4303-8538-7CA8A5FB8C88}">
      <dgm:prSet/>
      <dgm:spPr/>
      <dgm:t>
        <a:bodyPr/>
        <a:lstStyle/>
        <a:p>
          <a:endParaRPr lang="en-GB"/>
        </a:p>
      </dgm:t>
    </dgm:pt>
    <dgm:pt modelId="{F920C7E5-C48F-4EC9-A776-EF4F657BC2DD}" type="sibTrans" cxnId="{88CA8E95-0772-4303-8538-7CA8A5FB8C88}">
      <dgm:prSet/>
      <dgm:spPr/>
      <dgm:t>
        <a:bodyPr/>
        <a:lstStyle/>
        <a:p>
          <a:endParaRPr lang="en-GB"/>
        </a:p>
      </dgm:t>
    </dgm:pt>
    <dgm:pt modelId="{7F06CBED-47EC-449C-AFA8-148B3294EED9}">
      <dgm:prSet custT="1"/>
      <dgm:spPr/>
      <dgm:t>
        <a:bodyPr/>
        <a:lstStyle/>
        <a:p>
          <a:pPr>
            <a:lnSpc>
              <a:spcPct val="100000"/>
            </a:lnSpc>
          </a:pPr>
          <a:r>
            <a:rPr lang="en-US" sz="1600">
              <a:solidFill>
                <a:srgbClr val="212121"/>
              </a:solidFill>
              <a:latin typeface="Calibri" panose="020F0502020204030204" pitchFamily="34" charset="0"/>
              <a:ea typeface="Lato" panose="020F0502020204030203" pitchFamily="34" charset="0"/>
              <a:cs typeface="Calibri" panose="020F0502020204030204" pitchFamily="34" charset="0"/>
            </a:rPr>
            <a:t>RAG Rating for Care Coordinators</a:t>
          </a:r>
        </a:p>
      </dgm:t>
    </dgm:pt>
    <dgm:pt modelId="{848AB3BE-5627-4C49-AD14-F5055FB514E9}" type="parTrans" cxnId="{1258C4BD-5ADA-41EF-99AA-E8D9AD68F001}">
      <dgm:prSet/>
      <dgm:spPr/>
      <dgm:t>
        <a:bodyPr/>
        <a:lstStyle/>
        <a:p>
          <a:endParaRPr lang="en-GB"/>
        </a:p>
      </dgm:t>
    </dgm:pt>
    <dgm:pt modelId="{6D57D1F5-4D4D-4229-9C4D-33DE50D4030E}" type="sibTrans" cxnId="{1258C4BD-5ADA-41EF-99AA-E8D9AD68F001}">
      <dgm:prSet/>
      <dgm:spPr/>
      <dgm:t>
        <a:bodyPr/>
        <a:lstStyle/>
        <a:p>
          <a:endParaRPr lang="en-GB"/>
        </a:p>
      </dgm:t>
    </dgm:pt>
    <dgm:pt modelId="{EBFE6CA6-87C6-4FE6-8D1A-CDF9C3F509FD}" type="pres">
      <dgm:prSet presAssocID="{8370DEA3-1749-45C9-9C75-C82371820236}" presName="root" presStyleCnt="0">
        <dgm:presLayoutVars>
          <dgm:dir/>
          <dgm:resizeHandles val="exact"/>
        </dgm:presLayoutVars>
      </dgm:prSet>
      <dgm:spPr/>
      <dgm:t>
        <a:bodyPr/>
        <a:lstStyle/>
        <a:p>
          <a:endParaRPr lang="en-US"/>
        </a:p>
      </dgm:t>
    </dgm:pt>
    <dgm:pt modelId="{F5F9F4A3-23FC-43D0-B05B-9E3DD5983350}" type="pres">
      <dgm:prSet presAssocID="{12DE13AC-5D83-4935-BB2D-B7864973AD1F}" presName="compNode" presStyleCnt="0"/>
      <dgm:spPr/>
    </dgm:pt>
    <dgm:pt modelId="{55F008CA-C966-408E-91BB-91C4312A5EA6}" type="pres">
      <dgm:prSet presAssocID="{12DE13AC-5D83-4935-BB2D-B7864973AD1F}" presName="bgRect" presStyleLbl="bgShp" presStyleIdx="0" presStyleCnt="10" custLinFactNeighborX="257"/>
      <dgm:spPr>
        <a:solidFill>
          <a:schemeClr val="accent3">
            <a:lumMod val="20000"/>
            <a:lumOff val="80000"/>
          </a:schemeClr>
        </a:solidFill>
      </dgm:spPr>
    </dgm:pt>
    <dgm:pt modelId="{579B128E-82C9-4019-BB7E-81445432BFC5}" type="pres">
      <dgm:prSet presAssocID="{12DE13AC-5D83-4935-BB2D-B7864973AD1F}" presName="iconRect" presStyleLbl="node1" presStyleIdx="0" presStyleCnt="10"/>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96DAC541-7B7A-43D3-8B79-37D633B846F1}">
                <asvg:svgBlip xmlns="" xmlns:asvg="http://schemas.microsoft.com/office/drawing/2016/SVG/main" r:embed="rId2"/>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Briefcase with solid fill"/>
        </a:ext>
      </dgm:extLst>
    </dgm:pt>
    <dgm:pt modelId="{1B1E872A-E7E6-4F2D-9936-F5B9BE9D965F}" type="pres">
      <dgm:prSet presAssocID="{12DE13AC-5D83-4935-BB2D-B7864973AD1F}" presName="spaceRect" presStyleCnt="0"/>
      <dgm:spPr/>
    </dgm:pt>
    <dgm:pt modelId="{8D4520FD-0789-4CB2-8F3C-681BA7F2BDC3}" type="pres">
      <dgm:prSet presAssocID="{12DE13AC-5D83-4935-BB2D-B7864973AD1F}" presName="parTx" presStyleLbl="revTx" presStyleIdx="0" presStyleCnt="10">
        <dgm:presLayoutVars>
          <dgm:chMax val="0"/>
          <dgm:chPref val="0"/>
        </dgm:presLayoutVars>
      </dgm:prSet>
      <dgm:spPr/>
      <dgm:t>
        <a:bodyPr/>
        <a:lstStyle/>
        <a:p>
          <a:endParaRPr lang="en-US"/>
        </a:p>
      </dgm:t>
    </dgm:pt>
    <dgm:pt modelId="{32643358-E0D6-449D-9A37-0A9BFD378F83}" type="pres">
      <dgm:prSet presAssocID="{C6E65772-A257-47A8-9BA8-AE89C6A37B29}" presName="sibTrans" presStyleCnt="0"/>
      <dgm:spPr/>
    </dgm:pt>
    <dgm:pt modelId="{01F90374-C627-4063-AD99-640B0F0F42E4}" type="pres">
      <dgm:prSet presAssocID="{7359BAFA-31A8-4A61-8028-481C38633204}" presName="compNode" presStyleCnt="0"/>
      <dgm:spPr/>
    </dgm:pt>
    <dgm:pt modelId="{C3059DE7-4BA6-4A30-A559-63F43FC4F865}" type="pres">
      <dgm:prSet presAssocID="{7359BAFA-31A8-4A61-8028-481C38633204}" presName="bgRect" presStyleLbl="bgShp" presStyleIdx="1" presStyleCnt="10"/>
      <dgm:spPr>
        <a:solidFill>
          <a:schemeClr val="accent5">
            <a:lumMod val="20000"/>
            <a:lumOff val="80000"/>
          </a:schemeClr>
        </a:solidFill>
      </dgm:spPr>
    </dgm:pt>
    <dgm:pt modelId="{68D0F648-57A3-417E-98F1-9EE6DAF845BC}" type="pres">
      <dgm:prSet presAssocID="{7359BAFA-31A8-4A61-8028-481C38633204}" presName="iconRect" presStyleLbl="node1" presStyleIdx="1" presStyleCnt="10" custLinFactNeighborX="-8067"/>
      <dgm:spPr>
        <a:blipFill>
          <a:blip xmlns:r="http://schemas.openxmlformats.org/officeDocument/2006/relationships" r:embed="rId3"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Arrow circle with solid fill"/>
        </a:ext>
      </dgm:extLst>
    </dgm:pt>
    <dgm:pt modelId="{81D396FB-22BA-4E5B-9A03-47C91B7E0EDF}" type="pres">
      <dgm:prSet presAssocID="{7359BAFA-31A8-4A61-8028-481C38633204}" presName="spaceRect" presStyleCnt="0"/>
      <dgm:spPr/>
    </dgm:pt>
    <dgm:pt modelId="{60311B92-A77B-42D7-8320-52DC2EB2E379}" type="pres">
      <dgm:prSet presAssocID="{7359BAFA-31A8-4A61-8028-481C38633204}" presName="parTx" presStyleLbl="revTx" presStyleIdx="1" presStyleCnt="10">
        <dgm:presLayoutVars>
          <dgm:chMax val="0"/>
          <dgm:chPref val="0"/>
        </dgm:presLayoutVars>
      </dgm:prSet>
      <dgm:spPr/>
      <dgm:t>
        <a:bodyPr/>
        <a:lstStyle/>
        <a:p>
          <a:endParaRPr lang="en-US"/>
        </a:p>
      </dgm:t>
    </dgm:pt>
    <dgm:pt modelId="{6C26757E-EE58-47B5-9CC9-7E18D0B4DB1A}" type="pres">
      <dgm:prSet presAssocID="{C4D8D1C9-F4CD-454F-9543-799DC3050AAA}" presName="sibTrans" presStyleCnt="0"/>
      <dgm:spPr/>
    </dgm:pt>
    <dgm:pt modelId="{57AA2BAE-35E5-4011-A69E-7F4B41763631}" type="pres">
      <dgm:prSet presAssocID="{E2B696D2-21B0-4C7B-A0D8-79A01D623994}" presName="compNode" presStyleCnt="0"/>
      <dgm:spPr/>
    </dgm:pt>
    <dgm:pt modelId="{9D6AE8BB-6B32-406B-9EBF-7A09F5B1D0E3}" type="pres">
      <dgm:prSet presAssocID="{E2B696D2-21B0-4C7B-A0D8-79A01D623994}" presName="bgRect" presStyleLbl="bgShp" presStyleIdx="2" presStyleCnt="10"/>
      <dgm:spPr>
        <a:solidFill>
          <a:schemeClr val="tx2">
            <a:lumMod val="10000"/>
            <a:lumOff val="90000"/>
          </a:schemeClr>
        </a:solidFill>
      </dgm:spPr>
    </dgm:pt>
    <dgm:pt modelId="{67B07CD8-14D8-47D0-8242-7F4F1F62CA0C}" type="pres">
      <dgm:prSet presAssocID="{E2B696D2-21B0-4C7B-A0D8-79A01D623994}" presName="iconRect" presStyleLbl="node1" presStyleIdx="2" presStyleCnt="10"/>
      <dgm:spPr>
        <a:blipFill>
          <a:blip xmlns:r="http://schemas.openxmlformats.org/officeDocument/2006/relationships" r:embed="rId5"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Network diagram with solid fill"/>
        </a:ext>
      </dgm:extLst>
    </dgm:pt>
    <dgm:pt modelId="{4FD1DDE7-90F2-43A4-8ED7-2A891086BA2F}" type="pres">
      <dgm:prSet presAssocID="{E2B696D2-21B0-4C7B-A0D8-79A01D623994}" presName="spaceRect" presStyleCnt="0"/>
      <dgm:spPr/>
    </dgm:pt>
    <dgm:pt modelId="{570876C2-81FC-4488-9474-B9FC3874B2BD}" type="pres">
      <dgm:prSet presAssocID="{E2B696D2-21B0-4C7B-A0D8-79A01D623994}" presName="parTx" presStyleLbl="revTx" presStyleIdx="2" presStyleCnt="10">
        <dgm:presLayoutVars>
          <dgm:chMax val="0"/>
          <dgm:chPref val="0"/>
        </dgm:presLayoutVars>
      </dgm:prSet>
      <dgm:spPr/>
      <dgm:t>
        <a:bodyPr/>
        <a:lstStyle/>
        <a:p>
          <a:endParaRPr lang="en-US"/>
        </a:p>
      </dgm:t>
    </dgm:pt>
    <dgm:pt modelId="{FF15439E-C2F0-4D2D-8C2B-ECBDDDADEACB}" type="pres">
      <dgm:prSet presAssocID="{DC50BDB8-1313-435A-ADB2-76463B25AE75}" presName="sibTrans" presStyleCnt="0"/>
      <dgm:spPr/>
    </dgm:pt>
    <dgm:pt modelId="{29174095-C5B8-4B3E-9D99-DB7F9F5F680E}" type="pres">
      <dgm:prSet presAssocID="{3BB46BBB-6EA7-4B01-81BE-C04E20730CC1}" presName="compNode" presStyleCnt="0"/>
      <dgm:spPr/>
    </dgm:pt>
    <dgm:pt modelId="{30EDBEA9-A01F-4E87-89D4-837D5A0CD271}" type="pres">
      <dgm:prSet presAssocID="{3BB46BBB-6EA7-4B01-81BE-C04E20730CC1}" presName="bgRect" presStyleLbl="bgShp" presStyleIdx="3" presStyleCnt="10" custLinFactNeighborY="3110"/>
      <dgm:spPr>
        <a:solidFill>
          <a:schemeClr val="accent3">
            <a:lumMod val="20000"/>
            <a:lumOff val="80000"/>
          </a:schemeClr>
        </a:solidFill>
      </dgm:spPr>
    </dgm:pt>
    <dgm:pt modelId="{6D248077-D50E-49D8-AD75-519FAFCB4D1E}" type="pres">
      <dgm:prSet presAssocID="{3BB46BBB-6EA7-4B01-81BE-C04E20730CC1}" presName="iconRect" presStyleLbl="node1" presStyleIdx="3" presStyleCnt="10"/>
      <dgm:spPr>
        <a:blipFill>
          <a:blip xmlns:r="http://schemas.openxmlformats.org/officeDocument/2006/relationships" r:embed="rId7" cstate="print">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a:blipFill>
      </dgm:spPr>
      <dgm:t>
        <a:bodyPr/>
        <a:lstStyle/>
        <a:p>
          <a:endParaRPr lang="en-US"/>
        </a:p>
      </dgm:t>
      <dgm:extLst>
        <a:ext uri="{E40237B7-FDA0-4F09-8148-C483321AD2D9}">
          <dgm14:cNvPr xmlns:dgm14="http://schemas.microsoft.com/office/drawing/2010/diagram" id="0" name="" descr="Checklist with solid fill"/>
        </a:ext>
      </dgm:extLst>
    </dgm:pt>
    <dgm:pt modelId="{04893F3D-2451-4C43-9792-8E400EA103A4}" type="pres">
      <dgm:prSet presAssocID="{3BB46BBB-6EA7-4B01-81BE-C04E20730CC1}" presName="spaceRect" presStyleCnt="0"/>
      <dgm:spPr/>
    </dgm:pt>
    <dgm:pt modelId="{31DCDDA8-F808-4ED2-BFCE-D7491B840930}" type="pres">
      <dgm:prSet presAssocID="{3BB46BBB-6EA7-4B01-81BE-C04E20730CC1}" presName="parTx" presStyleLbl="revTx" presStyleIdx="3" presStyleCnt="10" custLinFactNeighborY="-3524">
        <dgm:presLayoutVars>
          <dgm:chMax val="0"/>
          <dgm:chPref val="0"/>
        </dgm:presLayoutVars>
      </dgm:prSet>
      <dgm:spPr/>
      <dgm:t>
        <a:bodyPr/>
        <a:lstStyle/>
        <a:p>
          <a:endParaRPr lang="en-US"/>
        </a:p>
      </dgm:t>
    </dgm:pt>
    <dgm:pt modelId="{DC75FC3F-0022-4046-A603-8B98BB3B84C4}" type="pres">
      <dgm:prSet presAssocID="{9D64D3BF-D66B-429A-BA3D-724DDBD117E5}" presName="sibTrans" presStyleCnt="0"/>
      <dgm:spPr/>
    </dgm:pt>
    <dgm:pt modelId="{88A5EAB3-1A48-4796-BB86-1F3492545827}" type="pres">
      <dgm:prSet presAssocID="{93A0E01D-1C89-4CA6-8C07-6EA115F5B09F}" presName="compNode" presStyleCnt="0"/>
      <dgm:spPr/>
    </dgm:pt>
    <dgm:pt modelId="{43490343-FF05-46DB-A8AB-6F5AC48031AD}" type="pres">
      <dgm:prSet presAssocID="{93A0E01D-1C89-4CA6-8C07-6EA115F5B09F}" presName="bgRect" presStyleLbl="bgShp" presStyleIdx="4" presStyleCnt="10"/>
      <dgm:spPr>
        <a:solidFill>
          <a:schemeClr val="accent5">
            <a:lumMod val="20000"/>
            <a:lumOff val="80000"/>
          </a:schemeClr>
        </a:solidFill>
      </dgm:spPr>
    </dgm:pt>
    <dgm:pt modelId="{BCF0A301-9C80-4485-96A4-3F8A3354E5A2}" type="pres">
      <dgm:prSet presAssocID="{93A0E01D-1C89-4CA6-8C07-6EA115F5B09F}" presName="iconRect" presStyleLbl="node1" presStyleIdx="4" presStyleCnt="10" custLinFactNeighborX="-2535" custLinFactNeighborY="9220"/>
      <dgm:spPr>
        <a:blipFill>
          <a:blip xmlns:r="http://schemas.openxmlformats.org/officeDocument/2006/relationships" r:embed="rId9">
            <a:duotone>
              <a:schemeClr val="accent6">
                <a:hueOff val="0"/>
                <a:satOff val="0"/>
                <a:lumOff val="0"/>
                <a:alphaOff val="0"/>
                <a:shade val="20000"/>
                <a:satMod val="200000"/>
              </a:schemeClr>
              <a:schemeClr val="accent6">
                <a:hueOff val="0"/>
                <a:satOff val="0"/>
                <a:lumOff val="0"/>
                <a:alphaOff val="0"/>
                <a:tint val="12000"/>
                <a:satMod val="190000"/>
              </a:schemeClr>
            </a:duotone>
            <a:extLst>
              <a:ext uri="{96DAC541-7B7A-43D3-8B79-37D633B846F1}">
                <asvg:svgBlip xmlns="" xmlns:asvg="http://schemas.microsoft.com/office/drawing/2016/SVG/main" r:embed="rId10"/>
              </a:ext>
            </a:extLst>
          </a:blip>
          <a:srcRect/>
          <a:stretch>
            <a:fillRect/>
          </a:stretch>
        </a:blipFill>
      </dgm:spPr>
      <dgm:t>
        <a:bodyPr/>
        <a:lstStyle/>
        <a:p>
          <a:endParaRPr lang="en-US"/>
        </a:p>
      </dgm:t>
      <dgm:extLst>
        <a:ext uri="{E40237B7-FDA0-4F09-8148-C483321AD2D9}">
          <dgm14:cNvPr xmlns:dgm14="http://schemas.microsoft.com/office/drawing/2010/diagram" id="0" name="" descr="Doctor male with solid fill"/>
        </a:ext>
      </dgm:extLst>
    </dgm:pt>
    <dgm:pt modelId="{2D789B6F-0451-4D6A-AD0C-E2E8ACD31D44}" type="pres">
      <dgm:prSet presAssocID="{93A0E01D-1C89-4CA6-8C07-6EA115F5B09F}" presName="spaceRect" presStyleCnt="0"/>
      <dgm:spPr/>
    </dgm:pt>
    <dgm:pt modelId="{F53F0338-6626-47F1-A37C-E003C48FB02C}" type="pres">
      <dgm:prSet presAssocID="{93A0E01D-1C89-4CA6-8C07-6EA115F5B09F}" presName="parTx" presStyleLbl="revTx" presStyleIdx="4" presStyleCnt="10" custLinFactNeighborY="-3524">
        <dgm:presLayoutVars>
          <dgm:chMax val="0"/>
          <dgm:chPref val="0"/>
        </dgm:presLayoutVars>
      </dgm:prSet>
      <dgm:spPr/>
      <dgm:t>
        <a:bodyPr/>
        <a:lstStyle/>
        <a:p>
          <a:endParaRPr lang="en-US"/>
        </a:p>
      </dgm:t>
    </dgm:pt>
    <dgm:pt modelId="{60FDE69E-3E39-4B21-88B2-BBB626018597}" type="pres">
      <dgm:prSet presAssocID="{9C52BEBD-0F64-4725-86EF-C37512D9BFF3}" presName="sibTrans" presStyleCnt="0"/>
      <dgm:spPr/>
    </dgm:pt>
    <dgm:pt modelId="{ABABBA31-7D19-4484-8003-EB819D1F4142}" type="pres">
      <dgm:prSet presAssocID="{E1884D8D-EB6F-451E-A3AD-79B118FEA589}" presName="compNode" presStyleCnt="0"/>
      <dgm:spPr/>
    </dgm:pt>
    <dgm:pt modelId="{AF3D331D-AE04-4BFC-BF22-DD52AD5F1D86}" type="pres">
      <dgm:prSet presAssocID="{E1884D8D-EB6F-451E-A3AD-79B118FEA589}" presName="bgRect" presStyleLbl="bgShp" presStyleIdx="5" presStyleCnt="10"/>
      <dgm:spPr>
        <a:solidFill>
          <a:schemeClr val="tx2">
            <a:lumMod val="10000"/>
            <a:lumOff val="90000"/>
          </a:schemeClr>
        </a:solidFill>
      </dgm:spPr>
    </dgm:pt>
    <dgm:pt modelId="{144B229D-C895-4436-BE71-E92554D29C1D}" type="pres">
      <dgm:prSet presAssocID="{E1884D8D-EB6F-451E-A3AD-79B118FEA589}" presName="iconRect" presStyleLbl="node1" presStyleIdx="5" presStyleCnt="10"/>
      <dgm:spPr>
        <a:blipFill>
          <a:blip xmlns:r="http://schemas.openxmlformats.org/officeDocument/2006/relationships" r:embed="rId1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a:blipFill>
        <a:ln>
          <a:solidFill>
            <a:schemeClr val="tx1">
              <a:alpha val="0"/>
            </a:schemeClr>
          </a:solidFill>
        </a:ln>
      </dgm:spPr>
      <dgm:t>
        <a:bodyPr/>
        <a:lstStyle/>
        <a:p>
          <a:endParaRPr lang="en-US"/>
        </a:p>
      </dgm:t>
      <dgm:extLst>
        <a:ext uri="{E40237B7-FDA0-4F09-8148-C483321AD2D9}">
          <dgm14:cNvPr xmlns:dgm14="http://schemas.microsoft.com/office/drawing/2010/diagram" id="0" name="" descr="List with solid fill"/>
        </a:ext>
      </dgm:extLst>
    </dgm:pt>
    <dgm:pt modelId="{32279BE2-8855-4FD0-B85C-E5C1D68A5474}" type="pres">
      <dgm:prSet presAssocID="{E1884D8D-EB6F-451E-A3AD-79B118FEA589}" presName="spaceRect" presStyleCnt="0"/>
      <dgm:spPr/>
    </dgm:pt>
    <dgm:pt modelId="{FA0A9615-C506-49F5-BFB5-80F085E70E90}" type="pres">
      <dgm:prSet presAssocID="{E1884D8D-EB6F-451E-A3AD-79B118FEA589}" presName="parTx" presStyleLbl="revTx" presStyleIdx="5" presStyleCnt="10">
        <dgm:presLayoutVars>
          <dgm:chMax val="0"/>
          <dgm:chPref val="0"/>
        </dgm:presLayoutVars>
      </dgm:prSet>
      <dgm:spPr/>
      <dgm:t>
        <a:bodyPr/>
        <a:lstStyle/>
        <a:p>
          <a:endParaRPr lang="en-US"/>
        </a:p>
      </dgm:t>
    </dgm:pt>
    <dgm:pt modelId="{6219E173-D2E1-4635-AA97-1EC037E56FA6}" type="pres">
      <dgm:prSet presAssocID="{93911C9E-B752-46B2-917C-FCF65E14C52D}" presName="sibTrans" presStyleCnt="0"/>
      <dgm:spPr/>
    </dgm:pt>
    <dgm:pt modelId="{199BC1B8-DE43-4F2B-8871-CF6CCA923F65}" type="pres">
      <dgm:prSet presAssocID="{E0F2477B-3AD3-4922-B126-ADEDC7F523C6}" presName="compNode" presStyleCnt="0"/>
      <dgm:spPr/>
    </dgm:pt>
    <dgm:pt modelId="{EE75E04F-DD3D-4F5A-96DA-C235CF93B9F5}" type="pres">
      <dgm:prSet presAssocID="{E0F2477B-3AD3-4922-B126-ADEDC7F523C6}" presName="bgRect" presStyleLbl="bgShp" presStyleIdx="6" presStyleCnt="10"/>
      <dgm:spPr>
        <a:solidFill>
          <a:schemeClr val="accent3">
            <a:lumMod val="20000"/>
            <a:lumOff val="80000"/>
          </a:schemeClr>
        </a:solidFill>
      </dgm:spPr>
    </dgm:pt>
    <dgm:pt modelId="{D231C4AA-8DE9-475A-AD48-E6C6D3141CC1}" type="pres">
      <dgm:prSet presAssocID="{E0F2477B-3AD3-4922-B126-ADEDC7F523C6}" presName="iconRect" presStyleLbl="node1" presStyleIdx="6" presStyleCnt="10"/>
      <dgm:spPr>
        <a:blipFill>
          <a:blip xmlns:r="http://schemas.openxmlformats.org/officeDocument/2006/relationships" r:embed="rId13">
            <a:duotone>
              <a:schemeClr val="accent3">
                <a:hueOff val="0"/>
                <a:satOff val="0"/>
                <a:lumOff val="0"/>
                <a:alphaOff val="0"/>
                <a:shade val="20000"/>
                <a:satMod val="200000"/>
              </a:schemeClr>
              <a:schemeClr val="accent3">
                <a:hueOff val="0"/>
                <a:satOff val="0"/>
                <a:lumOff val="0"/>
                <a:alphaOff val="0"/>
                <a:tint val="12000"/>
                <a:satMod val="190000"/>
              </a:schemeClr>
            </a:duotone>
            <a:extLst>
              <a:ext uri="{96DAC541-7B7A-43D3-8B79-37D633B846F1}">
                <asvg:svgBlip xmlns="" xmlns:asvg="http://schemas.microsoft.com/office/drawing/2016/SVG/main" r:embed="rId14"/>
              </a:ext>
            </a:extLst>
          </a:blip>
          <a:srcRect/>
          <a:stretch>
            <a:fillRect/>
          </a:stretch>
        </a:blipFill>
        <a:ln>
          <a:solidFill>
            <a:schemeClr val="tx1">
              <a:alpha val="0"/>
            </a:schemeClr>
          </a:solidFill>
        </a:ln>
      </dgm:spPr>
      <dgm:t>
        <a:bodyPr/>
        <a:lstStyle/>
        <a:p>
          <a:endParaRPr lang="en-US"/>
        </a:p>
      </dgm:t>
      <dgm:extLst>
        <a:ext uri="{E40237B7-FDA0-4F09-8148-C483321AD2D9}">
          <dgm14:cNvPr xmlns:dgm14="http://schemas.microsoft.com/office/drawing/2010/diagram" id="0" name="" descr="Remote work outline"/>
        </a:ext>
      </dgm:extLst>
    </dgm:pt>
    <dgm:pt modelId="{FE0A2200-E2B0-4A6F-8796-BEF224989D8D}" type="pres">
      <dgm:prSet presAssocID="{E0F2477B-3AD3-4922-B126-ADEDC7F523C6}" presName="spaceRect" presStyleCnt="0"/>
      <dgm:spPr/>
    </dgm:pt>
    <dgm:pt modelId="{B370DAC4-86E0-4983-8BBD-709153018AF4}" type="pres">
      <dgm:prSet presAssocID="{E0F2477B-3AD3-4922-B126-ADEDC7F523C6}" presName="parTx" presStyleLbl="revTx" presStyleIdx="6" presStyleCnt="10">
        <dgm:presLayoutVars>
          <dgm:chMax val="0"/>
          <dgm:chPref val="0"/>
        </dgm:presLayoutVars>
      </dgm:prSet>
      <dgm:spPr/>
      <dgm:t>
        <a:bodyPr/>
        <a:lstStyle/>
        <a:p>
          <a:endParaRPr lang="en-US"/>
        </a:p>
      </dgm:t>
    </dgm:pt>
    <dgm:pt modelId="{DC474A73-E92B-4257-9FC8-D7EA144A31CD}" type="pres">
      <dgm:prSet presAssocID="{E44948C0-E0E2-43CA-A14A-6DAC60252FEA}" presName="sibTrans" presStyleCnt="0"/>
      <dgm:spPr/>
    </dgm:pt>
    <dgm:pt modelId="{871E52B5-FC3D-4A7E-82EA-BEFFFD4D5C74}" type="pres">
      <dgm:prSet presAssocID="{3A7D31AD-F09A-4041-83A9-50A818F877DD}" presName="compNode" presStyleCnt="0"/>
      <dgm:spPr/>
    </dgm:pt>
    <dgm:pt modelId="{C2D0474A-40E0-412E-B905-9DDBC7BD34BF}" type="pres">
      <dgm:prSet presAssocID="{3A7D31AD-F09A-4041-83A9-50A818F877DD}" presName="bgRect" presStyleLbl="bgShp" presStyleIdx="7" presStyleCnt="10"/>
      <dgm:spPr>
        <a:solidFill>
          <a:schemeClr val="accent5">
            <a:lumMod val="20000"/>
            <a:lumOff val="80000"/>
          </a:schemeClr>
        </a:solidFill>
      </dgm:spPr>
    </dgm:pt>
    <dgm:pt modelId="{A89359DE-F75B-465E-8952-A662285E19CD}" type="pres">
      <dgm:prSet presAssocID="{3A7D31AD-F09A-4041-83A9-50A818F877DD}" presName="iconRect" presStyleLbl="node1" presStyleIdx="7" presStyleCnt="10"/>
      <dgm:spPr>
        <a:blipFill>
          <a:blip xmlns:r="http://schemas.openxmlformats.org/officeDocument/2006/relationships" r:embed="rId15">
            <a:duotone>
              <a:schemeClr val="accent4">
                <a:hueOff val="0"/>
                <a:satOff val="0"/>
                <a:lumOff val="0"/>
                <a:alphaOff val="0"/>
                <a:shade val="20000"/>
                <a:satMod val="200000"/>
              </a:schemeClr>
              <a:schemeClr val="accent4">
                <a:hueOff val="0"/>
                <a:satOff val="0"/>
                <a:lumOff val="0"/>
                <a:alphaOff val="0"/>
                <a:tint val="12000"/>
                <a:satMod val="190000"/>
              </a:schemeClr>
            </a:duotone>
            <a:extLst>
              <a:ext uri="{96DAC541-7B7A-43D3-8B79-37D633B846F1}">
                <asvg:svgBlip xmlns="" xmlns:asvg="http://schemas.microsoft.com/office/drawing/2016/SVG/main" r:embed="rId16"/>
              </a:ext>
            </a:extLst>
          </a:blip>
          <a:srcRect/>
          <a:stretch>
            <a:fillRect/>
          </a:stretch>
        </a:blipFill>
      </dgm:spPr>
      <dgm:t>
        <a:bodyPr/>
        <a:lstStyle/>
        <a:p>
          <a:endParaRPr lang="en-US"/>
        </a:p>
      </dgm:t>
      <dgm:extLst>
        <a:ext uri="{E40237B7-FDA0-4F09-8148-C483321AD2D9}">
          <dgm14:cNvPr xmlns:dgm14="http://schemas.microsoft.com/office/drawing/2010/diagram" id="0" name="" descr="Downward trend graph with solid fill"/>
        </a:ext>
      </dgm:extLst>
    </dgm:pt>
    <dgm:pt modelId="{901E9486-6F4F-4D4C-94F9-4B8A7AC4AF81}" type="pres">
      <dgm:prSet presAssocID="{3A7D31AD-F09A-4041-83A9-50A818F877DD}" presName="spaceRect" presStyleCnt="0"/>
      <dgm:spPr/>
    </dgm:pt>
    <dgm:pt modelId="{62CFB909-8332-4856-B151-40E6294A8605}" type="pres">
      <dgm:prSet presAssocID="{3A7D31AD-F09A-4041-83A9-50A818F877DD}" presName="parTx" presStyleLbl="revTx" presStyleIdx="7" presStyleCnt="10">
        <dgm:presLayoutVars>
          <dgm:chMax val="0"/>
          <dgm:chPref val="0"/>
        </dgm:presLayoutVars>
      </dgm:prSet>
      <dgm:spPr/>
      <dgm:t>
        <a:bodyPr/>
        <a:lstStyle/>
        <a:p>
          <a:endParaRPr lang="en-US"/>
        </a:p>
      </dgm:t>
    </dgm:pt>
    <dgm:pt modelId="{68FD2CA3-C669-4C8F-A66C-D5F3551A2928}" type="pres">
      <dgm:prSet presAssocID="{D9C4C375-7A80-49BD-B12B-150BE09D7B35}" presName="sibTrans" presStyleCnt="0"/>
      <dgm:spPr/>
    </dgm:pt>
    <dgm:pt modelId="{411AD89E-7517-4A45-A508-7E8DC975BC24}" type="pres">
      <dgm:prSet presAssocID="{8F3C9045-1B0A-4A8F-A2ED-7FAE41E3A77A}" presName="compNode" presStyleCnt="0"/>
      <dgm:spPr/>
    </dgm:pt>
    <dgm:pt modelId="{0C2FAB9F-6239-41CC-8F0C-42A14097B1B8}" type="pres">
      <dgm:prSet presAssocID="{8F3C9045-1B0A-4A8F-A2ED-7FAE41E3A77A}" presName="bgRect" presStyleLbl="bgShp" presStyleIdx="8" presStyleCnt="10"/>
      <dgm:spPr>
        <a:solidFill>
          <a:schemeClr val="tx2">
            <a:lumMod val="10000"/>
            <a:lumOff val="90000"/>
          </a:schemeClr>
        </a:solidFill>
      </dgm:spPr>
    </dgm:pt>
    <dgm:pt modelId="{8A7D8972-5BE8-4636-9BC8-14946F329438}" type="pres">
      <dgm:prSet presAssocID="{8F3C9045-1B0A-4A8F-A2ED-7FAE41E3A77A}" presName="iconRect" presStyleLbl="node1" presStyleIdx="8" presStyleCnt="10"/>
      <dgm:spPr>
        <a:blipFill>
          <a:blip xmlns:r="http://schemas.openxmlformats.org/officeDocument/2006/relationships" r:embed="rId17">
            <a:duotone>
              <a:schemeClr val="accent5">
                <a:hueOff val="0"/>
                <a:satOff val="0"/>
                <a:lumOff val="0"/>
                <a:alphaOff val="0"/>
                <a:shade val="20000"/>
                <a:satMod val="200000"/>
              </a:schemeClr>
              <a:schemeClr val="accent5">
                <a:hueOff val="0"/>
                <a:satOff val="0"/>
                <a:lumOff val="0"/>
                <a:alphaOff val="0"/>
                <a:tint val="12000"/>
                <a:satMod val="190000"/>
              </a:schemeClr>
            </a:duotone>
            <a:extLst>
              <a:ext uri="{96DAC541-7B7A-43D3-8B79-37D633B846F1}">
                <asvg:svgBlip xmlns="" xmlns:asvg="http://schemas.microsoft.com/office/drawing/2016/SVG/main" r:embed="rId18"/>
              </a:ext>
            </a:extLst>
          </a:blip>
          <a:srcRect/>
          <a:stretch>
            <a:fillRect/>
          </a:stretch>
        </a:blipFill>
      </dgm:spPr>
      <dgm:t>
        <a:bodyPr/>
        <a:lstStyle/>
        <a:p>
          <a:endParaRPr lang="en-US"/>
        </a:p>
      </dgm:t>
      <dgm:extLst>
        <a:ext uri="{E40237B7-FDA0-4F09-8148-C483321AD2D9}">
          <dgm14:cNvPr xmlns:dgm14="http://schemas.microsoft.com/office/drawing/2010/diagram" id="0" name="" descr="Clipboard with solid fill"/>
        </a:ext>
      </dgm:extLst>
    </dgm:pt>
    <dgm:pt modelId="{F6AF2ABE-6CAF-4BFA-A974-788B1BCD6797}" type="pres">
      <dgm:prSet presAssocID="{8F3C9045-1B0A-4A8F-A2ED-7FAE41E3A77A}" presName="spaceRect" presStyleCnt="0"/>
      <dgm:spPr/>
    </dgm:pt>
    <dgm:pt modelId="{FD03FD62-9B71-464F-AECC-324744301E1E}" type="pres">
      <dgm:prSet presAssocID="{8F3C9045-1B0A-4A8F-A2ED-7FAE41E3A77A}" presName="parTx" presStyleLbl="revTx" presStyleIdx="8" presStyleCnt="10">
        <dgm:presLayoutVars>
          <dgm:chMax val="0"/>
          <dgm:chPref val="0"/>
        </dgm:presLayoutVars>
      </dgm:prSet>
      <dgm:spPr/>
      <dgm:t>
        <a:bodyPr/>
        <a:lstStyle/>
        <a:p>
          <a:endParaRPr lang="en-US"/>
        </a:p>
      </dgm:t>
    </dgm:pt>
    <dgm:pt modelId="{8099CC71-F123-40CB-8845-E4EFC7C1D65D}" type="pres">
      <dgm:prSet presAssocID="{F920C7E5-C48F-4EC9-A776-EF4F657BC2DD}" presName="sibTrans" presStyleCnt="0"/>
      <dgm:spPr/>
    </dgm:pt>
    <dgm:pt modelId="{6C91AABA-594A-4F6B-8EC1-E87341FB5ED2}" type="pres">
      <dgm:prSet presAssocID="{7F06CBED-47EC-449C-AFA8-148B3294EED9}" presName="compNode" presStyleCnt="0"/>
      <dgm:spPr/>
    </dgm:pt>
    <dgm:pt modelId="{F1271724-633B-4F84-883F-09F7DCD703A5}" type="pres">
      <dgm:prSet presAssocID="{7F06CBED-47EC-449C-AFA8-148B3294EED9}" presName="bgRect" presStyleLbl="bgShp" presStyleIdx="9" presStyleCnt="10"/>
      <dgm:spPr>
        <a:solidFill>
          <a:schemeClr val="accent3">
            <a:lumMod val="20000"/>
            <a:lumOff val="80000"/>
          </a:schemeClr>
        </a:solidFill>
      </dgm:spPr>
    </dgm:pt>
    <dgm:pt modelId="{FA0F1A60-08EC-4C57-9F77-705557CA963D}" type="pres">
      <dgm:prSet presAssocID="{7F06CBED-47EC-449C-AFA8-148B3294EED9}" presName="iconRect" presStyleLbl="node1" presStyleIdx="9" presStyleCnt="10"/>
      <dgm:spPr>
        <a:blipFill>
          <a:blip xmlns:r="http://schemas.openxmlformats.org/officeDocument/2006/relationships" r:embed="rId19">
            <a:duotone>
              <a:schemeClr val="accent6">
                <a:hueOff val="0"/>
                <a:satOff val="0"/>
                <a:lumOff val="0"/>
                <a:alphaOff val="0"/>
                <a:shade val="20000"/>
                <a:satMod val="200000"/>
              </a:schemeClr>
              <a:schemeClr val="accent6">
                <a:hueOff val="0"/>
                <a:satOff val="0"/>
                <a:lumOff val="0"/>
                <a:alphaOff val="0"/>
                <a:tint val="12000"/>
                <a:satMod val="190000"/>
              </a:schemeClr>
            </a:duotone>
            <a:extLst>
              <a:ext uri="{96DAC541-7B7A-43D3-8B79-37D633B846F1}">
                <asvg:svgBlip xmlns="" xmlns:asvg="http://schemas.microsoft.com/office/drawing/2016/SVG/main" r:embed="rId20"/>
              </a:ext>
            </a:extLst>
          </a:blip>
          <a:srcRect/>
          <a:stretch>
            <a:fillRect/>
          </a:stretch>
        </a:blipFill>
        <a:ln>
          <a:solidFill>
            <a:schemeClr val="tx1">
              <a:alpha val="0"/>
            </a:schemeClr>
          </a:solidFill>
        </a:ln>
      </dgm:spPr>
      <dgm:t>
        <a:bodyPr/>
        <a:lstStyle/>
        <a:p>
          <a:endParaRPr lang="en-US"/>
        </a:p>
      </dgm:t>
      <dgm:extLst>
        <a:ext uri="{E40237B7-FDA0-4F09-8148-C483321AD2D9}">
          <dgm14:cNvPr xmlns:dgm14="http://schemas.microsoft.com/office/drawing/2010/diagram" id="0" name="" descr="Rating Star with solid fill"/>
        </a:ext>
      </dgm:extLst>
    </dgm:pt>
    <dgm:pt modelId="{30A82CFA-4631-4DD7-A010-2D250C75554D}" type="pres">
      <dgm:prSet presAssocID="{7F06CBED-47EC-449C-AFA8-148B3294EED9}" presName="spaceRect" presStyleCnt="0"/>
      <dgm:spPr/>
    </dgm:pt>
    <dgm:pt modelId="{74F5F81E-E2CC-4534-A6B4-3FEDF5CC2189}" type="pres">
      <dgm:prSet presAssocID="{7F06CBED-47EC-449C-AFA8-148B3294EED9}" presName="parTx" presStyleLbl="revTx" presStyleIdx="9" presStyleCnt="10">
        <dgm:presLayoutVars>
          <dgm:chMax val="0"/>
          <dgm:chPref val="0"/>
        </dgm:presLayoutVars>
      </dgm:prSet>
      <dgm:spPr/>
      <dgm:t>
        <a:bodyPr/>
        <a:lstStyle/>
        <a:p>
          <a:endParaRPr lang="en-US"/>
        </a:p>
      </dgm:t>
    </dgm:pt>
  </dgm:ptLst>
  <dgm:cxnLst>
    <dgm:cxn modelId="{C890CBF5-ECE7-4CA3-ADB2-826F560B7DB5}" type="presOf" srcId="{E2B696D2-21B0-4C7B-A0D8-79A01D623994}" destId="{570876C2-81FC-4488-9474-B9FC3874B2BD}" srcOrd="0" destOrd="0" presId="urn:microsoft.com/office/officeart/2018/2/layout/IconVerticalSolidList"/>
    <dgm:cxn modelId="{88CA8E95-0772-4303-8538-7CA8A5FB8C88}" srcId="{8370DEA3-1749-45C9-9C75-C82371820236}" destId="{8F3C9045-1B0A-4A8F-A2ED-7FAE41E3A77A}" srcOrd="8" destOrd="0" parTransId="{F8266972-FA65-4BE5-B6A3-364525F551EC}" sibTransId="{F920C7E5-C48F-4EC9-A776-EF4F657BC2DD}"/>
    <dgm:cxn modelId="{1E395198-0D93-4CEA-BEC1-DB8A8B74FE5C}" type="presOf" srcId="{E0F2477B-3AD3-4922-B126-ADEDC7F523C6}" destId="{B370DAC4-86E0-4983-8BBD-709153018AF4}" srcOrd="0" destOrd="0" presId="urn:microsoft.com/office/officeart/2018/2/layout/IconVerticalSolidList"/>
    <dgm:cxn modelId="{EF6152B4-450E-48C9-AC94-DF36C5E2454F}" srcId="{8370DEA3-1749-45C9-9C75-C82371820236}" destId="{3A7D31AD-F09A-4041-83A9-50A818F877DD}" srcOrd="7" destOrd="0" parTransId="{D29B81D6-DE1A-42E8-AB5C-A3EE017D5728}" sibTransId="{D9C4C375-7A80-49BD-B12B-150BE09D7B35}"/>
    <dgm:cxn modelId="{E61A9B1D-D210-4B2D-BE33-254ACFD8B5E9}" srcId="{8370DEA3-1749-45C9-9C75-C82371820236}" destId="{E2B696D2-21B0-4C7B-A0D8-79A01D623994}" srcOrd="2" destOrd="0" parTransId="{59184A31-77DE-48FA-AA0D-7980CA28A60A}" sibTransId="{DC50BDB8-1313-435A-ADB2-76463B25AE75}"/>
    <dgm:cxn modelId="{1D194A24-A54E-4FAA-B997-FE4191F3E54C}" srcId="{8370DEA3-1749-45C9-9C75-C82371820236}" destId="{E1884D8D-EB6F-451E-A3AD-79B118FEA589}" srcOrd="5" destOrd="0" parTransId="{6E2334AB-941E-4075-8A27-34F8C9407274}" sibTransId="{93911C9E-B752-46B2-917C-FCF65E14C52D}"/>
    <dgm:cxn modelId="{FCC83E94-D845-45F4-8DA8-7346457169F9}" srcId="{8370DEA3-1749-45C9-9C75-C82371820236}" destId="{E0F2477B-3AD3-4922-B126-ADEDC7F523C6}" srcOrd="6" destOrd="0" parTransId="{F0D7E823-DC42-41A2-9099-3FDFC6C3664D}" sibTransId="{E44948C0-E0E2-43CA-A14A-6DAC60252FEA}"/>
    <dgm:cxn modelId="{10963373-71CA-43B5-976B-57366C801AC5}" type="presOf" srcId="{7359BAFA-31A8-4A61-8028-481C38633204}" destId="{60311B92-A77B-42D7-8320-52DC2EB2E379}" srcOrd="0" destOrd="0" presId="urn:microsoft.com/office/officeart/2018/2/layout/IconVerticalSolidList"/>
    <dgm:cxn modelId="{011A15F8-7D25-4D18-BAFE-45321AB74430}" type="presOf" srcId="{12DE13AC-5D83-4935-BB2D-B7864973AD1F}" destId="{8D4520FD-0789-4CB2-8F3C-681BA7F2BDC3}" srcOrd="0" destOrd="0" presId="urn:microsoft.com/office/officeart/2018/2/layout/IconVerticalSolidList"/>
    <dgm:cxn modelId="{363213B5-7B21-4BE7-900B-ABF33F6C4C5E}" srcId="{8370DEA3-1749-45C9-9C75-C82371820236}" destId="{7359BAFA-31A8-4A61-8028-481C38633204}" srcOrd="1" destOrd="0" parTransId="{A8E0C508-8396-40F1-9482-0102962FEEED}" sibTransId="{C4D8D1C9-F4CD-454F-9543-799DC3050AAA}"/>
    <dgm:cxn modelId="{B8D17753-EDBC-4587-A12A-B02A5527213D}" type="presOf" srcId="{E1884D8D-EB6F-451E-A3AD-79B118FEA589}" destId="{FA0A9615-C506-49F5-BFB5-80F085E70E90}" srcOrd="0" destOrd="0" presId="urn:microsoft.com/office/officeart/2018/2/layout/IconVerticalSolidList"/>
    <dgm:cxn modelId="{0F41A2FE-7FCC-4997-AB63-CADAD5F5A34A}" type="presOf" srcId="{3A7D31AD-F09A-4041-83A9-50A818F877DD}" destId="{62CFB909-8332-4856-B151-40E6294A8605}" srcOrd="0" destOrd="0" presId="urn:microsoft.com/office/officeart/2018/2/layout/IconVerticalSolidList"/>
    <dgm:cxn modelId="{587165D8-5647-48B6-A85C-F4EAD340DCCE}" srcId="{8370DEA3-1749-45C9-9C75-C82371820236}" destId="{3BB46BBB-6EA7-4B01-81BE-C04E20730CC1}" srcOrd="3" destOrd="0" parTransId="{EE02F9A9-6FF2-4DCD-B44A-80C91412BEF1}" sibTransId="{9D64D3BF-D66B-429A-BA3D-724DDBD117E5}"/>
    <dgm:cxn modelId="{D40C8110-E7FC-426A-94D3-478B2EA761AA}" type="presOf" srcId="{7F06CBED-47EC-449C-AFA8-148B3294EED9}" destId="{74F5F81E-E2CC-4534-A6B4-3FEDF5CC2189}" srcOrd="0" destOrd="0" presId="urn:microsoft.com/office/officeart/2018/2/layout/IconVerticalSolidList"/>
    <dgm:cxn modelId="{18169E17-EF7F-47EE-BF48-856AF6D00E85}" type="presOf" srcId="{93A0E01D-1C89-4CA6-8C07-6EA115F5B09F}" destId="{F53F0338-6626-47F1-A37C-E003C48FB02C}" srcOrd="0" destOrd="0" presId="urn:microsoft.com/office/officeart/2018/2/layout/IconVerticalSolidList"/>
    <dgm:cxn modelId="{E58DF2E3-F3CF-404D-979F-3E0815BDBC2A}" srcId="{8370DEA3-1749-45C9-9C75-C82371820236}" destId="{93A0E01D-1C89-4CA6-8C07-6EA115F5B09F}" srcOrd="4" destOrd="0" parTransId="{966085A6-B842-4420-AC13-CDF82DB5D352}" sibTransId="{9C52BEBD-0F64-4725-86EF-C37512D9BFF3}"/>
    <dgm:cxn modelId="{4A43E1A5-0F0C-43AB-BB86-072A1415A352}" type="presOf" srcId="{3BB46BBB-6EA7-4B01-81BE-C04E20730CC1}" destId="{31DCDDA8-F808-4ED2-BFCE-D7491B840930}" srcOrd="0" destOrd="0" presId="urn:microsoft.com/office/officeart/2018/2/layout/IconVerticalSolidList"/>
    <dgm:cxn modelId="{F0BD3D28-14B7-49C0-9139-05B8FFA5CBA8}" type="presOf" srcId="{8370DEA3-1749-45C9-9C75-C82371820236}" destId="{EBFE6CA6-87C6-4FE6-8D1A-CDF9C3F509FD}" srcOrd="0" destOrd="0" presId="urn:microsoft.com/office/officeart/2018/2/layout/IconVerticalSolidList"/>
    <dgm:cxn modelId="{1258C4BD-5ADA-41EF-99AA-E8D9AD68F001}" srcId="{8370DEA3-1749-45C9-9C75-C82371820236}" destId="{7F06CBED-47EC-449C-AFA8-148B3294EED9}" srcOrd="9" destOrd="0" parTransId="{848AB3BE-5627-4C49-AD14-F5055FB514E9}" sibTransId="{6D57D1F5-4D4D-4229-9C4D-33DE50D4030E}"/>
    <dgm:cxn modelId="{7A4B25B9-25F5-46AE-A313-58F5CB642B9E}" type="presOf" srcId="{8F3C9045-1B0A-4A8F-A2ED-7FAE41E3A77A}" destId="{FD03FD62-9B71-464F-AECC-324744301E1E}" srcOrd="0" destOrd="0" presId="urn:microsoft.com/office/officeart/2018/2/layout/IconVerticalSolidList"/>
    <dgm:cxn modelId="{BFC38960-37F3-4C17-9923-21021027AE2A}" srcId="{8370DEA3-1749-45C9-9C75-C82371820236}" destId="{12DE13AC-5D83-4935-BB2D-B7864973AD1F}" srcOrd="0" destOrd="0" parTransId="{C95BCC7C-EF23-4B08-B286-9C7C2A4F81EE}" sibTransId="{C6E65772-A257-47A8-9BA8-AE89C6A37B29}"/>
    <dgm:cxn modelId="{F43FC426-875B-4CD4-B2AF-DEBFD754EAEC}" type="presParOf" srcId="{EBFE6CA6-87C6-4FE6-8D1A-CDF9C3F509FD}" destId="{F5F9F4A3-23FC-43D0-B05B-9E3DD5983350}" srcOrd="0" destOrd="0" presId="urn:microsoft.com/office/officeart/2018/2/layout/IconVerticalSolidList"/>
    <dgm:cxn modelId="{F9F6E0BE-ED07-4B17-A9AF-ECCB53E1B289}" type="presParOf" srcId="{F5F9F4A3-23FC-43D0-B05B-9E3DD5983350}" destId="{55F008CA-C966-408E-91BB-91C4312A5EA6}" srcOrd="0" destOrd="0" presId="urn:microsoft.com/office/officeart/2018/2/layout/IconVerticalSolidList"/>
    <dgm:cxn modelId="{4AA05132-75A8-46EE-978D-496B9702501C}" type="presParOf" srcId="{F5F9F4A3-23FC-43D0-B05B-9E3DD5983350}" destId="{579B128E-82C9-4019-BB7E-81445432BFC5}" srcOrd="1" destOrd="0" presId="urn:microsoft.com/office/officeart/2018/2/layout/IconVerticalSolidList"/>
    <dgm:cxn modelId="{C961C1D7-5967-40DC-A644-67CE63B7ADE8}" type="presParOf" srcId="{F5F9F4A3-23FC-43D0-B05B-9E3DD5983350}" destId="{1B1E872A-E7E6-4F2D-9936-F5B9BE9D965F}" srcOrd="2" destOrd="0" presId="urn:microsoft.com/office/officeart/2018/2/layout/IconVerticalSolidList"/>
    <dgm:cxn modelId="{1D67C342-B9CD-451D-93AD-DBF9664A3E88}" type="presParOf" srcId="{F5F9F4A3-23FC-43D0-B05B-9E3DD5983350}" destId="{8D4520FD-0789-4CB2-8F3C-681BA7F2BDC3}" srcOrd="3" destOrd="0" presId="urn:microsoft.com/office/officeart/2018/2/layout/IconVerticalSolidList"/>
    <dgm:cxn modelId="{D5CF6110-E449-40BF-B21F-BB93235B7C47}" type="presParOf" srcId="{EBFE6CA6-87C6-4FE6-8D1A-CDF9C3F509FD}" destId="{32643358-E0D6-449D-9A37-0A9BFD378F83}" srcOrd="1" destOrd="0" presId="urn:microsoft.com/office/officeart/2018/2/layout/IconVerticalSolidList"/>
    <dgm:cxn modelId="{7C92ED3A-D532-47DC-89F4-0748E76FAA9F}" type="presParOf" srcId="{EBFE6CA6-87C6-4FE6-8D1A-CDF9C3F509FD}" destId="{01F90374-C627-4063-AD99-640B0F0F42E4}" srcOrd="2" destOrd="0" presId="urn:microsoft.com/office/officeart/2018/2/layout/IconVerticalSolidList"/>
    <dgm:cxn modelId="{2D049E7E-44F6-461D-BF67-952A3225A9A3}" type="presParOf" srcId="{01F90374-C627-4063-AD99-640B0F0F42E4}" destId="{C3059DE7-4BA6-4A30-A559-63F43FC4F865}" srcOrd="0" destOrd="0" presId="urn:microsoft.com/office/officeart/2018/2/layout/IconVerticalSolidList"/>
    <dgm:cxn modelId="{F1B8A876-08C6-4BFD-B667-E8739AC66CB0}" type="presParOf" srcId="{01F90374-C627-4063-AD99-640B0F0F42E4}" destId="{68D0F648-57A3-417E-98F1-9EE6DAF845BC}" srcOrd="1" destOrd="0" presId="urn:microsoft.com/office/officeart/2018/2/layout/IconVerticalSolidList"/>
    <dgm:cxn modelId="{36E8A5BB-745E-4F34-B98E-E8A8465580CD}" type="presParOf" srcId="{01F90374-C627-4063-AD99-640B0F0F42E4}" destId="{81D396FB-22BA-4E5B-9A03-47C91B7E0EDF}" srcOrd="2" destOrd="0" presId="urn:microsoft.com/office/officeart/2018/2/layout/IconVerticalSolidList"/>
    <dgm:cxn modelId="{9085123E-EF3F-48E4-89C1-E0CA4FA3428E}" type="presParOf" srcId="{01F90374-C627-4063-AD99-640B0F0F42E4}" destId="{60311B92-A77B-42D7-8320-52DC2EB2E379}" srcOrd="3" destOrd="0" presId="urn:microsoft.com/office/officeart/2018/2/layout/IconVerticalSolidList"/>
    <dgm:cxn modelId="{9FC68E34-00C9-4C67-B454-CA5CC943AEDE}" type="presParOf" srcId="{EBFE6CA6-87C6-4FE6-8D1A-CDF9C3F509FD}" destId="{6C26757E-EE58-47B5-9CC9-7E18D0B4DB1A}" srcOrd="3" destOrd="0" presId="urn:microsoft.com/office/officeart/2018/2/layout/IconVerticalSolidList"/>
    <dgm:cxn modelId="{65ED4C2E-39B4-47AA-8807-45897B7EC207}" type="presParOf" srcId="{EBFE6CA6-87C6-4FE6-8D1A-CDF9C3F509FD}" destId="{57AA2BAE-35E5-4011-A69E-7F4B41763631}" srcOrd="4" destOrd="0" presId="urn:microsoft.com/office/officeart/2018/2/layout/IconVerticalSolidList"/>
    <dgm:cxn modelId="{73393BAA-DE99-4FF6-B4A9-C00D1707139F}" type="presParOf" srcId="{57AA2BAE-35E5-4011-A69E-7F4B41763631}" destId="{9D6AE8BB-6B32-406B-9EBF-7A09F5B1D0E3}" srcOrd="0" destOrd="0" presId="urn:microsoft.com/office/officeart/2018/2/layout/IconVerticalSolidList"/>
    <dgm:cxn modelId="{CDE9EA5A-D8B5-4C43-82CA-2527C3A70019}" type="presParOf" srcId="{57AA2BAE-35E5-4011-A69E-7F4B41763631}" destId="{67B07CD8-14D8-47D0-8242-7F4F1F62CA0C}" srcOrd="1" destOrd="0" presId="urn:microsoft.com/office/officeart/2018/2/layout/IconVerticalSolidList"/>
    <dgm:cxn modelId="{49FF5CFE-BB33-4242-8F08-DC08C82A69EC}" type="presParOf" srcId="{57AA2BAE-35E5-4011-A69E-7F4B41763631}" destId="{4FD1DDE7-90F2-43A4-8ED7-2A891086BA2F}" srcOrd="2" destOrd="0" presId="urn:microsoft.com/office/officeart/2018/2/layout/IconVerticalSolidList"/>
    <dgm:cxn modelId="{44E6ECD1-2BF1-4139-B9DF-BFF4721E92ED}" type="presParOf" srcId="{57AA2BAE-35E5-4011-A69E-7F4B41763631}" destId="{570876C2-81FC-4488-9474-B9FC3874B2BD}" srcOrd="3" destOrd="0" presId="urn:microsoft.com/office/officeart/2018/2/layout/IconVerticalSolidList"/>
    <dgm:cxn modelId="{4CE3347C-0787-414B-9E53-2EEBCCA16476}" type="presParOf" srcId="{EBFE6CA6-87C6-4FE6-8D1A-CDF9C3F509FD}" destId="{FF15439E-C2F0-4D2D-8C2B-ECBDDDADEACB}" srcOrd="5" destOrd="0" presId="urn:microsoft.com/office/officeart/2018/2/layout/IconVerticalSolidList"/>
    <dgm:cxn modelId="{5CD9F075-B8FC-4F83-8428-EC1EE0D171B4}" type="presParOf" srcId="{EBFE6CA6-87C6-4FE6-8D1A-CDF9C3F509FD}" destId="{29174095-C5B8-4B3E-9D99-DB7F9F5F680E}" srcOrd="6" destOrd="0" presId="urn:microsoft.com/office/officeart/2018/2/layout/IconVerticalSolidList"/>
    <dgm:cxn modelId="{A6F61BF0-E1F0-4A07-B8DE-AEBE1B9AFE39}" type="presParOf" srcId="{29174095-C5B8-4B3E-9D99-DB7F9F5F680E}" destId="{30EDBEA9-A01F-4E87-89D4-837D5A0CD271}" srcOrd="0" destOrd="0" presId="urn:microsoft.com/office/officeart/2018/2/layout/IconVerticalSolidList"/>
    <dgm:cxn modelId="{0699349C-90F4-4C15-8057-0EDC9349C436}" type="presParOf" srcId="{29174095-C5B8-4B3E-9D99-DB7F9F5F680E}" destId="{6D248077-D50E-49D8-AD75-519FAFCB4D1E}" srcOrd="1" destOrd="0" presId="urn:microsoft.com/office/officeart/2018/2/layout/IconVerticalSolidList"/>
    <dgm:cxn modelId="{A2C11D9C-6389-40E4-8746-15ACDBC7566B}" type="presParOf" srcId="{29174095-C5B8-4B3E-9D99-DB7F9F5F680E}" destId="{04893F3D-2451-4C43-9792-8E400EA103A4}" srcOrd="2" destOrd="0" presId="urn:microsoft.com/office/officeart/2018/2/layout/IconVerticalSolidList"/>
    <dgm:cxn modelId="{34E2FBC3-A3B2-418C-8201-45F428DE203C}" type="presParOf" srcId="{29174095-C5B8-4B3E-9D99-DB7F9F5F680E}" destId="{31DCDDA8-F808-4ED2-BFCE-D7491B840930}" srcOrd="3" destOrd="0" presId="urn:microsoft.com/office/officeart/2018/2/layout/IconVerticalSolidList"/>
    <dgm:cxn modelId="{1FEE43CB-A0A0-46AC-B59B-9251FC962030}" type="presParOf" srcId="{EBFE6CA6-87C6-4FE6-8D1A-CDF9C3F509FD}" destId="{DC75FC3F-0022-4046-A603-8B98BB3B84C4}" srcOrd="7" destOrd="0" presId="urn:microsoft.com/office/officeart/2018/2/layout/IconVerticalSolidList"/>
    <dgm:cxn modelId="{FB7D5B9C-98BB-4001-B089-FFF8F7E2FE01}" type="presParOf" srcId="{EBFE6CA6-87C6-4FE6-8D1A-CDF9C3F509FD}" destId="{88A5EAB3-1A48-4796-BB86-1F3492545827}" srcOrd="8" destOrd="0" presId="urn:microsoft.com/office/officeart/2018/2/layout/IconVerticalSolidList"/>
    <dgm:cxn modelId="{A9224DD9-3C67-49B3-AB76-819086437653}" type="presParOf" srcId="{88A5EAB3-1A48-4796-BB86-1F3492545827}" destId="{43490343-FF05-46DB-A8AB-6F5AC48031AD}" srcOrd="0" destOrd="0" presId="urn:microsoft.com/office/officeart/2018/2/layout/IconVerticalSolidList"/>
    <dgm:cxn modelId="{83EE1AEB-C153-46A0-827E-EBCE0E862769}" type="presParOf" srcId="{88A5EAB3-1A48-4796-BB86-1F3492545827}" destId="{BCF0A301-9C80-4485-96A4-3F8A3354E5A2}" srcOrd="1" destOrd="0" presId="urn:microsoft.com/office/officeart/2018/2/layout/IconVerticalSolidList"/>
    <dgm:cxn modelId="{9F51E0AD-87B2-44C3-9277-96E2A101EAC3}" type="presParOf" srcId="{88A5EAB3-1A48-4796-BB86-1F3492545827}" destId="{2D789B6F-0451-4D6A-AD0C-E2E8ACD31D44}" srcOrd="2" destOrd="0" presId="urn:microsoft.com/office/officeart/2018/2/layout/IconVerticalSolidList"/>
    <dgm:cxn modelId="{7F00D552-E789-4F49-A421-DF2EB977D3A4}" type="presParOf" srcId="{88A5EAB3-1A48-4796-BB86-1F3492545827}" destId="{F53F0338-6626-47F1-A37C-E003C48FB02C}" srcOrd="3" destOrd="0" presId="urn:microsoft.com/office/officeart/2018/2/layout/IconVerticalSolidList"/>
    <dgm:cxn modelId="{77078BB3-E053-4B91-B5E8-D4697B7DADFF}" type="presParOf" srcId="{EBFE6CA6-87C6-4FE6-8D1A-CDF9C3F509FD}" destId="{60FDE69E-3E39-4B21-88B2-BBB626018597}" srcOrd="9" destOrd="0" presId="urn:microsoft.com/office/officeart/2018/2/layout/IconVerticalSolidList"/>
    <dgm:cxn modelId="{190983B1-F856-4B74-AD6E-2127D877638D}" type="presParOf" srcId="{EBFE6CA6-87C6-4FE6-8D1A-CDF9C3F509FD}" destId="{ABABBA31-7D19-4484-8003-EB819D1F4142}" srcOrd="10" destOrd="0" presId="urn:microsoft.com/office/officeart/2018/2/layout/IconVerticalSolidList"/>
    <dgm:cxn modelId="{1F1EAA2E-29F2-4AFD-A3EA-3C78D97C8E1E}" type="presParOf" srcId="{ABABBA31-7D19-4484-8003-EB819D1F4142}" destId="{AF3D331D-AE04-4BFC-BF22-DD52AD5F1D86}" srcOrd="0" destOrd="0" presId="urn:microsoft.com/office/officeart/2018/2/layout/IconVerticalSolidList"/>
    <dgm:cxn modelId="{D3EFC133-9261-47B3-8A38-01862CA40004}" type="presParOf" srcId="{ABABBA31-7D19-4484-8003-EB819D1F4142}" destId="{144B229D-C895-4436-BE71-E92554D29C1D}" srcOrd="1" destOrd="0" presId="urn:microsoft.com/office/officeart/2018/2/layout/IconVerticalSolidList"/>
    <dgm:cxn modelId="{A5EDBE07-09E8-4974-B4C2-D8AB49436398}" type="presParOf" srcId="{ABABBA31-7D19-4484-8003-EB819D1F4142}" destId="{32279BE2-8855-4FD0-B85C-E5C1D68A5474}" srcOrd="2" destOrd="0" presId="urn:microsoft.com/office/officeart/2018/2/layout/IconVerticalSolidList"/>
    <dgm:cxn modelId="{17D86D25-0623-486A-BCC4-467E32F3823A}" type="presParOf" srcId="{ABABBA31-7D19-4484-8003-EB819D1F4142}" destId="{FA0A9615-C506-49F5-BFB5-80F085E70E90}" srcOrd="3" destOrd="0" presId="urn:microsoft.com/office/officeart/2018/2/layout/IconVerticalSolidList"/>
    <dgm:cxn modelId="{A5DE9E12-E0F4-4859-B7C4-5747B77D8941}" type="presParOf" srcId="{EBFE6CA6-87C6-4FE6-8D1A-CDF9C3F509FD}" destId="{6219E173-D2E1-4635-AA97-1EC037E56FA6}" srcOrd="11" destOrd="0" presId="urn:microsoft.com/office/officeart/2018/2/layout/IconVerticalSolidList"/>
    <dgm:cxn modelId="{A9BD4F08-AC57-4A1B-92EF-229EE6AE90D1}" type="presParOf" srcId="{EBFE6CA6-87C6-4FE6-8D1A-CDF9C3F509FD}" destId="{199BC1B8-DE43-4F2B-8871-CF6CCA923F65}" srcOrd="12" destOrd="0" presId="urn:microsoft.com/office/officeart/2018/2/layout/IconVerticalSolidList"/>
    <dgm:cxn modelId="{85191B1A-27CA-437B-8EFE-6A2519243106}" type="presParOf" srcId="{199BC1B8-DE43-4F2B-8871-CF6CCA923F65}" destId="{EE75E04F-DD3D-4F5A-96DA-C235CF93B9F5}" srcOrd="0" destOrd="0" presId="urn:microsoft.com/office/officeart/2018/2/layout/IconVerticalSolidList"/>
    <dgm:cxn modelId="{24A775A2-D75B-4E42-9261-F64AAAC32D0D}" type="presParOf" srcId="{199BC1B8-DE43-4F2B-8871-CF6CCA923F65}" destId="{D231C4AA-8DE9-475A-AD48-E6C6D3141CC1}" srcOrd="1" destOrd="0" presId="urn:microsoft.com/office/officeart/2018/2/layout/IconVerticalSolidList"/>
    <dgm:cxn modelId="{F6D14AEA-550D-4D77-8E81-E6FE157A4771}" type="presParOf" srcId="{199BC1B8-DE43-4F2B-8871-CF6CCA923F65}" destId="{FE0A2200-E2B0-4A6F-8796-BEF224989D8D}" srcOrd="2" destOrd="0" presId="urn:microsoft.com/office/officeart/2018/2/layout/IconVerticalSolidList"/>
    <dgm:cxn modelId="{747977BD-599E-4727-B119-EE517DB8E269}" type="presParOf" srcId="{199BC1B8-DE43-4F2B-8871-CF6CCA923F65}" destId="{B370DAC4-86E0-4983-8BBD-709153018AF4}" srcOrd="3" destOrd="0" presId="urn:microsoft.com/office/officeart/2018/2/layout/IconVerticalSolidList"/>
    <dgm:cxn modelId="{EFFA2DC1-54AB-4913-A8DD-44EBC2230644}" type="presParOf" srcId="{EBFE6CA6-87C6-4FE6-8D1A-CDF9C3F509FD}" destId="{DC474A73-E92B-4257-9FC8-D7EA144A31CD}" srcOrd="13" destOrd="0" presId="urn:microsoft.com/office/officeart/2018/2/layout/IconVerticalSolidList"/>
    <dgm:cxn modelId="{B628DA77-B9C2-4046-BCCE-70745545EA5D}" type="presParOf" srcId="{EBFE6CA6-87C6-4FE6-8D1A-CDF9C3F509FD}" destId="{871E52B5-FC3D-4A7E-82EA-BEFFFD4D5C74}" srcOrd="14" destOrd="0" presId="urn:microsoft.com/office/officeart/2018/2/layout/IconVerticalSolidList"/>
    <dgm:cxn modelId="{DA3348DF-F3D7-43C0-A45E-90BF07CDC88D}" type="presParOf" srcId="{871E52B5-FC3D-4A7E-82EA-BEFFFD4D5C74}" destId="{C2D0474A-40E0-412E-B905-9DDBC7BD34BF}" srcOrd="0" destOrd="0" presId="urn:microsoft.com/office/officeart/2018/2/layout/IconVerticalSolidList"/>
    <dgm:cxn modelId="{20742EF9-3DDA-4166-B671-CC2293897649}" type="presParOf" srcId="{871E52B5-FC3D-4A7E-82EA-BEFFFD4D5C74}" destId="{A89359DE-F75B-465E-8952-A662285E19CD}" srcOrd="1" destOrd="0" presId="urn:microsoft.com/office/officeart/2018/2/layout/IconVerticalSolidList"/>
    <dgm:cxn modelId="{636D1E0B-BA45-4C1C-B28F-0F640803F2A5}" type="presParOf" srcId="{871E52B5-FC3D-4A7E-82EA-BEFFFD4D5C74}" destId="{901E9486-6F4F-4D4C-94F9-4B8A7AC4AF81}" srcOrd="2" destOrd="0" presId="urn:microsoft.com/office/officeart/2018/2/layout/IconVerticalSolidList"/>
    <dgm:cxn modelId="{498BC0F3-453B-4352-B232-35A2A5F419B7}" type="presParOf" srcId="{871E52B5-FC3D-4A7E-82EA-BEFFFD4D5C74}" destId="{62CFB909-8332-4856-B151-40E6294A8605}" srcOrd="3" destOrd="0" presId="urn:microsoft.com/office/officeart/2018/2/layout/IconVerticalSolidList"/>
    <dgm:cxn modelId="{A9407353-D6C5-4A03-9E76-E88DECD2786A}" type="presParOf" srcId="{EBFE6CA6-87C6-4FE6-8D1A-CDF9C3F509FD}" destId="{68FD2CA3-C669-4C8F-A66C-D5F3551A2928}" srcOrd="15" destOrd="0" presId="urn:microsoft.com/office/officeart/2018/2/layout/IconVerticalSolidList"/>
    <dgm:cxn modelId="{D17A10D3-E69D-47C7-9973-363191268EE1}" type="presParOf" srcId="{EBFE6CA6-87C6-4FE6-8D1A-CDF9C3F509FD}" destId="{411AD89E-7517-4A45-A508-7E8DC975BC24}" srcOrd="16" destOrd="0" presId="urn:microsoft.com/office/officeart/2018/2/layout/IconVerticalSolidList"/>
    <dgm:cxn modelId="{F45A5738-D55B-45E0-83B0-0156AE1B06CE}" type="presParOf" srcId="{411AD89E-7517-4A45-A508-7E8DC975BC24}" destId="{0C2FAB9F-6239-41CC-8F0C-42A14097B1B8}" srcOrd="0" destOrd="0" presId="urn:microsoft.com/office/officeart/2018/2/layout/IconVerticalSolidList"/>
    <dgm:cxn modelId="{AB0BD7BE-6F23-4C08-ABA0-16DDFFB8AC99}" type="presParOf" srcId="{411AD89E-7517-4A45-A508-7E8DC975BC24}" destId="{8A7D8972-5BE8-4636-9BC8-14946F329438}" srcOrd="1" destOrd="0" presId="urn:microsoft.com/office/officeart/2018/2/layout/IconVerticalSolidList"/>
    <dgm:cxn modelId="{BDBAF290-FF3F-420B-81F9-C8515395298E}" type="presParOf" srcId="{411AD89E-7517-4A45-A508-7E8DC975BC24}" destId="{F6AF2ABE-6CAF-4BFA-A974-788B1BCD6797}" srcOrd="2" destOrd="0" presId="urn:microsoft.com/office/officeart/2018/2/layout/IconVerticalSolidList"/>
    <dgm:cxn modelId="{210EB75F-A2DD-4D7D-99D4-04A1ADF1C301}" type="presParOf" srcId="{411AD89E-7517-4A45-A508-7E8DC975BC24}" destId="{FD03FD62-9B71-464F-AECC-324744301E1E}" srcOrd="3" destOrd="0" presId="urn:microsoft.com/office/officeart/2018/2/layout/IconVerticalSolidList"/>
    <dgm:cxn modelId="{7D4BD918-50BD-4D66-9537-12703B9F4D7C}" type="presParOf" srcId="{EBFE6CA6-87C6-4FE6-8D1A-CDF9C3F509FD}" destId="{8099CC71-F123-40CB-8845-E4EFC7C1D65D}" srcOrd="17" destOrd="0" presId="urn:microsoft.com/office/officeart/2018/2/layout/IconVerticalSolidList"/>
    <dgm:cxn modelId="{C73DFE1E-DD52-4B55-975C-725E8FD86ADB}" type="presParOf" srcId="{EBFE6CA6-87C6-4FE6-8D1A-CDF9C3F509FD}" destId="{6C91AABA-594A-4F6B-8EC1-E87341FB5ED2}" srcOrd="18" destOrd="0" presId="urn:microsoft.com/office/officeart/2018/2/layout/IconVerticalSolidList"/>
    <dgm:cxn modelId="{D7029BE5-0626-4729-A36D-289A55779AD8}" type="presParOf" srcId="{6C91AABA-594A-4F6B-8EC1-E87341FB5ED2}" destId="{F1271724-633B-4F84-883F-09F7DCD703A5}" srcOrd="0" destOrd="0" presId="urn:microsoft.com/office/officeart/2018/2/layout/IconVerticalSolidList"/>
    <dgm:cxn modelId="{30DE762C-16A9-49C5-B61D-DC4243B84CA4}" type="presParOf" srcId="{6C91AABA-594A-4F6B-8EC1-E87341FB5ED2}" destId="{FA0F1A60-08EC-4C57-9F77-705557CA963D}" srcOrd="1" destOrd="0" presId="urn:microsoft.com/office/officeart/2018/2/layout/IconVerticalSolidList"/>
    <dgm:cxn modelId="{5766D46A-8593-44FF-BDC5-EFED2EA1ECBA}" type="presParOf" srcId="{6C91AABA-594A-4F6B-8EC1-E87341FB5ED2}" destId="{30A82CFA-4631-4DD7-A010-2D250C75554D}" srcOrd="2" destOrd="0" presId="urn:microsoft.com/office/officeart/2018/2/layout/IconVerticalSolidList"/>
    <dgm:cxn modelId="{B99DB2A2-9628-455A-A07A-64B4B0B95870}" type="presParOf" srcId="{6C91AABA-594A-4F6B-8EC1-E87341FB5ED2}" destId="{74F5F81E-E2CC-4534-A6B4-3FEDF5CC218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AC64395-CA80-49B5-8D0C-7EE66AE33729}"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GB"/>
        </a:p>
      </dgm:t>
    </dgm:pt>
    <dgm:pt modelId="{F794108A-3635-4117-BAB1-5D395AD9CACE}">
      <dgm:prSet phldrT="[Text]"/>
      <dgm:spPr>
        <a:solidFill>
          <a:schemeClr val="accent5">
            <a:lumMod val="75000"/>
          </a:schemeClr>
        </a:solidFill>
      </dgm:spPr>
      <dgm:t>
        <a:bodyPr/>
        <a:lstStyle/>
        <a:p>
          <a:pPr>
            <a:buFont typeface="Arial" panose="020B0604020202020204" pitchFamily="34" charset="0"/>
            <a:buNone/>
          </a:pPr>
          <a:r>
            <a:rPr lang="en-GB"/>
            <a:t>Time to onboard new staff</a:t>
          </a:r>
        </a:p>
      </dgm:t>
    </dgm:pt>
    <dgm:pt modelId="{57E017B7-B88F-47B0-A5DE-1FEFA311E565}" type="parTrans" cxnId="{D9D1AE16-8D80-484E-A40A-6B6DAB3F7584}">
      <dgm:prSet/>
      <dgm:spPr/>
      <dgm:t>
        <a:bodyPr/>
        <a:lstStyle/>
        <a:p>
          <a:endParaRPr lang="en-GB"/>
        </a:p>
      </dgm:t>
    </dgm:pt>
    <dgm:pt modelId="{CFDF618B-EAF0-43D0-B31E-47847D97E916}" type="sibTrans" cxnId="{D9D1AE16-8D80-484E-A40A-6B6DAB3F7584}">
      <dgm:prSet/>
      <dgm:spPr/>
      <dgm:t>
        <a:bodyPr/>
        <a:lstStyle/>
        <a:p>
          <a:endParaRPr lang="en-GB"/>
        </a:p>
      </dgm:t>
    </dgm:pt>
    <dgm:pt modelId="{11C17241-8CBE-46E2-912A-03DDBC32B9A9}">
      <dgm:prSet/>
      <dgm:spPr>
        <a:solidFill>
          <a:schemeClr val="accent5"/>
        </a:solidFill>
      </dgm:spPr>
      <dgm:t>
        <a:bodyPr/>
        <a:lstStyle/>
        <a:p>
          <a:r>
            <a:rPr lang="en-GB"/>
            <a:t>Time released for patient facing care</a:t>
          </a:r>
        </a:p>
      </dgm:t>
    </dgm:pt>
    <dgm:pt modelId="{EFD31F5F-E6F6-4F70-8FDE-18981BF718EF}" type="parTrans" cxnId="{75150834-5D68-453C-AD66-985E9EC65E07}">
      <dgm:prSet/>
      <dgm:spPr/>
      <dgm:t>
        <a:bodyPr/>
        <a:lstStyle/>
        <a:p>
          <a:endParaRPr lang="en-GB"/>
        </a:p>
      </dgm:t>
    </dgm:pt>
    <dgm:pt modelId="{9E3F332C-F74B-4A03-8EF0-1429A4EAF78A}" type="sibTrans" cxnId="{75150834-5D68-453C-AD66-985E9EC65E07}">
      <dgm:prSet/>
      <dgm:spPr/>
      <dgm:t>
        <a:bodyPr/>
        <a:lstStyle/>
        <a:p>
          <a:endParaRPr lang="en-GB"/>
        </a:p>
      </dgm:t>
    </dgm:pt>
    <dgm:pt modelId="{2FF9CEBF-59B6-4927-B027-2168DD071787}">
      <dgm:prSet/>
      <dgm:spPr>
        <a:solidFill>
          <a:schemeClr val="accent5">
            <a:lumMod val="60000"/>
            <a:lumOff val="40000"/>
          </a:schemeClr>
        </a:solidFill>
      </dgm:spPr>
      <dgm:t>
        <a:bodyPr/>
        <a:lstStyle/>
        <a:p>
          <a:r>
            <a:rPr lang="en-GB"/>
            <a:t>Improved data quality</a:t>
          </a:r>
        </a:p>
      </dgm:t>
    </dgm:pt>
    <dgm:pt modelId="{029908A7-F1E1-48D6-B09F-C42C7658FB62}" type="parTrans" cxnId="{F7361A72-76A6-4D33-9BA4-23787F633A9E}">
      <dgm:prSet/>
      <dgm:spPr/>
      <dgm:t>
        <a:bodyPr/>
        <a:lstStyle/>
        <a:p>
          <a:endParaRPr lang="en-GB"/>
        </a:p>
      </dgm:t>
    </dgm:pt>
    <dgm:pt modelId="{11A02D11-FF9D-4F02-8E0F-F098E870A6A3}" type="sibTrans" cxnId="{F7361A72-76A6-4D33-9BA4-23787F633A9E}">
      <dgm:prSet/>
      <dgm:spPr/>
      <dgm:t>
        <a:bodyPr/>
        <a:lstStyle/>
        <a:p>
          <a:endParaRPr lang="en-GB"/>
        </a:p>
      </dgm:t>
    </dgm:pt>
    <dgm:pt modelId="{369D2B89-58E7-48EB-BA50-88052F50E02F}">
      <dgm:prSet/>
      <dgm:spPr>
        <a:solidFill>
          <a:schemeClr val="accent5">
            <a:lumMod val="40000"/>
            <a:lumOff val="60000"/>
          </a:schemeClr>
        </a:solidFill>
      </dgm:spPr>
      <dgm:t>
        <a:bodyPr/>
        <a:lstStyle/>
        <a:p>
          <a:r>
            <a:rPr lang="en-GB"/>
            <a:t>Improved auditability</a:t>
          </a:r>
        </a:p>
      </dgm:t>
    </dgm:pt>
    <dgm:pt modelId="{9EA10778-1A0A-4CF8-95A3-88FA2C1AAB5D}" type="parTrans" cxnId="{3E9BC548-4C9E-402C-A9E6-CF1548C0154B}">
      <dgm:prSet/>
      <dgm:spPr/>
      <dgm:t>
        <a:bodyPr/>
        <a:lstStyle/>
        <a:p>
          <a:endParaRPr lang="en-GB"/>
        </a:p>
      </dgm:t>
    </dgm:pt>
    <dgm:pt modelId="{8F28EC1F-754C-4CD2-B47D-E0E689DE0AB7}" type="sibTrans" cxnId="{3E9BC548-4C9E-402C-A9E6-CF1548C0154B}">
      <dgm:prSet/>
      <dgm:spPr/>
      <dgm:t>
        <a:bodyPr/>
        <a:lstStyle/>
        <a:p>
          <a:endParaRPr lang="en-GB"/>
        </a:p>
      </dgm:t>
    </dgm:pt>
    <dgm:pt modelId="{BD0F62A2-1354-4E54-B44A-194746829CE8}">
      <dgm:prSet/>
      <dgm:spPr>
        <a:solidFill>
          <a:schemeClr val="accent5">
            <a:lumMod val="60000"/>
            <a:lumOff val="40000"/>
          </a:schemeClr>
        </a:solidFill>
      </dgm:spPr>
      <dgm:t>
        <a:bodyPr/>
        <a:lstStyle/>
        <a:p>
          <a:r>
            <a:rPr lang="en-GB"/>
            <a:t>Staff satisfaction</a:t>
          </a:r>
        </a:p>
      </dgm:t>
    </dgm:pt>
    <dgm:pt modelId="{95BD5847-268F-4A4A-8338-7C8A19325995}" type="parTrans" cxnId="{54F13649-D557-468D-AAB5-9F13B935AA1C}">
      <dgm:prSet/>
      <dgm:spPr/>
      <dgm:t>
        <a:bodyPr/>
        <a:lstStyle/>
        <a:p>
          <a:endParaRPr lang="en-GB"/>
        </a:p>
      </dgm:t>
    </dgm:pt>
    <dgm:pt modelId="{53611D8F-8296-4C8E-A97E-8C5EAA5645A8}" type="sibTrans" cxnId="{54F13649-D557-468D-AAB5-9F13B935AA1C}">
      <dgm:prSet/>
      <dgm:spPr/>
      <dgm:t>
        <a:bodyPr/>
        <a:lstStyle/>
        <a:p>
          <a:endParaRPr lang="en-GB"/>
        </a:p>
      </dgm:t>
    </dgm:pt>
    <dgm:pt modelId="{F032E858-E8B0-4578-8337-EB441524E1FA}">
      <dgm:prSet/>
      <dgm:spPr>
        <a:solidFill>
          <a:schemeClr val="accent5">
            <a:lumMod val="75000"/>
          </a:schemeClr>
        </a:solidFill>
      </dgm:spPr>
      <dgm:t>
        <a:bodyPr/>
        <a:lstStyle/>
        <a:p>
          <a:r>
            <a:rPr lang="en-GB"/>
            <a:t>Patient satisfaction</a:t>
          </a:r>
        </a:p>
      </dgm:t>
    </dgm:pt>
    <dgm:pt modelId="{C573533A-AED5-4393-B30F-D2B7ADC245B1}" type="parTrans" cxnId="{B2C71297-E2A5-4081-8DC1-07B874D993BE}">
      <dgm:prSet/>
      <dgm:spPr/>
      <dgm:t>
        <a:bodyPr/>
        <a:lstStyle/>
        <a:p>
          <a:endParaRPr lang="en-GB"/>
        </a:p>
      </dgm:t>
    </dgm:pt>
    <dgm:pt modelId="{34FF01D1-B67A-42FD-9B8E-EEC4FDEC2920}" type="sibTrans" cxnId="{B2C71297-E2A5-4081-8DC1-07B874D993BE}">
      <dgm:prSet/>
      <dgm:spPr/>
      <dgm:t>
        <a:bodyPr/>
        <a:lstStyle/>
        <a:p>
          <a:endParaRPr lang="en-GB"/>
        </a:p>
      </dgm:t>
    </dgm:pt>
    <dgm:pt modelId="{3EF038B1-7BE6-4722-BAB7-0DB511E092B7}" type="pres">
      <dgm:prSet presAssocID="{BAC64395-CA80-49B5-8D0C-7EE66AE33729}" presName="diagram" presStyleCnt="0">
        <dgm:presLayoutVars>
          <dgm:dir/>
          <dgm:resizeHandles val="exact"/>
        </dgm:presLayoutVars>
      </dgm:prSet>
      <dgm:spPr/>
      <dgm:t>
        <a:bodyPr/>
        <a:lstStyle/>
        <a:p>
          <a:endParaRPr lang="en-US"/>
        </a:p>
      </dgm:t>
    </dgm:pt>
    <dgm:pt modelId="{6124E513-BC58-4BDA-B932-493BAAB3DB18}" type="pres">
      <dgm:prSet presAssocID="{F794108A-3635-4117-BAB1-5D395AD9CACE}" presName="node" presStyleLbl="node1" presStyleIdx="0" presStyleCnt="6">
        <dgm:presLayoutVars>
          <dgm:bulletEnabled val="1"/>
        </dgm:presLayoutVars>
      </dgm:prSet>
      <dgm:spPr/>
      <dgm:t>
        <a:bodyPr/>
        <a:lstStyle/>
        <a:p>
          <a:endParaRPr lang="en-US"/>
        </a:p>
      </dgm:t>
    </dgm:pt>
    <dgm:pt modelId="{2BAF5B65-FD93-479F-BA4E-D13BE872BF4D}" type="pres">
      <dgm:prSet presAssocID="{CFDF618B-EAF0-43D0-B31E-47847D97E916}" presName="sibTrans" presStyleCnt="0"/>
      <dgm:spPr/>
    </dgm:pt>
    <dgm:pt modelId="{ED9A6A3E-A227-42E9-9B4B-349508CCB69A}" type="pres">
      <dgm:prSet presAssocID="{11C17241-8CBE-46E2-912A-03DDBC32B9A9}" presName="node" presStyleLbl="node1" presStyleIdx="1" presStyleCnt="6">
        <dgm:presLayoutVars>
          <dgm:bulletEnabled val="1"/>
        </dgm:presLayoutVars>
      </dgm:prSet>
      <dgm:spPr/>
      <dgm:t>
        <a:bodyPr/>
        <a:lstStyle/>
        <a:p>
          <a:endParaRPr lang="en-US"/>
        </a:p>
      </dgm:t>
    </dgm:pt>
    <dgm:pt modelId="{9F3E7D7A-3378-4109-A70E-D94A01A2A2EC}" type="pres">
      <dgm:prSet presAssocID="{9E3F332C-F74B-4A03-8EF0-1429A4EAF78A}" presName="sibTrans" presStyleCnt="0"/>
      <dgm:spPr/>
    </dgm:pt>
    <dgm:pt modelId="{0515A267-9121-43E6-99FA-7B660B51CF0E}" type="pres">
      <dgm:prSet presAssocID="{2FF9CEBF-59B6-4927-B027-2168DD071787}" presName="node" presStyleLbl="node1" presStyleIdx="2" presStyleCnt="6">
        <dgm:presLayoutVars>
          <dgm:bulletEnabled val="1"/>
        </dgm:presLayoutVars>
      </dgm:prSet>
      <dgm:spPr/>
      <dgm:t>
        <a:bodyPr/>
        <a:lstStyle/>
        <a:p>
          <a:endParaRPr lang="en-US"/>
        </a:p>
      </dgm:t>
    </dgm:pt>
    <dgm:pt modelId="{1A4ECE7D-918B-4E3F-9550-CC71FC2DBFF7}" type="pres">
      <dgm:prSet presAssocID="{11A02D11-FF9D-4F02-8E0F-F098E870A6A3}" presName="sibTrans" presStyleCnt="0"/>
      <dgm:spPr/>
    </dgm:pt>
    <dgm:pt modelId="{030559B4-6337-4422-BD2B-84C2E9B675DE}" type="pres">
      <dgm:prSet presAssocID="{369D2B89-58E7-48EB-BA50-88052F50E02F}" presName="node" presStyleLbl="node1" presStyleIdx="3" presStyleCnt="6">
        <dgm:presLayoutVars>
          <dgm:bulletEnabled val="1"/>
        </dgm:presLayoutVars>
      </dgm:prSet>
      <dgm:spPr/>
      <dgm:t>
        <a:bodyPr/>
        <a:lstStyle/>
        <a:p>
          <a:endParaRPr lang="en-US"/>
        </a:p>
      </dgm:t>
    </dgm:pt>
    <dgm:pt modelId="{5F3152DB-FEEF-4F49-9D9F-57313B5029A3}" type="pres">
      <dgm:prSet presAssocID="{8F28EC1F-754C-4CD2-B47D-E0E689DE0AB7}" presName="sibTrans" presStyleCnt="0"/>
      <dgm:spPr/>
    </dgm:pt>
    <dgm:pt modelId="{F380998A-0B85-40ED-8EF3-0DD99D342130}" type="pres">
      <dgm:prSet presAssocID="{BD0F62A2-1354-4E54-B44A-194746829CE8}" presName="node" presStyleLbl="node1" presStyleIdx="4" presStyleCnt="6">
        <dgm:presLayoutVars>
          <dgm:bulletEnabled val="1"/>
        </dgm:presLayoutVars>
      </dgm:prSet>
      <dgm:spPr/>
      <dgm:t>
        <a:bodyPr/>
        <a:lstStyle/>
        <a:p>
          <a:endParaRPr lang="en-US"/>
        </a:p>
      </dgm:t>
    </dgm:pt>
    <dgm:pt modelId="{CC969038-7903-4015-A9AF-4879528A6167}" type="pres">
      <dgm:prSet presAssocID="{53611D8F-8296-4C8E-A97E-8C5EAA5645A8}" presName="sibTrans" presStyleCnt="0"/>
      <dgm:spPr/>
    </dgm:pt>
    <dgm:pt modelId="{309C2D82-E169-4509-B73D-B21D5E3438AC}" type="pres">
      <dgm:prSet presAssocID="{F032E858-E8B0-4578-8337-EB441524E1FA}" presName="node" presStyleLbl="node1" presStyleIdx="5" presStyleCnt="6">
        <dgm:presLayoutVars>
          <dgm:bulletEnabled val="1"/>
        </dgm:presLayoutVars>
      </dgm:prSet>
      <dgm:spPr/>
      <dgm:t>
        <a:bodyPr/>
        <a:lstStyle/>
        <a:p>
          <a:endParaRPr lang="en-US"/>
        </a:p>
      </dgm:t>
    </dgm:pt>
  </dgm:ptLst>
  <dgm:cxnLst>
    <dgm:cxn modelId="{75150834-5D68-453C-AD66-985E9EC65E07}" srcId="{BAC64395-CA80-49B5-8D0C-7EE66AE33729}" destId="{11C17241-8CBE-46E2-912A-03DDBC32B9A9}" srcOrd="1" destOrd="0" parTransId="{EFD31F5F-E6F6-4F70-8FDE-18981BF718EF}" sibTransId="{9E3F332C-F74B-4A03-8EF0-1429A4EAF78A}"/>
    <dgm:cxn modelId="{B2C71297-E2A5-4081-8DC1-07B874D993BE}" srcId="{BAC64395-CA80-49B5-8D0C-7EE66AE33729}" destId="{F032E858-E8B0-4578-8337-EB441524E1FA}" srcOrd="5" destOrd="0" parTransId="{C573533A-AED5-4393-B30F-D2B7ADC245B1}" sibTransId="{34FF01D1-B67A-42FD-9B8E-EEC4FDEC2920}"/>
    <dgm:cxn modelId="{E5A3EAE9-7130-4351-A0EF-2D00AF57F375}" type="presOf" srcId="{F032E858-E8B0-4578-8337-EB441524E1FA}" destId="{309C2D82-E169-4509-B73D-B21D5E3438AC}" srcOrd="0" destOrd="0" presId="urn:microsoft.com/office/officeart/2005/8/layout/default"/>
    <dgm:cxn modelId="{EA820729-BF8D-4670-87DD-EEF30062C4C5}" type="presOf" srcId="{369D2B89-58E7-48EB-BA50-88052F50E02F}" destId="{030559B4-6337-4422-BD2B-84C2E9B675DE}" srcOrd="0" destOrd="0" presId="urn:microsoft.com/office/officeart/2005/8/layout/default"/>
    <dgm:cxn modelId="{25977648-AA16-4E4C-AC85-6BCFD4D43661}" type="presOf" srcId="{2FF9CEBF-59B6-4927-B027-2168DD071787}" destId="{0515A267-9121-43E6-99FA-7B660B51CF0E}" srcOrd="0" destOrd="0" presId="urn:microsoft.com/office/officeart/2005/8/layout/default"/>
    <dgm:cxn modelId="{3E9BC548-4C9E-402C-A9E6-CF1548C0154B}" srcId="{BAC64395-CA80-49B5-8D0C-7EE66AE33729}" destId="{369D2B89-58E7-48EB-BA50-88052F50E02F}" srcOrd="3" destOrd="0" parTransId="{9EA10778-1A0A-4CF8-95A3-88FA2C1AAB5D}" sibTransId="{8F28EC1F-754C-4CD2-B47D-E0E689DE0AB7}"/>
    <dgm:cxn modelId="{D9D1AE16-8D80-484E-A40A-6B6DAB3F7584}" srcId="{BAC64395-CA80-49B5-8D0C-7EE66AE33729}" destId="{F794108A-3635-4117-BAB1-5D395AD9CACE}" srcOrd="0" destOrd="0" parTransId="{57E017B7-B88F-47B0-A5DE-1FEFA311E565}" sibTransId="{CFDF618B-EAF0-43D0-B31E-47847D97E916}"/>
    <dgm:cxn modelId="{F7361A72-76A6-4D33-9BA4-23787F633A9E}" srcId="{BAC64395-CA80-49B5-8D0C-7EE66AE33729}" destId="{2FF9CEBF-59B6-4927-B027-2168DD071787}" srcOrd="2" destOrd="0" parTransId="{029908A7-F1E1-48D6-B09F-C42C7658FB62}" sibTransId="{11A02D11-FF9D-4F02-8E0F-F098E870A6A3}"/>
    <dgm:cxn modelId="{E9173B47-B0FB-48CF-96B2-1DF2CF7EB36E}" type="presOf" srcId="{F794108A-3635-4117-BAB1-5D395AD9CACE}" destId="{6124E513-BC58-4BDA-B932-493BAAB3DB18}" srcOrd="0" destOrd="0" presId="urn:microsoft.com/office/officeart/2005/8/layout/default"/>
    <dgm:cxn modelId="{2CC193A8-C72D-4DF3-9357-C396DCA699BA}" type="presOf" srcId="{BD0F62A2-1354-4E54-B44A-194746829CE8}" destId="{F380998A-0B85-40ED-8EF3-0DD99D342130}" srcOrd="0" destOrd="0" presId="urn:microsoft.com/office/officeart/2005/8/layout/default"/>
    <dgm:cxn modelId="{7347E1DB-F537-483F-9140-B37A5B068D0D}" type="presOf" srcId="{BAC64395-CA80-49B5-8D0C-7EE66AE33729}" destId="{3EF038B1-7BE6-4722-BAB7-0DB511E092B7}" srcOrd="0" destOrd="0" presId="urn:microsoft.com/office/officeart/2005/8/layout/default"/>
    <dgm:cxn modelId="{589308AB-27D1-42EE-973B-FB27C2F65ADF}" type="presOf" srcId="{11C17241-8CBE-46E2-912A-03DDBC32B9A9}" destId="{ED9A6A3E-A227-42E9-9B4B-349508CCB69A}" srcOrd="0" destOrd="0" presId="urn:microsoft.com/office/officeart/2005/8/layout/default"/>
    <dgm:cxn modelId="{54F13649-D557-468D-AAB5-9F13B935AA1C}" srcId="{BAC64395-CA80-49B5-8D0C-7EE66AE33729}" destId="{BD0F62A2-1354-4E54-B44A-194746829CE8}" srcOrd="4" destOrd="0" parTransId="{95BD5847-268F-4A4A-8338-7C8A19325995}" sibTransId="{53611D8F-8296-4C8E-A97E-8C5EAA5645A8}"/>
    <dgm:cxn modelId="{8BBEC21D-0ADC-4BD9-B60C-19BCED23469A}" type="presParOf" srcId="{3EF038B1-7BE6-4722-BAB7-0DB511E092B7}" destId="{6124E513-BC58-4BDA-B932-493BAAB3DB18}" srcOrd="0" destOrd="0" presId="urn:microsoft.com/office/officeart/2005/8/layout/default"/>
    <dgm:cxn modelId="{D49284EC-04D3-4DDD-8272-9883B320E4C0}" type="presParOf" srcId="{3EF038B1-7BE6-4722-BAB7-0DB511E092B7}" destId="{2BAF5B65-FD93-479F-BA4E-D13BE872BF4D}" srcOrd="1" destOrd="0" presId="urn:microsoft.com/office/officeart/2005/8/layout/default"/>
    <dgm:cxn modelId="{A9E59B01-BCFC-439A-AC7A-F609D6DE90FC}" type="presParOf" srcId="{3EF038B1-7BE6-4722-BAB7-0DB511E092B7}" destId="{ED9A6A3E-A227-42E9-9B4B-349508CCB69A}" srcOrd="2" destOrd="0" presId="urn:microsoft.com/office/officeart/2005/8/layout/default"/>
    <dgm:cxn modelId="{D47C5421-BA94-4E7E-BB52-BE294B1FAB0C}" type="presParOf" srcId="{3EF038B1-7BE6-4722-BAB7-0DB511E092B7}" destId="{9F3E7D7A-3378-4109-A70E-D94A01A2A2EC}" srcOrd="3" destOrd="0" presId="urn:microsoft.com/office/officeart/2005/8/layout/default"/>
    <dgm:cxn modelId="{179E8FB8-9ED1-4E20-99C5-8230877A9727}" type="presParOf" srcId="{3EF038B1-7BE6-4722-BAB7-0DB511E092B7}" destId="{0515A267-9121-43E6-99FA-7B660B51CF0E}" srcOrd="4" destOrd="0" presId="urn:microsoft.com/office/officeart/2005/8/layout/default"/>
    <dgm:cxn modelId="{267360F1-640C-412E-968F-50A37C3F593A}" type="presParOf" srcId="{3EF038B1-7BE6-4722-BAB7-0DB511E092B7}" destId="{1A4ECE7D-918B-4E3F-9550-CC71FC2DBFF7}" srcOrd="5" destOrd="0" presId="urn:microsoft.com/office/officeart/2005/8/layout/default"/>
    <dgm:cxn modelId="{0CF24C29-DE90-4D28-A90C-0F0D78ADCBB2}" type="presParOf" srcId="{3EF038B1-7BE6-4722-BAB7-0DB511E092B7}" destId="{030559B4-6337-4422-BD2B-84C2E9B675DE}" srcOrd="6" destOrd="0" presId="urn:microsoft.com/office/officeart/2005/8/layout/default"/>
    <dgm:cxn modelId="{EBED3FAA-DEA2-4B85-8317-79E9BCB97589}" type="presParOf" srcId="{3EF038B1-7BE6-4722-BAB7-0DB511E092B7}" destId="{5F3152DB-FEEF-4F49-9D9F-57313B5029A3}" srcOrd="7" destOrd="0" presId="urn:microsoft.com/office/officeart/2005/8/layout/default"/>
    <dgm:cxn modelId="{DFB5BBF1-96D8-4E5B-AF87-AEEDAD26D0B1}" type="presParOf" srcId="{3EF038B1-7BE6-4722-BAB7-0DB511E092B7}" destId="{F380998A-0B85-40ED-8EF3-0DD99D342130}" srcOrd="8" destOrd="0" presId="urn:microsoft.com/office/officeart/2005/8/layout/default"/>
    <dgm:cxn modelId="{5F9530E3-5B64-42E2-9CF1-63B2697169A2}" type="presParOf" srcId="{3EF038B1-7BE6-4722-BAB7-0DB511E092B7}" destId="{CC969038-7903-4015-A9AF-4879528A6167}" srcOrd="9" destOrd="0" presId="urn:microsoft.com/office/officeart/2005/8/layout/default"/>
    <dgm:cxn modelId="{6FF9E59A-97DF-43A6-8FB1-9995EC166B3D}" type="presParOf" srcId="{3EF038B1-7BE6-4722-BAB7-0DB511E092B7}" destId="{309C2D82-E169-4509-B73D-B21D5E3438A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44104-A7FD-422C-9346-7CFF31AFF63B}">
      <dsp:nvSpPr>
        <dsp:cNvPr id="0" name=""/>
        <dsp:cNvSpPr/>
      </dsp:nvSpPr>
      <dsp:spPr>
        <a:xfrm>
          <a:off x="5609" y="1912085"/>
          <a:ext cx="1738814" cy="1043288"/>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a:solidFill>
                <a:schemeClr val="bg1"/>
              </a:solidFill>
            </a:rPr>
            <a:t>Identify SOPs</a:t>
          </a:r>
        </a:p>
      </dsp:txBody>
      <dsp:txXfrm>
        <a:off x="36166" y="1942642"/>
        <a:ext cx="1677700" cy="982174"/>
      </dsp:txXfrm>
    </dsp:sp>
    <dsp:sp modelId="{29479715-0604-4AB2-B9B6-78BFE81DB1C5}">
      <dsp:nvSpPr>
        <dsp:cNvPr id="0" name=""/>
        <dsp:cNvSpPr/>
      </dsp:nvSpPr>
      <dsp:spPr>
        <a:xfrm>
          <a:off x="1918304" y="2218116"/>
          <a:ext cx="368628" cy="431225"/>
        </a:xfrm>
        <a:prstGeom prst="righ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solidFill>
              <a:schemeClr val="bg1"/>
            </a:solidFill>
          </a:endParaRPr>
        </a:p>
      </dsp:txBody>
      <dsp:txXfrm>
        <a:off x="1918304" y="2304361"/>
        <a:ext cx="258040" cy="258735"/>
      </dsp:txXfrm>
    </dsp:sp>
    <dsp:sp modelId="{2DF6571F-72A1-486F-A803-828CB296A0BA}">
      <dsp:nvSpPr>
        <dsp:cNvPr id="0" name=""/>
        <dsp:cNvSpPr/>
      </dsp:nvSpPr>
      <dsp:spPr>
        <a:xfrm>
          <a:off x="2439949" y="1912085"/>
          <a:ext cx="1738814" cy="1043288"/>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a:solidFill>
                <a:schemeClr val="bg1"/>
              </a:solidFill>
            </a:rPr>
            <a:t>Co-author SOPs</a:t>
          </a:r>
        </a:p>
      </dsp:txBody>
      <dsp:txXfrm>
        <a:off x="2470506" y="1942642"/>
        <a:ext cx="1677700" cy="982174"/>
      </dsp:txXfrm>
    </dsp:sp>
    <dsp:sp modelId="{2809E281-BBA8-46D7-A106-53D978AD5104}">
      <dsp:nvSpPr>
        <dsp:cNvPr id="0" name=""/>
        <dsp:cNvSpPr/>
      </dsp:nvSpPr>
      <dsp:spPr>
        <a:xfrm>
          <a:off x="4352645" y="2218116"/>
          <a:ext cx="368628" cy="431225"/>
        </a:xfrm>
        <a:prstGeom prst="rightArrow">
          <a:avLst>
            <a:gd name="adj1" fmla="val 60000"/>
            <a:gd name="adj2" fmla="val 50000"/>
          </a:avLst>
        </a:prstGeom>
        <a:solidFill>
          <a:schemeClr val="accent3">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solidFill>
              <a:schemeClr val="bg1"/>
            </a:solidFill>
          </a:endParaRPr>
        </a:p>
      </dsp:txBody>
      <dsp:txXfrm>
        <a:off x="4352645" y="2304361"/>
        <a:ext cx="258040" cy="258735"/>
      </dsp:txXfrm>
    </dsp:sp>
    <dsp:sp modelId="{280D9BED-D8EC-47D8-A44B-2E5C22A7521D}">
      <dsp:nvSpPr>
        <dsp:cNvPr id="0" name=""/>
        <dsp:cNvSpPr/>
      </dsp:nvSpPr>
      <dsp:spPr>
        <a:xfrm>
          <a:off x="4874289" y="1912085"/>
          <a:ext cx="1738814" cy="1043288"/>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a:solidFill>
                <a:schemeClr val="bg1"/>
              </a:solidFill>
            </a:rPr>
            <a:t>Digitise access to SOPs</a:t>
          </a:r>
        </a:p>
      </dsp:txBody>
      <dsp:txXfrm>
        <a:off x="4904846" y="1942642"/>
        <a:ext cx="1677700" cy="982174"/>
      </dsp:txXfrm>
    </dsp:sp>
    <dsp:sp modelId="{E900F2A1-FE54-4CA4-88BB-19A4C4A7E14C}">
      <dsp:nvSpPr>
        <dsp:cNvPr id="0" name=""/>
        <dsp:cNvSpPr/>
      </dsp:nvSpPr>
      <dsp:spPr>
        <a:xfrm>
          <a:off x="6786985" y="2218116"/>
          <a:ext cx="368628" cy="431225"/>
        </a:xfrm>
        <a:prstGeom prst="rightArrow">
          <a:avLst>
            <a:gd name="adj1" fmla="val 60000"/>
            <a:gd name="adj2" fmla="val 5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solidFill>
              <a:schemeClr val="bg1"/>
            </a:solidFill>
          </a:endParaRPr>
        </a:p>
      </dsp:txBody>
      <dsp:txXfrm>
        <a:off x="6786985" y="2304361"/>
        <a:ext cx="258040" cy="258735"/>
      </dsp:txXfrm>
    </dsp:sp>
    <dsp:sp modelId="{E4C4EA94-3A7F-483B-B561-B749BAC2B1C1}">
      <dsp:nvSpPr>
        <dsp:cNvPr id="0" name=""/>
        <dsp:cNvSpPr/>
      </dsp:nvSpPr>
      <dsp:spPr>
        <a:xfrm>
          <a:off x="7308629" y="1912085"/>
          <a:ext cx="1738814" cy="1043288"/>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a:solidFill>
                <a:schemeClr val="bg1"/>
              </a:solidFill>
            </a:rPr>
            <a:t>Staff training</a:t>
          </a:r>
        </a:p>
      </dsp:txBody>
      <dsp:txXfrm>
        <a:off x="7339186" y="1942642"/>
        <a:ext cx="1677700" cy="982174"/>
      </dsp:txXfrm>
    </dsp:sp>
    <dsp:sp modelId="{D5FFD522-F217-4DC1-8175-0DBB71F57B42}">
      <dsp:nvSpPr>
        <dsp:cNvPr id="0" name=""/>
        <dsp:cNvSpPr/>
      </dsp:nvSpPr>
      <dsp:spPr>
        <a:xfrm>
          <a:off x="9221325" y="2218116"/>
          <a:ext cx="368628" cy="431225"/>
        </a:xfrm>
        <a:prstGeom prst="rightArrow">
          <a:avLst>
            <a:gd name="adj1" fmla="val 600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solidFill>
              <a:schemeClr val="bg1"/>
            </a:solidFill>
          </a:endParaRPr>
        </a:p>
      </dsp:txBody>
      <dsp:txXfrm>
        <a:off x="9221325" y="2304361"/>
        <a:ext cx="258040" cy="258735"/>
      </dsp:txXfrm>
    </dsp:sp>
    <dsp:sp modelId="{364120E1-5DE0-4CD8-A790-747D86D50420}">
      <dsp:nvSpPr>
        <dsp:cNvPr id="0" name=""/>
        <dsp:cNvSpPr/>
      </dsp:nvSpPr>
      <dsp:spPr>
        <a:xfrm>
          <a:off x="9742969" y="1912085"/>
          <a:ext cx="1738814" cy="1043288"/>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a:solidFill>
                <a:schemeClr val="bg1"/>
              </a:solidFill>
            </a:rPr>
            <a:t>Train the trainer for SOP authoring</a:t>
          </a:r>
        </a:p>
      </dsp:txBody>
      <dsp:txXfrm>
        <a:off x="9773526" y="1942642"/>
        <a:ext cx="1677700" cy="9821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008CA-C966-408E-91BB-91C4312A5EA6}">
      <dsp:nvSpPr>
        <dsp:cNvPr id="0" name=""/>
        <dsp:cNvSpPr/>
      </dsp:nvSpPr>
      <dsp:spPr>
        <a:xfrm>
          <a:off x="0" y="1002"/>
          <a:ext cx="4659741" cy="326762"/>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579B128E-82C9-4019-BB7E-81445432BFC5}">
      <dsp:nvSpPr>
        <dsp:cNvPr id="0" name=""/>
        <dsp:cNvSpPr/>
      </dsp:nvSpPr>
      <dsp:spPr>
        <a:xfrm>
          <a:off x="98845" y="74523"/>
          <a:ext cx="179719" cy="179719"/>
        </a:xfrm>
        <a:prstGeom prst="rect">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96DAC541-7B7A-43D3-8B79-37D633B846F1}">
                <asvg:svgBlip xmlns=""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4520FD-0789-4CB2-8F3C-681BA7F2BDC3}">
      <dsp:nvSpPr>
        <dsp:cNvPr id="0" name=""/>
        <dsp:cNvSpPr/>
      </dsp:nvSpPr>
      <dsp:spPr>
        <a:xfrm>
          <a:off x="377410" y="1002"/>
          <a:ext cx="4282330" cy="326762"/>
        </a:xfrm>
        <a:prstGeom prst="rect">
          <a:avLst/>
        </a:prstGeom>
        <a:solidFill>
          <a:schemeClr val="accent3">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4582" tIns="34582" rIns="34582" bIns="34582" numCol="1" spcCol="1270" anchor="ctr" anchorCtr="0">
          <a:noAutofit/>
        </a:bodyPr>
        <a:lstStyle/>
        <a:p>
          <a:pPr lvl="0" algn="l" defTabSz="711200">
            <a:lnSpc>
              <a:spcPct val="100000"/>
            </a:lnSpc>
            <a:spcBef>
              <a:spcPct val="0"/>
            </a:spcBef>
            <a:spcAft>
              <a:spcPct val="35000"/>
            </a:spcAft>
          </a:pPr>
          <a:r>
            <a:rPr lang="en-US" sz="1600" kern="1200">
              <a:latin typeface="Calibri" panose="020F0502020204030204" pitchFamily="34" charset="0"/>
              <a:ea typeface="Lato" panose="020F0502020204030203" pitchFamily="34" charset="0"/>
              <a:cs typeface="Calibri" panose="020F0502020204030204" pitchFamily="34" charset="0"/>
            </a:rPr>
            <a:t>Local induction of staff</a:t>
          </a:r>
        </a:p>
      </dsp:txBody>
      <dsp:txXfrm>
        <a:off x="377410" y="1002"/>
        <a:ext cx="4282330" cy="326762"/>
      </dsp:txXfrm>
    </dsp:sp>
    <dsp:sp modelId="{C3059DE7-4BA6-4A30-A559-63F43FC4F865}">
      <dsp:nvSpPr>
        <dsp:cNvPr id="0" name=""/>
        <dsp:cNvSpPr/>
      </dsp:nvSpPr>
      <dsp:spPr>
        <a:xfrm>
          <a:off x="0" y="409454"/>
          <a:ext cx="4659741" cy="326762"/>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68D0F648-57A3-417E-98F1-9EE6DAF845BC}">
      <dsp:nvSpPr>
        <dsp:cNvPr id="0" name=""/>
        <dsp:cNvSpPr/>
      </dsp:nvSpPr>
      <dsp:spPr>
        <a:xfrm>
          <a:off x="84347" y="482976"/>
          <a:ext cx="179719" cy="179719"/>
        </a:xfrm>
        <a:prstGeom prst="rect">
          <a:avLst/>
        </a:prstGeom>
        <a:blipFill>
          <a:blip xmlns:r="http://schemas.openxmlformats.org/officeDocument/2006/relationships" r:embed="rId3"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311B92-A77B-42D7-8320-52DC2EB2E379}">
      <dsp:nvSpPr>
        <dsp:cNvPr id="0" name=""/>
        <dsp:cNvSpPr/>
      </dsp:nvSpPr>
      <dsp:spPr>
        <a:xfrm>
          <a:off x="377410" y="409454"/>
          <a:ext cx="4282330" cy="32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82" tIns="34582" rIns="34582" bIns="34582" numCol="1" spcCol="1270" anchor="ctr" anchorCtr="0">
          <a:noAutofit/>
        </a:bodyPr>
        <a:lstStyle/>
        <a:p>
          <a:pPr lvl="0" algn="l" defTabSz="711200">
            <a:lnSpc>
              <a:spcPct val="100000"/>
            </a:lnSpc>
            <a:spcBef>
              <a:spcPct val="0"/>
            </a:spcBef>
            <a:spcAft>
              <a:spcPct val="35000"/>
            </a:spcAft>
          </a:pPr>
          <a:r>
            <a:rPr lang="en-US" sz="1600" kern="1200">
              <a:latin typeface="Calibri" panose="020F0502020204030204" pitchFamily="34" charset="0"/>
              <a:ea typeface="Lato" panose="020F0502020204030203" pitchFamily="34" charset="0"/>
              <a:cs typeface="Calibri" panose="020F0502020204030204" pitchFamily="34" charset="0"/>
            </a:rPr>
            <a:t>Transfer of Patient</a:t>
          </a:r>
        </a:p>
      </dsp:txBody>
      <dsp:txXfrm>
        <a:off x="377410" y="409454"/>
        <a:ext cx="4282330" cy="326762"/>
      </dsp:txXfrm>
    </dsp:sp>
    <dsp:sp modelId="{9D6AE8BB-6B32-406B-9EBF-7A09F5B1D0E3}">
      <dsp:nvSpPr>
        <dsp:cNvPr id="0" name=""/>
        <dsp:cNvSpPr/>
      </dsp:nvSpPr>
      <dsp:spPr>
        <a:xfrm>
          <a:off x="0" y="817907"/>
          <a:ext cx="4659741" cy="326762"/>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67B07CD8-14D8-47D0-8242-7F4F1F62CA0C}">
      <dsp:nvSpPr>
        <dsp:cNvPr id="0" name=""/>
        <dsp:cNvSpPr/>
      </dsp:nvSpPr>
      <dsp:spPr>
        <a:xfrm>
          <a:off x="98845" y="891429"/>
          <a:ext cx="179719" cy="179719"/>
        </a:xfrm>
        <a:prstGeom prst="rect">
          <a:avLst/>
        </a:prstGeom>
        <a:blipFill>
          <a:blip xmlns:r="http://schemas.openxmlformats.org/officeDocument/2006/relationships" r:embed="rId5"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0876C2-81FC-4488-9474-B9FC3874B2BD}">
      <dsp:nvSpPr>
        <dsp:cNvPr id="0" name=""/>
        <dsp:cNvSpPr/>
      </dsp:nvSpPr>
      <dsp:spPr>
        <a:xfrm>
          <a:off x="377410" y="817907"/>
          <a:ext cx="4282330" cy="32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82" tIns="34582" rIns="34582" bIns="34582" numCol="1" spcCol="1270" anchor="ctr" anchorCtr="0">
          <a:noAutofit/>
        </a:bodyPr>
        <a:lstStyle/>
        <a:p>
          <a:pPr lvl="0" algn="l" defTabSz="711200">
            <a:lnSpc>
              <a:spcPct val="100000"/>
            </a:lnSpc>
            <a:spcBef>
              <a:spcPct val="0"/>
            </a:spcBef>
            <a:spcAft>
              <a:spcPct val="35000"/>
            </a:spcAft>
          </a:pPr>
          <a:r>
            <a:rPr lang="en-US" sz="1600" kern="1200">
              <a:latin typeface="Calibri" panose="020F0502020204030204" pitchFamily="34" charset="0"/>
              <a:ea typeface="Lato" panose="020F0502020204030203" pitchFamily="34" charset="0"/>
              <a:cs typeface="Calibri" panose="020F0502020204030204" pitchFamily="34" charset="0"/>
            </a:rPr>
            <a:t>Clinical Risk Assessment</a:t>
          </a:r>
        </a:p>
      </dsp:txBody>
      <dsp:txXfrm>
        <a:off x="377410" y="817907"/>
        <a:ext cx="4282330" cy="326762"/>
      </dsp:txXfrm>
    </dsp:sp>
    <dsp:sp modelId="{30EDBEA9-A01F-4E87-89D4-837D5A0CD271}">
      <dsp:nvSpPr>
        <dsp:cNvPr id="0" name=""/>
        <dsp:cNvSpPr/>
      </dsp:nvSpPr>
      <dsp:spPr>
        <a:xfrm>
          <a:off x="0" y="1236522"/>
          <a:ext cx="4659741" cy="326762"/>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6D248077-D50E-49D8-AD75-519FAFCB4D1E}">
      <dsp:nvSpPr>
        <dsp:cNvPr id="0" name=""/>
        <dsp:cNvSpPr/>
      </dsp:nvSpPr>
      <dsp:spPr>
        <a:xfrm>
          <a:off x="98845" y="1299881"/>
          <a:ext cx="179719" cy="179719"/>
        </a:xfrm>
        <a:prstGeom prst="rect">
          <a:avLst/>
        </a:prstGeom>
        <a:blipFill>
          <a:blip xmlns:r="http://schemas.openxmlformats.org/officeDocument/2006/relationships" r:embed="rId7" cstate="print">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CDDA8-F808-4ED2-BFCE-D7491B840930}">
      <dsp:nvSpPr>
        <dsp:cNvPr id="0" name=""/>
        <dsp:cNvSpPr/>
      </dsp:nvSpPr>
      <dsp:spPr>
        <a:xfrm>
          <a:off x="377410" y="1214845"/>
          <a:ext cx="4282330" cy="32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82" tIns="34582" rIns="34582" bIns="34582" numCol="1" spcCol="1270" anchor="ctr" anchorCtr="0">
          <a:noAutofit/>
        </a:bodyPr>
        <a:lstStyle/>
        <a:p>
          <a:pPr lvl="0" algn="l" defTabSz="711200">
            <a:lnSpc>
              <a:spcPct val="100000"/>
            </a:lnSpc>
            <a:spcBef>
              <a:spcPct val="0"/>
            </a:spcBef>
            <a:spcAft>
              <a:spcPct val="35000"/>
            </a:spcAft>
          </a:pPr>
          <a:r>
            <a:rPr lang="en-US" sz="1600" kern="1200">
              <a:latin typeface="Calibri" panose="020F0502020204030204" pitchFamily="34" charset="0"/>
              <a:ea typeface="Lato" panose="020F0502020204030203" pitchFamily="34" charset="0"/>
              <a:cs typeface="Calibri" panose="020F0502020204030204" pitchFamily="34" charset="0"/>
            </a:rPr>
            <a:t>Admissions</a:t>
          </a:r>
        </a:p>
      </dsp:txBody>
      <dsp:txXfrm>
        <a:off x="377410" y="1214845"/>
        <a:ext cx="4282330" cy="326762"/>
      </dsp:txXfrm>
    </dsp:sp>
    <dsp:sp modelId="{43490343-FF05-46DB-A8AB-6F5AC48031AD}">
      <dsp:nvSpPr>
        <dsp:cNvPr id="0" name=""/>
        <dsp:cNvSpPr/>
      </dsp:nvSpPr>
      <dsp:spPr>
        <a:xfrm>
          <a:off x="0" y="1634813"/>
          <a:ext cx="4659741" cy="326762"/>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BCF0A301-9C80-4485-96A4-3F8A3354E5A2}">
      <dsp:nvSpPr>
        <dsp:cNvPr id="0" name=""/>
        <dsp:cNvSpPr/>
      </dsp:nvSpPr>
      <dsp:spPr>
        <a:xfrm>
          <a:off x="94289" y="1724904"/>
          <a:ext cx="179719" cy="179719"/>
        </a:xfrm>
        <a:prstGeom prst="rect">
          <a:avLst/>
        </a:prstGeom>
        <a:blipFill>
          <a:blip xmlns:r="http://schemas.openxmlformats.org/officeDocument/2006/relationships" r:embed="rId9">
            <a:duotone>
              <a:schemeClr val="accent6">
                <a:hueOff val="0"/>
                <a:satOff val="0"/>
                <a:lumOff val="0"/>
                <a:alphaOff val="0"/>
                <a:shade val="20000"/>
                <a:satMod val="200000"/>
              </a:schemeClr>
              <a:schemeClr val="accent6">
                <a:hueOff val="0"/>
                <a:satOff val="0"/>
                <a:lumOff val="0"/>
                <a:alphaOff val="0"/>
                <a:tint val="12000"/>
                <a:satMod val="190000"/>
              </a:schemeClr>
            </a:duotone>
            <a:extLst>
              <a:ext uri="{96DAC541-7B7A-43D3-8B79-37D633B846F1}">
                <asvg:svgBlip xmlns=""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3F0338-6626-47F1-A37C-E003C48FB02C}">
      <dsp:nvSpPr>
        <dsp:cNvPr id="0" name=""/>
        <dsp:cNvSpPr/>
      </dsp:nvSpPr>
      <dsp:spPr>
        <a:xfrm>
          <a:off x="377410" y="1623297"/>
          <a:ext cx="4282330" cy="32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82" tIns="34582" rIns="34582" bIns="34582" numCol="1" spcCol="1270" anchor="ctr" anchorCtr="0">
          <a:noAutofit/>
        </a:bodyPr>
        <a:lstStyle/>
        <a:p>
          <a:pPr lvl="0" algn="l" defTabSz="711200">
            <a:lnSpc>
              <a:spcPct val="100000"/>
            </a:lnSpc>
            <a:spcBef>
              <a:spcPct val="0"/>
            </a:spcBef>
            <a:spcAft>
              <a:spcPct val="35000"/>
            </a:spcAft>
          </a:pPr>
          <a:r>
            <a:rPr lang="en-GB" sz="1600" kern="1200">
              <a:solidFill>
                <a:srgbClr val="212121"/>
              </a:solidFill>
              <a:latin typeface="Calibri" panose="020F0502020204030204" pitchFamily="34" charset="0"/>
              <a:ea typeface="Lato" panose="020F0502020204030203" pitchFamily="34" charset="0"/>
              <a:cs typeface="Calibri" panose="020F0502020204030204" pitchFamily="34" charset="0"/>
            </a:rPr>
            <a:t>Post-Discharge Follow-Up</a:t>
          </a:r>
          <a:endParaRPr lang="en-US" sz="1600" kern="1200">
            <a:solidFill>
              <a:srgbClr val="212121"/>
            </a:solidFill>
            <a:latin typeface="Calibri" panose="020F0502020204030204" pitchFamily="34" charset="0"/>
            <a:ea typeface="Lato" panose="020F0502020204030203" pitchFamily="34" charset="0"/>
            <a:cs typeface="Calibri" panose="020F0502020204030204" pitchFamily="34" charset="0"/>
          </a:endParaRPr>
        </a:p>
      </dsp:txBody>
      <dsp:txXfrm>
        <a:off x="377410" y="1623297"/>
        <a:ext cx="4282330" cy="326762"/>
      </dsp:txXfrm>
    </dsp:sp>
    <dsp:sp modelId="{AF3D331D-AE04-4BFC-BF22-DD52AD5F1D86}">
      <dsp:nvSpPr>
        <dsp:cNvPr id="0" name=""/>
        <dsp:cNvSpPr/>
      </dsp:nvSpPr>
      <dsp:spPr>
        <a:xfrm>
          <a:off x="0" y="2043265"/>
          <a:ext cx="4659741" cy="326762"/>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144B229D-C895-4436-BE71-E92554D29C1D}">
      <dsp:nvSpPr>
        <dsp:cNvPr id="0" name=""/>
        <dsp:cNvSpPr/>
      </dsp:nvSpPr>
      <dsp:spPr>
        <a:xfrm>
          <a:off x="98845" y="2116787"/>
          <a:ext cx="179719" cy="179719"/>
        </a:xfrm>
        <a:prstGeom prst="rect">
          <a:avLst/>
        </a:prstGeom>
        <a:blipFill>
          <a:blip xmlns:r="http://schemas.openxmlformats.org/officeDocument/2006/relationships" r:embed="rId1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a:blipFill>
        <a:ln w="12700" cap="flat" cmpd="sng" algn="ctr">
          <a:solidFill>
            <a:schemeClr val="tx1">
              <a:alpha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0A9615-C506-49F5-BFB5-80F085E70E90}">
      <dsp:nvSpPr>
        <dsp:cNvPr id="0" name=""/>
        <dsp:cNvSpPr/>
      </dsp:nvSpPr>
      <dsp:spPr>
        <a:xfrm>
          <a:off x="377410" y="2043265"/>
          <a:ext cx="4282330" cy="32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82" tIns="34582" rIns="34582" bIns="34582" numCol="1" spcCol="1270" anchor="ctr" anchorCtr="0">
          <a:noAutofit/>
        </a:bodyPr>
        <a:lstStyle/>
        <a:p>
          <a:pPr lvl="0" algn="l" defTabSz="711200">
            <a:lnSpc>
              <a:spcPct val="100000"/>
            </a:lnSpc>
            <a:spcBef>
              <a:spcPct val="0"/>
            </a:spcBef>
            <a:spcAft>
              <a:spcPct val="35000"/>
            </a:spcAft>
          </a:pPr>
          <a:r>
            <a:rPr lang="en-US" sz="1600" kern="1200">
              <a:solidFill>
                <a:srgbClr val="212121"/>
              </a:solidFill>
              <a:latin typeface="Calibri" panose="020F0502020204030204" pitchFamily="34" charset="0"/>
              <a:ea typeface="Lato" panose="020F0502020204030203" pitchFamily="34" charset="0"/>
              <a:cs typeface="Calibri" panose="020F0502020204030204" pitchFamily="34" charset="0"/>
            </a:rPr>
            <a:t>Record Keeping</a:t>
          </a:r>
        </a:p>
      </dsp:txBody>
      <dsp:txXfrm>
        <a:off x="377410" y="2043265"/>
        <a:ext cx="4282330" cy="326762"/>
      </dsp:txXfrm>
    </dsp:sp>
    <dsp:sp modelId="{EE75E04F-DD3D-4F5A-96DA-C235CF93B9F5}">
      <dsp:nvSpPr>
        <dsp:cNvPr id="0" name=""/>
        <dsp:cNvSpPr/>
      </dsp:nvSpPr>
      <dsp:spPr>
        <a:xfrm>
          <a:off x="0" y="2451718"/>
          <a:ext cx="4659741" cy="326762"/>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D231C4AA-8DE9-475A-AD48-E6C6D3141CC1}">
      <dsp:nvSpPr>
        <dsp:cNvPr id="0" name=""/>
        <dsp:cNvSpPr/>
      </dsp:nvSpPr>
      <dsp:spPr>
        <a:xfrm>
          <a:off x="98845" y="2525239"/>
          <a:ext cx="179719" cy="179719"/>
        </a:xfrm>
        <a:prstGeom prst="rect">
          <a:avLst/>
        </a:prstGeom>
        <a:blipFill>
          <a:blip xmlns:r="http://schemas.openxmlformats.org/officeDocument/2006/relationships" r:embed="rId13">
            <a:duotone>
              <a:schemeClr val="accent3">
                <a:hueOff val="0"/>
                <a:satOff val="0"/>
                <a:lumOff val="0"/>
                <a:alphaOff val="0"/>
                <a:shade val="20000"/>
                <a:satMod val="200000"/>
              </a:schemeClr>
              <a:schemeClr val="accent3">
                <a:hueOff val="0"/>
                <a:satOff val="0"/>
                <a:lumOff val="0"/>
                <a:alphaOff val="0"/>
                <a:tint val="12000"/>
                <a:satMod val="190000"/>
              </a:schemeClr>
            </a:duotone>
            <a:extLst>
              <a:ext uri="{96DAC541-7B7A-43D3-8B79-37D633B846F1}">
                <asvg:svgBlip xmlns="" xmlns:asvg="http://schemas.microsoft.com/office/drawing/2016/SVG/main" r:embed="rId14"/>
              </a:ext>
            </a:extLst>
          </a:blip>
          <a:srcRect/>
          <a:stretch>
            <a:fillRect/>
          </a:stretch>
        </a:blipFill>
        <a:ln w="12700" cap="flat" cmpd="sng" algn="ctr">
          <a:solidFill>
            <a:schemeClr val="tx1">
              <a:alpha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70DAC4-86E0-4983-8BBD-709153018AF4}">
      <dsp:nvSpPr>
        <dsp:cNvPr id="0" name=""/>
        <dsp:cNvSpPr/>
      </dsp:nvSpPr>
      <dsp:spPr>
        <a:xfrm>
          <a:off x="377410" y="2451718"/>
          <a:ext cx="4282330" cy="32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82" tIns="34582" rIns="34582" bIns="34582" numCol="1" spcCol="1270" anchor="ctr" anchorCtr="0">
          <a:noAutofit/>
        </a:bodyPr>
        <a:lstStyle/>
        <a:p>
          <a:pPr lvl="0" algn="l" defTabSz="711200">
            <a:lnSpc>
              <a:spcPct val="100000"/>
            </a:lnSpc>
            <a:spcBef>
              <a:spcPct val="0"/>
            </a:spcBef>
            <a:spcAft>
              <a:spcPct val="35000"/>
            </a:spcAft>
          </a:pPr>
          <a:r>
            <a:rPr lang="en-US" sz="1600" kern="1200">
              <a:solidFill>
                <a:srgbClr val="212121"/>
              </a:solidFill>
              <a:latin typeface="Calibri" panose="020F0502020204030204" pitchFamily="34" charset="0"/>
              <a:ea typeface="Lato" panose="020F0502020204030203" pitchFamily="34" charset="0"/>
              <a:cs typeface="Calibri" panose="020F0502020204030204" pitchFamily="34" charset="0"/>
            </a:rPr>
            <a:t>Disengagement</a:t>
          </a:r>
        </a:p>
      </dsp:txBody>
      <dsp:txXfrm>
        <a:off x="377410" y="2451718"/>
        <a:ext cx="4282330" cy="326762"/>
      </dsp:txXfrm>
    </dsp:sp>
    <dsp:sp modelId="{C2D0474A-40E0-412E-B905-9DDBC7BD34BF}">
      <dsp:nvSpPr>
        <dsp:cNvPr id="0" name=""/>
        <dsp:cNvSpPr/>
      </dsp:nvSpPr>
      <dsp:spPr>
        <a:xfrm>
          <a:off x="0" y="2860171"/>
          <a:ext cx="4659741" cy="326762"/>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A89359DE-F75B-465E-8952-A662285E19CD}">
      <dsp:nvSpPr>
        <dsp:cNvPr id="0" name=""/>
        <dsp:cNvSpPr/>
      </dsp:nvSpPr>
      <dsp:spPr>
        <a:xfrm>
          <a:off x="98845" y="2933692"/>
          <a:ext cx="179719" cy="179719"/>
        </a:xfrm>
        <a:prstGeom prst="rect">
          <a:avLst/>
        </a:prstGeom>
        <a:blipFill>
          <a:blip xmlns:r="http://schemas.openxmlformats.org/officeDocument/2006/relationships" r:embed="rId15">
            <a:duotone>
              <a:schemeClr val="accent4">
                <a:hueOff val="0"/>
                <a:satOff val="0"/>
                <a:lumOff val="0"/>
                <a:alphaOff val="0"/>
                <a:shade val="20000"/>
                <a:satMod val="200000"/>
              </a:schemeClr>
              <a:schemeClr val="accent4">
                <a:hueOff val="0"/>
                <a:satOff val="0"/>
                <a:lumOff val="0"/>
                <a:alphaOff val="0"/>
                <a:tint val="12000"/>
                <a:satMod val="190000"/>
              </a:schemeClr>
            </a:duotone>
            <a:extLst>
              <a:ext uri="{96DAC541-7B7A-43D3-8B79-37D633B846F1}">
                <asvg:svgBlip xmlns="" xmlns:asvg="http://schemas.microsoft.com/office/drawing/2016/SVG/main" r:embed="rId1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CFB909-8332-4856-B151-40E6294A8605}">
      <dsp:nvSpPr>
        <dsp:cNvPr id="0" name=""/>
        <dsp:cNvSpPr/>
      </dsp:nvSpPr>
      <dsp:spPr>
        <a:xfrm>
          <a:off x="377410" y="2860171"/>
          <a:ext cx="4282330" cy="32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82" tIns="34582" rIns="34582" bIns="34582" numCol="1" spcCol="1270" anchor="ctr" anchorCtr="0">
          <a:noAutofit/>
        </a:bodyPr>
        <a:lstStyle/>
        <a:p>
          <a:pPr lvl="0" algn="l" defTabSz="711200">
            <a:lnSpc>
              <a:spcPct val="100000"/>
            </a:lnSpc>
            <a:spcBef>
              <a:spcPct val="0"/>
            </a:spcBef>
            <a:spcAft>
              <a:spcPct val="35000"/>
            </a:spcAft>
          </a:pPr>
          <a:r>
            <a:rPr lang="en-US" sz="1600" kern="1200">
              <a:solidFill>
                <a:srgbClr val="212121"/>
              </a:solidFill>
              <a:latin typeface="Calibri" panose="020F0502020204030204" pitchFamily="34" charset="0"/>
              <a:ea typeface="Lato" panose="020F0502020204030203" pitchFamily="34" charset="0"/>
              <a:cs typeface="Calibri" panose="020F0502020204030204" pitchFamily="34" charset="0"/>
            </a:rPr>
            <a:t>Identification and Management of Deterioration</a:t>
          </a:r>
        </a:p>
      </dsp:txBody>
      <dsp:txXfrm>
        <a:off x="377410" y="2860171"/>
        <a:ext cx="4282330" cy="326762"/>
      </dsp:txXfrm>
    </dsp:sp>
    <dsp:sp modelId="{0C2FAB9F-6239-41CC-8F0C-42A14097B1B8}">
      <dsp:nvSpPr>
        <dsp:cNvPr id="0" name=""/>
        <dsp:cNvSpPr/>
      </dsp:nvSpPr>
      <dsp:spPr>
        <a:xfrm>
          <a:off x="0" y="3268623"/>
          <a:ext cx="4659741" cy="326762"/>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8A7D8972-5BE8-4636-9BC8-14946F329438}">
      <dsp:nvSpPr>
        <dsp:cNvPr id="0" name=""/>
        <dsp:cNvSpPr/>
      </dsp:nvSpPr>
      <dsp:spPr>
        <a:xfrm>
          <a:off x="98845" y="3342145"/>
          <a:ext cx="179719" cy="179719"/>
        </a:xfrm>
        <a:prstGeom prst="rect">
          <a:avLst/>
        </a:prstGeom>
        <a:blipFill>
          <a:blip xmlns:r="http://schemas.openxmlformats.org/officeDocument/2006/relationships" r:embed="rId17">
            <a:duotone>
              <a:schemeClr val="accent5">
                <a:hueOff val="0"/>
                <a:satOff val="0"/>
                <a:lumOff val="0"/>
                <a:alphaOff val="0"/>
                <a:shade val="20000"/>
                <a:satMod val="200000"/>
              </a:schemeClr>
              <a:schemeClr val="accent5">
                <a:hueOff val="0"/>
                <a:satOff val="0"/>
                <a:lumOff val="0"/>
                <a:alphaOff val="0"/>
                <a:tint val="12000"/>
                <a:satMod val="190000"/>
              </a:schemeClr>
            </a:duotone>
            <a:extLst>
              <a:ext uri="{96DAC541-7B7A-43D3-8B79-37D633B846F1}">
                <asvg:svgBlip xmlns="" xmlns:asvg="http://schemas.microsoft.com/office/drawing/2016/SVG/main" r:embed="rId1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03FD62-9B71-464F-AECC-324744301E1E}">
      <dsp:nvSpPr>
        <dsp:cNvPr id="0" name=""/>
        <dsp:cNvSpPr/>
      </dsp:nvSpPr>
      <dsp:spPr>
        <a:xfrm>
          <a:off x="377410" y="3268623"/>
          <a:ext cx="4282330" cy="32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82" tIns="34582" rIns="34582" bIns="34582" numCol="1" spcCol="1270" anchor="ctr" anchorCtr="0">
          <a:noAutofit/>
        </a:bodyPr>
        <a:lstStyle/>
        <a:p>
          <a:pPr lvl="0" algn="l" defTabSz="711200">
            <a:lnSpc>
              <a:spcPct val="100000"/>
            </a:lnSpc>
            <a:spcBef>
              <a:spcPct val="0"/>
            </a:spcBef>
            <a:spcAft>
              <a:spcPct val="35000"/>
            </a:spcAft>
          </a:pPr>
          <a:r>
            <a:rPr lang="en-US" sz="1600" kern="1200">
              <a:solidFill>
                <a:srgbClr val="212121"/>
              </a:solidFill>
              <a:latin typeface="Calibri" panose="020F0502020204030204" pitchFamily="34" charset="0"/>
              <a:ea typeface="Lato" panose="020F0502020204030203" pitchFamily="34" charset="0"/>
              <a:cs typeface="Calibri" panose="020F0502020204030204" pitchFamily="34" charset="0"/>
            </a:rPr>
            <a:t>Management of Falls</a:t>
          </a:r>
        </a:p>
      </dsp:txBody>
      <dsp:txXfrm>
        <a:off x="377410" y="3268623"/>
        <a:ext cx="4282330" cy="326762"/>
      </dsp:txXfrm>
    </dsp:sp>
    <dsp:sp modelId="{F1271724-633B-4F84-883F-09F7DCD703A5}">
      <dsp:nvSpPr>
        <dsp:cNvPr id="0" name=""/>
        <dsp:cNvSpPr/>
      </dsp:nvSpPr>
      <dsp:spPr>
        <a:xfrm>
          <a:off x="0" y="3677076"/>
          <a:ext cx="4659741" cy="326762"/>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FA0F1A60-08EC-4C57-9F77-705557CA963D}">
      <dsp:nvSpPr>
        <dsp:cNvPr id="0" name=""/>
        <dsp:cNvSpPr/>
      </dsp:nvSpPr>
      <dsp:spPr>
        <a:xfrm>
          <a:off x="98845" y="3750598"/>
          <a:ext cx="179719" cy="179719"/>
        </a:xfrm>
        <a:prstGeom prst="rect">
          <a:avLst/>
        </a:prstGeom>
        <a:blipFill>
          <a:blip xmlns:r="http://schemas.openxmlformats.org/officeDocument/2006/relationships" r:embed="rId19">
            <a:duotone>
              <a:schemeClr val="accent6">
                <a:hueOff val="0"/>
                <a:satOff val="0"/>
                <a:lumOff val="0"/>
                <a:alphaOff val="0"/>
                <a:shade val="20000"/>
                <a:satMod val="200000"/>
              </a:schemeClr>
              <a:schemeClr val="accent6">
                <a:hueOff val="0"/>
                <a:satOff val="0"/>
                <a:lumOff val="0"/>
                <a:alphaOff val="0"/>
                <a:tint val="12000"/>
                <a:satMod val="190000"/>
              </a:schemeClr>
            </a:duotone>
            <a:extLst>
              <a:ext uri="{96DAC541-7B7A-43D3-8B79-37D633B846F1}">
                <asvg:svgBlip xmlns="" xmlns:asvg="http://schemas.microsoft.com/office/drawing/2016/SVG/main" r:embed="rId20"/>
              </a:ext>
            </a:extLst>
          </a:blip>
          <a:srcRect/>
          <a:stretch>
            <a:fillRect/>
          </a:stretch>
        </a:blipFill>
        <a:ln w="12700" cap="flat" cmpd="sng" algn="ctr">
          <a:solidFill>
            <a:schemeClr val="tx1">
              <a:alpha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F5F81E-E2CC-4534-A6B4-3FEDF5CC2189}">
      <dsp:nvSpPr>
        <dsp:cNvPr id="0" name=""/>
        <dsp:cNvSpPr/>
      </dsp:nvSpPr>
      <dsp:spPr>
        <a:xfrm>
          <a:off x="377410" y="3677076"/>
          <a:ext cx="4282330" cy="32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82" tIns="34582" rIns="34582" bIns="34582" numCol="1" spcCol="1270" anchor="ctr" anchorCtr="0">
          <a:noAutofit/>
        </a:bodyPr>
        <a:lstStyle/>
        <a:p>
          <a:pPr lvl="0" algn="l" defTabSz="711200">
            <a:lnSpc>
              <a:spcPct val="100000"/>
            </a:lnSpc>
            <a:spcBef>
              <a:spcPct val="0"/>
            </a:spcBef>
            <a:spcAft>
              <a:spcPct val="35000"/>
            </a:spcAft>
          </a:pPr>
          <a:r>
            <a:rPr lang="en-US" sz="1600" kern="1200">
              <a:solidFill>
                <a:srgbClr val="212121"/>
              </a:solidFill>
              <a:latin typeface="Calibri" panose="020F0502020204030204" pitchFamily="34" charset="0"/>
              <a:ea typeface="Lato" panose="020F0502020204030203" pitchFamily="34" charset="0"/>
              <a:cs typeface="Calibri" panose="020F0502020204030204" pitchFamily="34" charset="0"/>
            </a:rPr>
            <a:t>RAG Rating for Care Coordinators</a:t>
          </a:r>
        </a:p>
      </dsp:txBody>
      <dsp:txXfrm>
        <a:off x="377410" y="3677076"/>
        <a:ext cx="4282330" cy="3267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4E513-BC58-4BDA-B932-493BAAB3DB18}">
      <dsp:nvSpPr>
        <dsp:cNvPr id="0" name=""/>
        <dsp:cNvSpPr/>
      </dsp:nvSpPr>
      <dsp:spPr>
        <a:xfrm>
          <a:off x="0" y="223847"/>
          <a:ext cx="2539999" cy="1524000"/>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buFont typeface="Arial" panose="020B0604020202020204" pitchFamily="34" charset="0"/>
            <a:buNone/>
          </a:pPr>
          <a:r>
            <a:rPr lang="en-GB" sz="2800" kern="1200"/>
            <a:t>Time to onboard new staff</a:t>
          </a:r>
        </a:p>
      </dsp:txBody>
      <dsp:txXfrm>
        <a:off x="0" y="223847"/>
        <a:ext cx="2539999" cy="1524000"/>
      </dsp:txXfrm>
    </dsp:sp>
    <dsp:sp modelId="{ED9A6A3E-A227-42E9-9B4B-349508CCB69A}">
      <dsp:nvSpPr>
        <dsp:cNvPr id="0" name=""/>
        <dsp:cNvSpPr/>
      </dsp:nvSpPr>
      <dsp:spPr>
        <a:xfrm>
          <a:off x="2794000" y="223847"/>
          <a:ext cx="2539999" cy="1524000"/>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a:t>Time released for patient facing care</a:t>
          </a:r>
        </a:p>
      </dsp:txBody>
      <dsp:txXfrm>
        <a:off x="2794000" y="223847"/>
        <a:ext cx="2539999" cy="1524000"/>
      </dsp:txXfrm>
    </dsp:sp>
    <dsp:sp modelId="{0515A267-9121-43E6-99FA-7B660B51CF0E}">
      <dsp:nvSpPr>
        <dsp:cNvPr id="0" name=""/>
        <dsp:cNvSpPr/>
      </dsp:nvSpPr>
      <dsp:spPr>
        <a:xfrm>
          <a:off x="5587999" y="223847"/>
          <a:ext cx="2539999" cy="1524000"/>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a:t>Improved data quality</a:t>
          </a:r>
        </a:p>
      </dsp:txBody>
      <dsp:txXfrm>
        <a:off x="5587999" y="223847"/>
        <a:ext cx="2539999" cy="1524000"/>
      </dsp:txXfrm>
    </dsp:sp>
    <dsp:sp modelId="{030559B4-6337-4422-BD2B-84C2E9B675DE}">
      <dsp:nvSpPr>
        <dsp:cNvPr id="0" name=""/>
        <dsp:cNvSpPr/>
      </dsp:nvSpPr>
      <dsp:spPr>
        <a:xfrm>
          <a:off x="0" y="2001848"/>
          <a:ext cx="2539999" cy="1524000"/>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a:t>Improved auditability</a:t>
          </a:r>
        </a:p>
      </dsp:txBody>
      <dsp:txXfrm>
        <a:off x="0" y="2001848"/>
        <a:ext cx="2539999" cy="1524000"/>
      </dsp:txXfrm>
    </dsp:sp>
    <dsp:sp modelId="{F380998A-0B85-40ED-8EF3-0DD99D342130}">
      <dsp:nvSpPr>
        <dsp:cNvPr id="0" name=""/>
        <dsp:cNvSpPr/>
      </dsp:nvSpPr>
      <dsp:spPr>
        <a:xfrm>
          <a:off x="2794000" y="2001848"/>
          <a:ext cx="2539999" cy="1524000"/>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a:t>Staff satisfaction</a:t>
          </a:r>
        </a:p>
      </dsp:txBody>
      <dsp:txXfrm>
        <a:off x="2794000" y="2001848"/>
        <a:ext cx="2539999" cy="1524000"/>
      </dsp:txXfrm>
    </dsp:sp>
    <dsp:sp modelId="{309C2D82-E169-4509-B73D-B21D5E3438AC}">
      <dsp:nvSpPr>
        <dsp:cNvPr id="0" name=""/>
        <dsp:cNvSpPr/>
      </dsp:nvSpPr>
      <dsp:spPr>
        <a:xfrm>
          <a:off x="5587999" y="2001848"/>
          <a:ext cx="2539999" cy="1524000"/>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a:t>Patient satisfaction</a:t>
          </a:r>
        </a:p>
      </dsp:txBody>
      <dsp:txXfrm>
        <a:off x="5587999" y="2001848"/>
        <a:ext cx="2539999" cy="15240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F75B9-629B-4F37-AF8C-08C7AA12E9CF}" type="datetimeFigureOut">
              <a:rPr lang="en-GB" smtClean="0"/>
              <a:t>23/06/2023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324539-6112-4429-A1E2-44B2B4808BF7}" type="slidenum">
              <a:rPr lang="en-GB" smtClean="0"/>
              <a:t>‹#›</a:t>
            </a:fld>
            <a:endParaRPr lang="en-GB"/>
          </a:p>
        </p:txBody>
      </p:sp>
    </p:spTree>
    <p:extLst>
      <p:ext uri="{BB962C8B-B14F-4D97-AF65-F5344CB8AC3E}">
        <p14:creationId xmlns:p14="http://schemas.microsoft.com/office/powerpoint/2010/main" val="63217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50d0a85521_0_830: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g250d0a85521_0_830:notes"/>
          <p:cNvSpPr>
            <a:spLocks noGrp="1" noRot="1" noChangeAspect="1"/>
          </p:cNvSpPr>
          <p:nvPr>
            <p:ph type="sldImg" idx="2"/>
          </p:nvPr>
        </p:nvSpPr>
        <p:spPr>
          <a:xfrm>
            <a:off x="5384800" y="1143000"/>
            <a:ext cx="54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7510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36e00d7731_0_246: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136e00d7731_0_246: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g136e00d7731_0_246:notes"/>
          <p:cNvSpPr txBox="1">
            <a:spLocks noGrp="1"/>
          </p:cNvSpPr>
          <p:nvPr>
            <p:ph type="sldNum" idx="12"/>
          </p:nvPr>
        </p:nvSpPr>
        <p:spPr>
          <a:xfrm>
            <a:off x="9207500" y="8685213"/>
            <a:ext cx="70452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105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36e00d7731_0_478: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136e00d7731_0_478: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1" name="Google Shape;521;g136e00d7731_0_478:notes"/>
          <p:cNvSpPr txBox="1">
            <a:spLocks noGrp="1"/>
          </p:cNvSpPr>
          <p:nvPr>
            <p:ph type="sldNum" idx="12"/>
          </p:nvPr>
        </p:nvSpPr>
        <p:spPr>
          <a:xfrm>
            <a:off x="9207500" y="8685213"/>
            <a:ext cx="70452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42538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36e00d7731_0_492: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136e00d7731_0_492: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Please Say: “</a:t>
            </a:r>
            <a:r>
              <a:rPr lang="en-GB" sz="1150">
                <a:solidFill>
                  <a:srgbClr val="1D1C1D"/>
                </a:solidFill>
                <a:highlight>
                  <a:srgbClr val="F8F8F8"/>
                </a:highlight>
                <a:latin typeface="Arial"/>
                <a:ea typeface="Arial"/>
                <a:cs typeface="Arial"/>
                <a:sym typeface="Arial"/>
              </a:rPr>
              <a:t>staff should not to include personally identifiable information when entering patient ID. This </a:t>
            </a:r>
            <a:endParaRPr/>
          </a:p>
        </p:txBody>
      </p:sp>
      <p:sp>
        <p:nvSpPr>
          <p:cNvPr id="531" name="Google Shape;531;g136e00d7731_0_492:notes"/>
          <p:cNvSpPr txBox="1">
            <a:spLocks noGrp="1"/>
          </p:cNvSpPr>
          <p:nvPr>
            <p:ph type="sldNum" idx="12"/>
          </p:nvPr>
        </p:nvSpPr>
        <p:spPr>
          <a:xfrm>
            <a:off x="9207500" y="8685213"/>
            <a:ext cx="70452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61951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50d0a85521_0_459:notes"/>
          <p:cNvSpPr txBox="1">
            <a:spLocks noGrp="1"/>
          </p:cNvSpPr>
          <p:nvPr>
            <p:ph type="body" idx="1"/>
          </p:nvPr>
        </p:nvSpPr>
        <p:spPr>
          <a:xfrm>
            <a:off x="2167467" y="4343400"/>
            <a:ext cx="11921100" cy="4114800"/>
          </a:xfrm>
          <a:prstGeom prst="rect">
            <a:avLst/>
          </a:prstGeom>
          <a:noFill/>
          <a:ln>
            <a:noFill/>
          </a:ln>
        </p:spPr>
        <p:txBody>
          <a:bodyPr spcFirstLastPara="1" wrap="square" lIns="91425" tIns="45700" rIns="91425" bIns="45700" anchor="t" anchorCtr="0">
            <a:noAutofit/>
          </a:bodyPr>
          <a:lstStyle/>
          <a:p>
            <a:pPr marL="0" lvl="0" indent="0" algn="l" rtl="0">
              <a:lnSpc>
                <a:spcPct val="117000"/>
              </a:lnSpc>
              <a:spcBef>
                <a:spcPts val="0"/>
              </a:spcBef>
              <a:spcAft>
                <a:spcPts val="0"/>
              </a:spcAft>
              <a:buSzPts val="1400"/>
              <a:buNone/>
            </a:pPr>
            <a:endParaRPr b="0">
              <a:solidFill>
                <a:srgbClr val="CC0000"/>
              </a:solidFill>
            </a:endParaRPr>
          </a:p>
        </p:txBody>
      </p:sp>
      <p:sp>
        <p:nvSpPr>
          <p:cNvPr id="550" name="Google Shape;550;g250d0a85521_0_459:notes"/>
          <p:cNvSpPr>
            <a:spLocks noGrp="1" noRot="1" noChangeAspect="1"/>
          </p:cNvSpPr>
          <p:nvPr>
            <p:ph type="sldImg" idx="2"/>
          </p:nvPr>
        </p:nvSpPr>
        <p:spPr>
          <a:xfrm>
            <a:off x="5080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0872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50d0a85521_0_468:notes"/>
          <p:cNvSpPr>
            <a:spLocks noGrp="1" noRot="1" noChangeAspect="1"/>
          </p:cNvSpPr>
          <p:nvPr>
            <p:ph type="sldImg" idx="2"/>
          </p:nvPr>
        </p:nvSpPr>
        <p:spPr>
          <a:xfrm>
            <a:off x="903822" y="685800"/>
            <a:ext cx="14449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50d0a85521_0_468:notes"/>
          <p:cNvSpPr txBox="1">
            <a:spLocks noGrp="1"/>
          </p:cNvSpPr>
          <p:nvPr>
            <p:ph type="body" idx="1"/>
          </p:nvPr>
        </p:nvSpPr>
        <p:spPr>
          <a:xfrm>
            <a:off x="1625600" y="4343400"/>
            <a:ext cx="130047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290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50d0a85521_0_18:notes"/>
          <p:cNvSpPr txBox="1">
            <a:spLocks noGrp="1"/>
          </p:cNvSpPr>
          <p:nvPr>
            <p:ph type="body" idx="1"/>
          </p:nvPr>
        </p:nvSpPr>
        <p:spPr>
          <a:xfrm>
            <a:off x="1625600" y="4400550"/>
            <a:ext cx="13004700" cy="3600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On the main overview page, click on “observation round”. </a:t>
            </a:r>
            <a:endParaRPr>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Direct bank and agency staff to the key, the location, and that they can access more background info on their patients by clicking the patient’s name.</a:t>
            </a:r>
            <a:endParaRPr>
              <a:solidFill>
                <a:schemeClr val="dk1"/>
              </a:solidFill>
              <a:latin typeface="Calibri"/>
              <a:ea typeface="Calibri"/>
              <a:cs typeface="Calibri"/>
              <a:sym typeface="Calibri"/>
            </a:endParaRPr>
          </a:p>
        </p:txBody>
      </p:sp>
      <p:sp>
        <p:nvSpPr>
          <p:cNvPr id="584" name="Google Shape;584;g250d0a85521_0_18: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6460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50d0a85521_0_727:notes"/>
          <p:cNvSpPr txBox="1">
            <a:spLocks noGrp="1"/>
          </p:cNvSpPr>
          <p:nvPr>
            <p:ph type="body" idx="1"/>
          </p:nvPr>
        </p:nvSpPr>
        <p:spPr>
          <a:xfrm>
            <a:off x="1625600" y="4343400"/>
            <a:ext cx="130047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en-GB"/>
              <a:t>The recent logins will include the last 5 names used and logged in across ALL devices. - speeds up the logging in process </a:t>
            </a:r>
            <a:endParaRPr/>
          </a:p>
          <a:p>
            <a:pPr marL="457200" lvl="0" indent="-228600" algn="l" rtl="0">
              <a:lnSpc>
                <a:spcPct val="100000"/>
              </a:lnSpc>
              <a:spcBef>
                <a:spcPts val="0"/>
              </a:spcBef>
              <a:spcAft>
                <a:spcPts val="0"/>
              </a:spcAft>
              <a:buSzPts val="1400"/>
              <a:buNone/>
            </a:pPr>
            <a:r>
              <a:rPr lang="en-GB"/>
              <a:t>The login button will become available after putting in the login information. </a:t>
            </a:r>
            <a:endParaRPr/>
          </a:p>
        </p:txBody>
      </p:sp>
      <p:sp>
        <p:nvSpPr>
          <p:cNvPr id="570" name="Google Shape;570;g250d0a85521_0_727:notes"/>
          <p:cNvSpPr>
            <a:spLocks noGrp="1" noRot="1" noChangeAspect="1"/>
          </p:cNvSpPr>
          <p:nvPr>
            <p:ph type="sldImg" idx="2"/>
          </p:nvPr>
        </p:nvSpPr>
        <p:spPr>
          <a:xfrm>
            <a:off x="2709867" y="685800"/>
            <a:ext cx="108381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9261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50d0a85521_0_28:notes"/>
          <p:cNvSpPr>
            <a:spLocks noGrp="1" noRot="1" noChangeAspect="1"/>
          </p:cNvSpPr>
          <p:nvPr>
            <p:ph type="sldImg" idx="2"/>
          </p:nvPr>
        </p:nvSpPr>
        <p:spPr>
          <a:xfrm>
            <a:off x="2709867" y="685800"/>
            <a:ext cx="10838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250d0a85521_0_28:notes"/>
          <p:cNvSpPr txBox="1">
            <a:spLocks noGrp="1"/>
          </p:cNvSpPr>
          <p:nvPr>
            <p:ph type="body" idx="1"/>
          </p:nvPr>
        </p:nvSpPr>
        <p:spPr>
          <a:xfrm>
            <a:off x="1625600" y="4343400"/>
            <a:ext cx="13004700" cy="41148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SzPts val="1400"/>
              <a:buNone/>
            </a:pPr>
            <a:r>
              <a:rPr lang="en-GB"/>
              <a:t>Direct them to the new logout button on the top right. </a:t>
            </a:r>
            <a:endParaRPr/>
          </a:p>
        </p:txBody>
      </p:sp>
    </p:spTree>
    <p:extLst>
      <p:ext uri="{BB962C8B-B14F-4D97-AF65-F5344CB8AC3E}">
        <p14:creationId xmlns:p14="http://schemas.microsoft.com/office/powerpoint/2010/main" val="3655486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50d0a85521_0_42:notes"/>
          <p:cNvSpPr>
            <a:spLocks noGrp="1" noRot="1" noChangeAspect="1"/>
          </p:cNvSpPr>
          <p:nvPr>
            <p:ph type="sldImg" idx="2"/>
          </p:nvPr>
        </p:nvSpPr>
        <p:spPr>
          <a:xfrm>
            <a:off x="2709867" y="685800"/>
            <a:ext cx="10838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50d0a85521_0_42:notes"/>
          <p:cNvSpPr txBox="1">
            <a:spLocks noGrp="1"/>
          </p:cNvSpPr>
          <p:nvPr>
            <p:ph type="body" idx="1"/>
          </p:nvPr>
        </p:nvSpPr>
        <p:spPr>
          <a:xfrm>
            <a:off x="1625600" y="4343400"/>
            <a:ext cx="130047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350">
                <a:solidFill>
                  <a:schemeClr val="dk1"/>
                </a:solidFill>
                <a:highlight>
                  <a:srgbClr val="FFFFFF"/>
                </a:highlight>
                <a:latin typeface="Roboto"/>
                <a:ea typeface="Roboto"/>
                <a:cs typeface="Roboto"/>
                <a:sym typeface="Roboto"/>
              </a:rPr>
              <a:t>Sections do not need to be completed in order, as long as all mandatory sections are completed, you can move on to the next step.</a:t>
            </a:r>
            <a:endParaRPr sz="1400"/>
          </a:p>
        </p:txBody>
      </p:sp>
    </p:spTree>
    <p:extLst>
      <p:ext uri="{BB962C8B-B14F-4D97-AF65-F5344CB8AC3E}">
        <p14:creationId xmlns:p14="http://schemas.microsoft.com/office/powerpoint/2010/main" val="1984748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50d0a85521_0_54:notes"/>
          <p:cNvSpPr>
            <a:spLocks noGrp="1" noRot="1" noChangeAspect="1"/>
          </p:cNvSpPr>
          <p:nvPr>
            <p:ph type="sldImg" idx="2"/>
          </p:nvPr>
        </p:nvSpPr>
        <p:spPr>
          <a:xfrm>
            <a:off x="2709867" y="685800"/>
            <a:ext cx="10838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250d0a85521_0_54:notes"/>
          <p:cNvSpPr txBox="1">
            <a:spLocks noGrp="1"/>
          </p:cNvSpPr>
          <p:nvPr>
            <p:ph type="body" idx="1"/>
          </p:nvPr>
        </p:nvSpPr>
        <p:spPr>
          <a:xfrm>
            <a:off x="1625600" y="4343400"/>
            <a:ext cx="130047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3017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50d0a85521_0_1206:notes"/>
          <p:cNvSpPr>
            <a:spLocks noGrp="1" noRot="1" noChangeAspect="1"/>
          </p:cNvSpPr>
          <p:nvPr>
            <p:ph type="sldImg" idx="2"/>
          </p:nvPr>
        </p:nvSpPr>
        <p:spPr>
          <a:xfrm>
            <a:off x="5384800" y="1143000"/>
            <a:ext cx="54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250d0a85521_0_1206: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g250d0a85521_0_1206:notes"/>
          <p:cNvSpPr txBox="1">
            <a:spLocks noGrp="1"/>
          </p:cNvSpPr>
          <p:nvPr>
            <p:ph type="sldNum" idx="12"/>
          </p:nvPr>
        </p:nvSpPr>
        <p:spPr>
          <a:xfrm>
            <a:off x="9207500" y="8685213"/>
            <a:ext cx="70449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86587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50d0a85521_0_62:notes"/>
          <p:cNvSpPr>
            <a:spLocks noGrp="1" noRot="1" noChangeAspect="1"/>
          </p:cNvSpPr>
          <p:nvPr>
            <p:ph type="sldImg" idx="2"/>
          </p:nvPr>
        </p:nvSpPr>
        <p:spPr>
          <a:xfrm>
            <a:off x="2709867" y="685800"/>
            <a:ext cx="10838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50d0a85521_0_62:notes"/>
          <p:cNvSpPr txBox="1">
            <a:spLocks noGrp="1"/>
          </p:cNvSpPr>
          <p:nvPr>
            <p:ph type="body" idx="1"/>
          </p:nvPr>
        </p:nvSpPr>
        <p:spPr>
          <a:xfrm>
            <a:off x="1625600" y="4343400"/>
            <a:ext cx="130047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315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50d0a85521_0_71:notes"/>
          <p:cNvSpPr>
            <a:spLocks noGrp="1" noRot="1" noChangeAspect="1"/>
          </p:cNvSpPr>
          <p:nvPr>
            <p:ph type="sldImg" idx="2"/>
          </p:nvPr>
        </p:nvSpPr>
        <p:spPr>
          <a:xfrm>
            <a:off x="2709867" y="685800"/>
            <a:ext cx="10838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250d0a85521_0_71:notes"/>
          <p:cNvSpPr txBox="1">
            <a:spLocks noGrp="1"/>
          </p:cNvSpPr>
          <p:nvPr>
            <p:ph type="body" idx="1"/>
          </p:nvPr>
        </p:nvSpPr>
        <p:spPr>
          <a:xfrm>
            <a:off x="1625600" y="4343400"/>
            <a:ext cx="130047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4420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50d0a85521_0_79:notes"/>
          <p:cNvSpPr>
            <a:spLocks noGrp="1" noRot="1" noChangeAspect="1"/>
          </p:cNvSpPr>
          <p:nvPr>
            <p:ph type="sldImg" idx="2"/>
          </p:nvPr>
        </p:nvSpPr>
        <p:spPr>
          <a:xfrm>
            <a:off x="2709867" y="685800"/>
            <a:ext cx="10838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50d0a85521_0_79:notes"/>
          <p:cNvSpPr txBox="1">
            <a:spLocks noGrp="1"/>
          </p:cNvSpPr>
          <p:nvPr>
            <p:ph type="body" idx="1"/>
          </p:nvPr>
        </p:nvSpPr>
        <p:spPr>
          <a:xfrm>
            <a:off x="1625600" y="4343400"/>
            <a:ext cx="13004700" cy="41148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SzPts val="1400"/>
              <a:buNone/>
            </a:pPr>
            <a:r>
              <a:rPr lang="en-GB"/>
              <a:t>Presentations are configurable. Either presentations and/or comments must be added but including at least one is mandatory. Once all mandatory fields are filled, the review button will become available. </a:t>
            </a:r>
            <a:endParaRPr/>
          </a:p>
        </p:txBody>
      </p:sp>
    </p:spTree>
    <p:extLst>
      <p:ext uri="{BB962C8B-B14F-4D97-AF65-F5344CB8AC3E}">
        <p14:creationId xmlns:p14="http://schemas.microsoft.com/office/powerpoint/2010/main" val="1648470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50d0a85521_0_88:notes"/>
          <p:cNvSpPr>
            <a:spLocks noGrp="1" noRot="1" noChangeAspect="1"/>
          </p:cNvSpPr>
          <p:nvPr>
            <p:ph type="sldImg" idx="2"/>
          </p:nvPr>
        </p:nvSpPr>
        <p:spPr>
          <a:xfrm>
            <a:off x="5384800" y="1143000"/>
            <a:ext cx="54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g250d0a85521_0_88: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1" name="Google Shape;661;g250d0a85521_0_88:notes"/>
          <p:cNvSpPr txBox="1">
            <a:spLocks noGrp="1"/>
          </p:cNvSpPr>
          <p:nvPr>
            <p:ph type="sldNum" idx="12"/>
          </p:nvPr>
        </p:nvSpPr>
        <p:spPr>
          <a:xfrm>
            <a:off x="9207500" y="8685213"/>
            <a:ext cx="70449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06181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50d0a85521_0_1413: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g250d0a85521_0_1413:notes"/>
          <p:cNvSpPr txBox="1">
            <a:spLocks noGrp="1"/>
          </p:cNvSpPr>
          <p:nvPr>
            <p:ph type="body" idx="1"/>
          </p:nvPr>
        </p:nvSpPr>
        <p:spPr>
          <a:xfrm>
            <a:off x="1625602" y="4400549"/>
            <a:ext cx="130047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200"/>
              <a:buFont typeface="Calibri"/>
              <a:buNone/>
            </a:pPr>
            <a:endParaRPr/>
          </a:p>
        </p:txBody>
      </p:sp>
      <p:sp>
        <p:nvSpPr>
          <p:cNvPr id="669" name="Google Shape;669;g250d0a85521_0_1413:notes"/>
          <p:cNvSpPr txBox="1">
            <a:spLocks noGrp="1"/>
          </p:cNvSpPr>
          <p:nvPr>
            <p:ph type="sldNum" idx="12"/>
          </p:nvPr>
        </p:nvSpPr>
        <p:spPr>
          <a:xfrm>
            <a:off x="9207495" y="8685208"/>
            <a:ext cx="70452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3235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Ian – 2 </a:t>
            </a:r>
            <a:r>
              <a:rPr lang="en-GB" dirty="0" err="1" smtClean="0"/>
              <a:t>mins</a:t>
            </a:r>
            <a:endParaRPr lang="en-GB" dirty="0"/>
          </a:p>
        </p:txBody>
      </p:sp>
      <p:sp>
        <p:nvSpPr>
          <p:cNvPr id="4" name="Slide Number Placeholder 3"/>
          <p:cNvSpPr>
            <a:spLocks noGrp="1"/>
          </p:cNvSpPr>
          <p:nvPr>
            <p:ph type="sldNum" sz="quarter" idx="10"/>
          </p:nvPr>
        </p:nvSpPr>
        <p:spPr/>
        <p:txBody>
          <a:bodyPr/>
          <a:lstStyle/>
          <a:p>
            <a:fld id="{22E73615-7818-4310-8F2E-EB9D6A593A5E}" type="slidenum">
              <a:rPr lang="en-GB" smtClean="0"/>
              <a:t>28</a:t>
            </a:fld>
            <a:endParaRPr lang="en-GB"/>
          </a:p>
        </p:txBody>
      </p:sp>
    </p:spTree>
    <p:extLst>
      <p:ext uri="{BB962C8B-B14F-4D97-AF65-F5344CB8AC3E}">
        <p14:creationId xmlns:p14="http://schemas.microsoft.com/office/powerpoint/2010/main" val="2508879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Ian – 2 </a:t>
            </a:r>
            <a:r>
              <a:rPr lang="en-GB" dirty="0" err="1" smtClean="0"/>
              <a:t>mins</a:t>
            </a: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73615-7818-4310-8F2E-EB9D6A593A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507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Lizzy – 2 </a:t>
            </a:r>
            <a:r>
              <a:rPr lang="en-GB" dirty="0" err="1" smtClean="0"/>
              <a:t>mins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73615-7818-4310-8F2E-EB9D6A593A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805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Lizzy – 1 min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73615-7818-4310-8F2E-EB9D6A593A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671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Lizzy – 2 </a:t>
            </a:r>
            <a:r>
              <a:rPr lang="en-GB" dirty="0" err="1" smtClean="0"/>
              <a:t>mins</a:t>
            </a: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73615-7818-4310-8F2E-EB9D6A593A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806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3ee891997a_0_294: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13ee891997a_0_294: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solidFill>
                  <a:srgbClr val="E30500"/>
                </a:solidFill>
              </a:rPr>
              <a:t>If updates are made to this slide please remember to also update the slide in the “Talking to Patients “ deck. </a:t>
            </a:r>
            <a:endParaRPr b="1">
              <a:solidFill>
                <a:srgbClr val="E30500"/>
              </a:solidFill>
            </a:endParaRPr>
          </a:p>
        </p:txBody>
      </p:sp>
      <p:sp>
        <p:nvSpPr>
          <p:cNvPr id="417" name="Google Shape;417;g13ee891997a_0_294:notes"/>
          <p:cNvSpPr txBox="1">
            <a:spLocks noGrp="1"/>
          </p:cNvSpPr>
          <p:nvPr>
            <p:ph type="sldNum" idx="12"/>
          </p:nvPr>
        </p:nvSpPr>
        <p:spPr>
          <a:xfrm>
            <a:off x="9207500" y="8685213"/>
            <a:ext cx="70452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93580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Sandy – 2 </a:t>
            </a:r>
            <a:r>
              <a:rPr lang="en-GB" dirty="0" err="1" smtClean="0"/>
              <a:t>mins</a:t>
            </a: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73615-7818-4310-8F2E-EB9D6A593A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857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Hilary – 2 </a:t>
            </a:r>
            <a:r>
              <a:rPr lang="en-GB" dirty="0" err="1" smtClean="0"/>
              <a:t>mins</a:t>
            </a: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73615-7818-4310-8F2E-EB9D6A593A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996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Angela – 2 </a:t>
            </a:r>
            <a:r>
              <a:rPr lang="en-GB" dirty="0" err="1" smtClean="0"/>
              <a:t>mins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73615-7818-4310-8F2E-EB9D6A593A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716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Jenny</a:t>
            </a:r>
            <a:r>
              <a:rPr lang="en-GB" baseline="0" dirty="0" smtClean="0"/>
              <a:t> – 2 </a:t>
            </a:r>
            <a:r>
              <a:rPr lang="en-GB" baseline="0" dirty="0" err="1" smtClean="0"/>
              <a:t>mins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73615-7818-4310-8F2E-EB9D6A593A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869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Presenter: Glenn (5 mins)</a:t>
            </a:r>
          </a:p>
        </p:txBody>
      </p:sp>
      <p:sp>
        <p:nvSpPr>
          <p:cNvPr id="4" name="Slide Number Placeholder 3"/>
          <p:cNvSpPr>
            <a:spLocks noGrp="1"/>
          </p:cNvSpPr>
          <p:nvPr>
            <p:ph type="sldNum" sz="quarter" idx="5"/>
          </p:nvPr>
        </p:nvSpPr>
        <p:spPr/>
        <p:txBody>
          <a:bodyPr/>
          <a:lstStyle/>
          <a:p>
            <a:pPr marL="0" marR="0" lvl="0" indent="0" algn="r" defTabSz="386654" rtl="0" eaLnBrk="1" fontAlgn="auto" latinLnBrk="0" hangingPunct="1">
              <a:lnSpc>
                <a:spcPct val="100000"/>
              </a:lnSpc>
              <a:spcBef>
                <a:spcPts val="0"/>
              </a:spcBef>
              <a:spcAft>
                <a:spcPts val="0"/>
              </a:spcAft>
              <a:buClrTx/>
              <a:buSzTx/>
              <a:buFontTx/>
              <a:buNone/>
              <a:tabLst/>
              <a:defRPr/>
            </a:pPr>
            <a:fld id="{D56FEE00-9BEC-1D42-B951-4E8C899504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86654"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563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Angela – we have set a significant and challenging ambition, and we know this will take time to deliver in full. So over the next four years we will move towards a full transformational model, but we also need to see change quickly. To make sure we have the confidence and can gain the confidence of our partners and commissioners, we have broken down the challenge into three phases. In year one we will take a big step forward in terms of delivering a safe environment and moving towards an engagement rather than an observation model - and we will dive deeper into exactly what that looks like shortly. Then in in years 2-4 we will continue the journey towards long term sustainability and continuous improvement, and achieving our vision of being the outstanding provider of MH and Community Services. (2 </a:t>
            </a:r>
            <a:r>
              <a:rPr lang="en-GB" dirty="0" err="1"/>
              <a:t>mins</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FEE00-9BEC-1D42-B951-4E8C899504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77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Kamy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911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Kamy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721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Kamy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705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Kamy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012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36e00d7731_0_89: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136e00d7731_0_89: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g136e00d7731_0_89:notes"/>
          <p:cNvSpPr txBox="1">
            <a:spLocks noGrp="1"/>
          </p:cNvSpPr>
          <p:nvPr>
            <p:ph type="sldNum" idx="12"/>
          </p:nvPr>
        </p:nvSpPr>
        <p:spPr>
          <a:xfrm>
            <a:off x="9207500" y="8685213"/>
            <a:ext cx="70452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16332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Kamy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3053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Kamy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624D97-2475-4C51-935E-12375ADF66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232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Matt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0807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Matt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624D97-2475-4C51-935E-12375ADF66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429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Matt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6079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749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805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2110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286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Mehri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468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6:notes"/>
          <p:cNvSpPr txBox="1">
            <a:spLocks noGrp="1"/>
          </p:cNvSpPr>
          <p:nvPr>
            <p:ph type="body" idx="1"/>
          </p:nvPr>
        </p:nvSpPr>
        <p:spPr>
          <a:xfrm>
            <a:off x="1625602" y="4400549"/>
            <a:ext cx="13004797"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endParaRPr/>
          </a:p>
        </p:txBody>
      </p:sp>
      <p:sp>
        <p:nvSpPr>
          <p:cNvPr id="450" name="Google Shape;450;p6: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74878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Mehri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4309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Mehri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5874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Mehri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5498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Mehri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9405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50268-9D49-4D36-A7EB-C7D87A1B51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3608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Kamy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2138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Kamy</a:t>
            </a:r>
            <a:endParaRPr/>
          </a:p>
        </p:txBody>
      </p:sp>
      <p:sp>
        <p:nvSpPr>
          <p:cNvPr id="210" name="Google Shape;2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977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624D97-2475-4C51-935E-12375ADF66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3852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Mehri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47F2B-67C7-4DC2-8842-EEE1788D2A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1855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Caroline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21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36e00d7731_0_125: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136e00d7731_0_125: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3" name="Google Shape;463;g136e00d7731_0_125:notes"/>
          <p:cNvSpPr txBox="1">
            <a:spLocks noGrp="1"/>
          </p:cNvSpPr>
          <p:nvPr>
            <p:ph type="sldNum" idx="12"/>
          </p:nvPr>
        </p:nvSpPr>
        <p:spPr>
          <a:xfrm>
            <a:off x="9207500" y="8685213"/>
            <a:ext cx="70452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578704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Caroline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0996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Caroline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5295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Caroline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624D97-2475-4C51-935E-12375ADF66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3212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FFAE9-980A-4B05-A9EB-E1E0BEC44FB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862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Caroline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C544D-0DE7-4E7D-AF74-CE6CD01EE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168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36e00d7731_0_268:notes"/>
          <p:cNvSpPr txBox="1">
            <a:spLocks noGrp="1"/>
          </p:cNvSpPr>
          <p:nvPr>
            <p:ph type="body" idx="1"/>
          </p:nvPr>
        </p:nvSpPr>
        <p:spPr>
          <a:xfrm>
            <a:off x="1625602" y="4400549"/>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endParaRPr/>
          </a:p>
        </p:txBody>
      </p:sp>
      <p:sp>
        <p:nvSpPr>
          <p:cNvPr id="475" name="Google Shape;475;g136e00d7731_0_268: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20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36e00d7731_0_283: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136e00d7731_0_283:notes"/>
          <p:cNvSpPr txBox="1">
            <a:spLocks noGrp="1"/>
          </p:cNvSpPr>
          <p:nvPr>
            <p:ph type="body" idx="1"/>
          </p:nvPr>
        </p:nvSpPr>
        <p:spPr>
          <a:xfrm>
            <a:off x="1625600" y="4400550"/>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7" name="Google Shape;487;g136e00d7731_0_283:notes"/>
          <p:cNvSpPr txBox="1">
            <a:spLocks noGrp="1"/>
          </p:cNvSpPr>
          <p:nvPr>
            <p:ph type="sldNum" idx="12"/>
          </p:nvPr>
        </p:nvSpPr>
        <p:spPr>
          <a:xfrm>
            <a:off x="9207500" y="8685213"/>
            <a:ext cx="70452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1173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36e00d7731_0_464:notes"/>
          <p:cNvSpPr txBox="1">
            <a:spLocks noGrp="1"/>
          </p:cNvSpPr>
          <p:nvPr>
            <p:ph type="body" idx="1"/>
          </p:nvPr>
        </p:nvSpPr>
        <p:spPr>
          <a:xfrm>
            <a:off x="1625602" y="4400549"/>
            <a:ext cx="130047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endParaRPr/>
          </a:p>
        </p:txBody>
      </p:sp>
      <p:sp>
        <p:nvSpPr>
          <p:cNvPr id="499" name="Google Shape;499;g136e00d7731_0_464: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4344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p:cNvSpPr/>
          <p:nvPr userDrawn="1"/>
        </p:nvSpPr>
        <p:spPr>
          <a:xfrm>
            <a:off x="0" y="4281012"/>
            <a:ext cx="12192000" cy="122674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a:spLocks noGrp="1"/>
          </p:cNvSpPr>
          <p:nvPr>
            <p:ph type="ctrTitle"/>
          </p:nvPr>
        </p:nvSpPr>
        <p:spPr>
          <a:xfrm>
            <a:off x="350981" y="1972262"/>
            <a:ext cx="10211163" cy="1829777"/>
          </a:xfrm>
          <a:prstGeom prst="rect">
            <a:avLst/>
          </a:prstGeom>
        </p:spPr>
        <p:txBody>
          <a:bodyPr>
            <a:noAutofit/>
          </a:bodyPr>
          <a:lstStyle/>
          <a:p>
            <a:pPr algn="l"/>
            <a:r>
              <a:rPr lang="en-GB" sz="8000" dirty="0" smtClean="0">
                <a:solidFill>
                  <a:srgbClr val="005EB8"/>
                </a:solidFill>
                <a:latin typeface="Impact" panose="020B0806030902050204" pitchFamily="34" charset="0"/>
              </a:rPr>
              <a:t>EPUT SAFETY CONFERENCE</a:t>
            </a:r>
            <a:endParaRPr lang="en-GB" sz="8000" dirty="0">
              <a:solidFill>
                <a:srgbClr val="005EB8"/>
              </a:solidFill>
              <a:latin typeface="Impact" panose="020B080603090205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999" y="523358"/>
            <a:ext cx="2992583" cy="982053"/>
          </a:xfrm>
          <a:prstGeom prst="rect">
            <a:avLst/>
          </a:prstGeom>
        </p:spPr>
      </p:pic>
      <p:sp>
        <p:nvSpPr>
          <p:cNvPr id="10" name="Title 1"/>
          <p:cNvSpPr txBox="1">
            <a:spLocks/>
          </p:cNvSpPr>
          <p:nvPr userDrawn="1"/>
        </p:nvSpPr>
        <p:spPr>
          <a:xfrm>
            <a:off x="240143" y="4373249"/>
            <a:ext cx="12215093" cy="10113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6600" i="1" dirty="0" smtClean="0">
                <a:solidFill>
                  <a:schemeClr val="bg1"/>
                </a:solidFill>
                <a:latin typeface="Impact" panose="020B0806030902050204" pitchFamily="34" charset="0"/>
              </a:rPr>
              <a:t>SAFETY FIRST SAFETY ALWAYS</a:t>
            </a:r>
            <a:endParaRPr lang="en-GB" sz="6600" i="1" dirty="0">
              <a:solidFill>
                <a:schemeClr val="bg1"/>
              </a:solidFill>
              <a:latin typeface="Impact" panose="020B0806030902050204" pitchFamily="34" charset="0"/>
            </a:endParaRPr>
          </a:p>
        </p:txBody>
      </p:sp>
      <p:sp>
        <p:nvSpPr>
          <p:cNvPr id="12" name="Title 1"/>
          <p:cNvSpPr txBox="1">
            <a:spLocks/>
          </p:cNvSpPr>
          <p:nvPr userDrawn="1"/>
        </p:nvSpPr>
        <p:spPr>
          <a:xfrm>
            <a:off x="350981" y="5853314"/>
            <a:ext cx="11037456" cy="8386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smtClean="0">
                <a:solidFill>
                  <a:srgbClr val="28A0BE"/>
                </a:solidFill>
                <a:latin typeface="Impact" panose="020B0806030902050204" pitchFamily="34" charset="0"/>
              </a:rPr>
              <a:t>PUTTING SAFETY AT THE HEART OF PATIENT CARE</a:t>
            </a:r>
            <a:endParaRPr lang="en-GB" sz="4400" dirty="0">
              <a:solidFill>
                <a:srgbClr val="28A0BE"/>
              </a:solidFill>
              <a:latin typeface="Impact" panose="020B0806030902050204" pitchFamily="34" charset="0"/>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9655" y="-260907"/>
            <a:ext cx="5933183" cy="5011573"/>
          </a:xfrm>
          <a:prstGeom prst="rect">
            <a:avLst/>
          </a:prstGeom>
        </p:spPr>
      </p:pic>
    </p:spTree>
    <p:extLst>
      <p:ext uri="{BB962C8B-B14F-4D97-AF65-F5344CB8AC3E}">
        <p14:creationId xmlns:p14="http://schemas.microsoft.com/office/powerpoint/2010/main" val="21008334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15583184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1874244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ubtitle &amp; 1 column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87209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with Caption Lila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A4C232-82E6-4C4D-909B-BBEF6E73F9F9}"/>
              </a:ext>
            </a:extLst>
          </p:cNvPr>
          <p:cNvSpPr/>
          <p:nvPr userDrawn="1"/>
        </p:nvSpPr>
        <p:spPr>
          <a:xfrm>
            <a:off x="275166" y="659238"/>
            <a:ext cx="3880800" cy="5825063"/>
          </a:xfrm>
          <a:prstGeom prst="rect">
            <a:avLst/>
          </a:prstGeom>
          <a:solidFill>
            <a:srgbClr val="D2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1917" y="980303"/>
            <a:ext cx="3606684" cy="2018271"/>
          </a:xfrm>
        </p:spPr>
        <p:txBody>
          <a:bodyPr anchor="t">
            <a:noAutofit/>
          </a:bodyPr>
          <a:lstStyle>
            <a:lvl1pPr marL="0" algn="l" defTabSz="914400" rtl="0" eaLnBrk="1" latinLnBrk="0" hangingPunct="1">
              <a:lnSpc>
                <a:spcPct val="70000"/>
              </a:lnSpc>
              <a:defRPr lang="en-GB" sz="4000" kern="1200" spc="0" dirty="0">
                <a:solidFill>
                  <a:srgbClr val="9164FF"/>
                </a:solidFill>
                <a:latin typeface="Impact" panose="020B0806030902050204" pitchFamily="34" charset="0"/>
                <a:ea typeface="+mn-ea"/>
                <a:cs typeface="+mn-cs"/>
              </a:defRPr>
            </a:lvl1pPr>
          </a:lstStyle>
          <a:p>
            <a:r>
              <a:rPr lang="en-GB"/>
              <a:t>ADD YOUR HEADLINE HERE.</a:t>
            </a:r>
          </a:p>
        </p:txBody>
      </p:sp>
      <p:sp>
        <p:nvSpPr>
          <p:cNvPr id="3" name="Content Placeholder 2"/>
          <p:cNvSpPr>
            <a:spLocks noGrp="1"/>
          </p:cNvSpPr>
          <p:nvPr>
            <p:ph idx="1"/>
          </p:nvPr>
        </p:nvSpPr>
        <p:spPr>
          <a:xfrm>
            <a:off x="4316156" y="922638"/>
            <a:ext cx="3699260" cy="538711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hasCustomPrompt="1"/>
          </p:nvPr>
        </p:nvSpPr>
        <p:spPr>
          <a:xfrm>
            <a:off x="431917" y="4782107"/>
            <a:ext cx="3606684" cy="1527647"/>
          </a:xfrm>
        </p:spPr>
        <p:txBody>
          <a:bodyPr>
            <a:noAutofit/>
          </a:bodyPr>
          <a:lstStyle>
            <a:lvl1pPr marL="0" indent="0">
              <a:buNone/>
              <a:defRPr sz="3200" i="1" baseline="0">
                <a:solidFill>
                  <a:schemeClr val="bg1"/>
                </a:solidFill>
                <a:latin typeface="Impact" panose="020B080603090205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ADD OPTIONAL SUBTITLE HERE</a:t>
            </a:r>
          </a:p>
        </p:txBody>
      </p:sp>
      <p:sp>
        <p:nvSpPr>
          <p:cNvPr id="6" name="Footer Placeholder 5"/>
          <p:cNvSpPr>
            <a:spLocks noGrp="1"/>
          </p:cNvSpPr>
          <p:nvPr>
            <p:ph type="ftr" sz="quarter" idx="11"/>
          </p:nvPr>
        </p:nvSpPr>
        <p:spPr/>
        <p:txBody>
          <a:bodyPr/>
          <a:lstStyle/>
          <a:p>
            <a:endParaRPr lang="en-GB"/>
          </a:p>
        </p:txBody>
      </p:sp>
      <p:sp>
        <p:nvSpPr>
          <p:cNvPr id="10" name="Content Placeholder 2"/>
          <p:cNvSpPr>
            <a:spLocks noGrp="1"/>
          </p:cNvSpPr>
          <p:nvPr>
            <p:ph idx="13"/>
          </p:nvPr>
        </p:nvSpPr>
        <p:spPr>
          <a:xfrm>
            <a:off x="8217574" y="922638"/>
            <a:ext cx="3699260" cy="538711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Slide Number Placeholder 5"/>
          <p:cNvSpPr>
            <a:spLocks noGrp="1"/>
          </p:cNvSpPr>
          <p:nvPr>
            <p:ph type="sldNum" sz="quarter" idx="4"/>
          </p:nvPr>
        </p:nvSpPr>
        <p:spPr>
          <a:xfrm>
            <a:off x="9173634" y="6499225"/>
            <a:ext cx="2743200" cy="365125"/>
          </a:xfrm>
          <a:prstGeom prst="rect">
            <a:avLst/>
          </a:prstGeom>
        </p:spPr>
        <p:txBody>
          <a:bodyPr vert="horz" lIns="91440" tIns="45720" rIns="91440" bIns="45720" rtlCol="0" anchor="ctr"/>
          <a:lstStyle>
            <a:lvl1pPr algn="r">
              <a:defRPr sz="800">
                <a:solidFill>
                  <a:schemeClr val="tx1">
                    <a:tint val="75000"/>
                  </a:schemeClr>
                </a:solidFill>
                <a:latin typeface="Verdana" panose="020B0604030504040204" pitchFamily="34" charset="0"/>
                <a:ea typeface="Verdana" panose="020B0604030504040204" pitchFamily="34" charset="0"/>
              </a:defRPr>
            </a:lvl1pPr>
          </a:lstStyle>
          <a:p>
            <a:r>
              <a:rPr lang="en-GB"/>
              <a:t>P.</a:t>
            </a:r>
            <a:fld id="{A126BD80-4063-464F-A49F-27FB3ACB3C65}" type="slidenum">
              <a:rPr lang="en-GB" smtClean="0"/>
              <a:pPr/>
              <a:t>‹#›</a:t>
            </a:fld>
            <a:endParaRPr lang="en-GB"/>
          </a:p>
        </p:txBody>
      </p:sp>
    </p:spTree>
    <p:extLst>
      <p:ext uri="{BB962C8B-B14F-4D97-AF65-F5344CB8AC3E}">
        <p14:creationId xmlns:p14="http://schemas.microsoft.com/office/powerpoint/2010/main" val="1740311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with Caption Baby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A4C232-82E6-4C4D-909B-BBEF6E73F9F9}"/>
              </a:ext>
            </a:extLst>
          </p:cNvPr>
          <p:cNvSpPr/>
          <p:nvPr userDrawn="1"/>
        </p:nvSpPr>
        <p:spPr>
          <a:xfrm>
            <a:off x="275166" y="659238"/>
            <a:ext cx="3880800" cy="5825063"/>
          </a:xfrm>
          <a:prstGeom prst="rect">
            <a:avLst/>
          </a:prstGeom>
          <a:solidFill>
            <a:srgbClr val="AE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1917" y="980303"/>
            <a:ext cx="3606684" cy="2018271"/>
          </a:xfrm>
        </p:spPr>
        <p:txBody>
          <a:bodyPr anchor="t">
            <a:noAutofit/>
          </a:bodyPr>
          <a:lstStyle>
            <a:lvl1pPr marL="0" algn="l" defTabSz="914400" rtl="0" eaLnBrk="1" latinLnBrk="0" hangingPunct="1">
              <a:lnSpc>
                <a:spcPct val="70000"/>
              </a:lnSpc>
              <a:defRPr lang="en-GB" sz="4000" kern="1200" spc="0" dirty="0">
                <a:solidFill>
                  <a:srgbClr val="005EB8"/>
                </a:solidFill>
                <a:latin typeface="Impact" panose="020B0806030902050204" pitchFamily="34" charset="0"/>
                <a:ea typeface="+mn-ea"/>
                <a:cs typeface="+mn-cs"/>
              </a:defRPr>
            </a:lvl1pPr>
          </a:lstStyle>
          <a:p>
            <a:r>
              <a:rPr lang="en-GB"/>
              <a:t>ADD YOUR HEADLINE HERE.</a:t>
            </a:r>
          </a:p>
        </p:txBody>
      </p:sp>
      <p:sp>
        <p:nvSpPr>
          <p:cNvPr id="3" name="Content Placeholder 2"/>
          <p:cNvSpPr>
            <a:spLocks noGrp="1"/>
          </p:cNvSpPr>
          <p:nvPr>
            <p:ph idx="1"/>
          </p:nvPr>
        </p:nvSpPr>
        <p:spPr>
          <a:xfrm>
            <a:off x="4316156" y="922638"/>
            <a:ext cx="3699260" cy="538711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hasCustomPrompt="1"/>
          </p:nvPr>
        </p:nvSpPr>
        <p:spPr>
          <a:xfrm>
            <a:off x="431917" y="4782107"/>
            <a:ext cx="3606684" cy="1527647"/>
          </a:xfrm>
        </p:spPr>
        <p:txBody>
          <a:bodyPr>
            <a:noAutofit/>
          </a:bodyPr>
          <a:lstStyle>
            <a:lvl1pPr marL="0" indent="0">
              <a:buNone/>
              <a:defRPr sz="3200" i="1" baseline="0">
                <a:solidFill>
                  <a:srgbClr val="FF8CF5"/>
                </a:solidFill>
                <a:latin typeface="Impact" panose="020B080603090205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ADD OPTIONAL SUBTITLE HERE</a:t>
            </a:r>
          </a:p>
        </p:txBody>
      </p:sp>
      <p:sp>
        <p:nvSpPr>
          <p:cNvPr id="6" name="Footer Placeholder 5"/>
          <p:cNvSpPr>
            <a:spLocks noGrp="1"/>
          </p:cNvSpPr>
          <p:nvPr>
            <p:ph type="ftr" sz="quarter" idx="11"/>
          </p:nvPr>
        </p:nvSpPr>
        <p:spPr/>
        <p:txBody>
          <a:bodyPr/>
          <a:lstStyle/>
          <a:p>
            <a:endParaRPr lang="en-GB"/>
          </a:p>
        </p:txBody>
      </p:sp>
      <p:sp>
        <p:nvSpPr>
          <p:cNvPr id="10" name="Content Placeholder 2"/>
          <p:cNvSpPr>
            <a:spLocks noGrp="1"/>
          </p:cNvSpPr>
          <p:nvPr>
            <p:ph idx="13"/>
          </p:nvPr>
        </p:nvSpPr>
        <p:spPr>
          <a:xfrm>
            <a:off x="8217574" y="922638"/>
            <a:ext cx="3699260" cy="538711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Slide Number Placeholder 5"/>
          <p:cNvSpPr>
            <a:spLocks noGrp="1"/>
          </p:cNvSpPr>
          <p:nvPr>
            <p:ph type="sldNum" sz="quarter" idx="4"/>
          </p:nvPr>
        </p:nvSpPr>
        <p:spPr>
          <a:xfrm>
            <a:off x="9173634" y="6499225"/>
            <a:ext cx="2743200" cy="365125"/>
          </a:xfrm>
          <a:prstGeom prst="rect">
            <a:avLst/>
          </a:prstGeom>
        </p:spPr>
        <p:txBody>
          <a:bodyPr vert="horz" lIns="91440" tIns="45720" rIns="91440" bIns="45720" rtlCol="0" anchor="ctr"/>
          <a:lstStyle>
            <a:lvl1pPr algn="r">
              <a:defRPr sz="800">
                <a:solidFill>
                  <a:schemeClr val="tx1">
                    <a:tint val="75000"/>
                  </a:schemeClr>
                </a:solidFill>
                <a:latin typeface="Verdana" panose="020B0604030504040204" pitchFamily="34" charset="0"/>
                <a:ea typeface="Verdana" panose="020B0604030504040204" pitchFamily="34" charset="0"/>
              </a:defRPr>
            </a:lvl1pPr>
          </a:lstStyle>
          <a:p>
            <a:r>
              <a:rPr lang="en-GB"/>
              <a:t>P.</a:t>
            </a:r>
            <a:fld id="{A126BD80-4063-464F-A49F-27FB3ACB3C65}" type="slidenum">
              <a:rPr lang="en-GB" smtClean="0"/>
              <a:pPr/>
              <a:t>‹#›</a:t>
            </a:fld>
            <a:endParaRPr lang="en-GB"/>
          </a:p>
        </p:txBody>
      </p:sp>
    </p:spTree>
    <p:extLst>
      <p:ext uri="{BB962C8B-B14F-4D97-AF65-F5344CB8AC3E}">
        <p14:creationId xmlns:p14="http://schemas.microsoft.com/office/powerpoint/2010/main" val="1485743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with Caption Pi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A4C232-82E6-4C4D-909B-BBEF6E73F9F9}"/>
              </a:ext>
            </a:extLst>
          </p:cNvPr>
          <p:cNvSpPr/>
          <p:nvPr userDrawn="1"/>
        </p:nvSpPr>
        <p:spPr>
          <a:xfrm>
            <a:off x="275166" y="659238"/>
            <a:ext cx="3880800" cy="5825063"/>
          </a:xfrm>
          <a:prstGeom prst="rect">
            <a:avLst/>
          </a:prstGeom>
          <a:solidFill>
            <a:srgbClr val="FFC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1917" y="980303"/>
            <a:ext cx="3606684" cy="2018271"/>
          </a:xfrm>
        </p:spPr>
        <p:txBody>
          <a:bodyPr anchor="t">
            <a:noAutofit/>
          </a:bodyPr>
          <a:lstStyle>
            <a:lvl1pPr marL="0" algn="l" defTabSz="914400" rtl="0" eaLnBrk="1" latinLnBrk="0" hangingPunct="1">
              <a:lnSpc>
                <a:spcPct val="70000"/>
              </a:lnSpc>
              <a:defRPr lang="en-GB" sz="4000" kern="1200" spc="0" dirty="0">
                <a:solidFill>
                  <a:srgbClr val="005EB8"/>
                </a:solidFill>
                <a:latin typeface="Impact" panose="020B0806030902050204" pitchFamily="34" charset="0"/>
                <a:ea typeface="+mn-ea"/>
                <a:cs typeface="+mn-cs"/>
              </a:defRPr>
            </a:lvl1pPr>
          </a:lstStyle>
          <a:p>
            <a:r>
              <a:rPr lang="en-GB"/>
              <a:t>ADD YOUR HEADLINE HERE.</a:t>
            </a:r>
          </a:p>
        </p:txBody>
      </p:sp>
      <p:sp>
        <p:nvSpPr>
          <p:cNvPr id="3" name="Content Placeholder 2"/>
          <p:cNvSpPr>
            <a:spLocks noGrp="1"/>
          </p:cNvSpPr>
          <p:nvPr>
            <p:ph idx="1"/>
          </p:nvPr>
        </p:nvSpPr>
        <p:spPr>
          <a:xfrm>
            <a:off x="4316156" y="922638"/>
            <a:ext cx="3699260" cy="538711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hasCustomPrompt="1"/>
          </p:nvPr>
        </p:nvSpPr>
        <p:spPr>
          <a:xfrm>
            <a:off x="431917" y="4782107"/>
            <a:ext cx="3606684" cy="1527647"/>
          </a:xfrm>
        </p:spPr>
        <p:txBody>
          <a:bodyPr>
            <a:noAutofit/>
          </a:bodyPr>
          <a:lstStyle>
            <a:lvl1pPr marL="0" indent="0">
              <a:buNone/>
              <a:defRPr sz="3200" i="1" baseline="0">
                <a:solidFill>
                  <a:schemeClr val="bg1"/>
                </a:solidFill>
                <a:latin typeface="Impact" panose="020B080603090205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ADD OPTIONAL SUBTITLE HERE</a:t>
            </a:r>
          </a:p>
        </p:txBody>
      </p:sp>
      <p:sp>
        <p:nvSpPr>
          <p:cNvPr id="6" name="Footer Placeholder 5"/>
          <p:cNvSpPr>
            <a:spLocks noGrp="1"/>
          </p:cNvSpPr>
          <p:nvPr>
            <p:ph type="ftr" sz="quarter" idx="11"/>
          </p:nvPr>
        </p:nvSpPr>
        <p:spPr/>
        <p:txBody>
          <a:bodyPr/>
          <a:lstStyle/>
          <a:p>
            <a:endParaRPr lang="en-GB"/>
          </a:p>
        </p:txBody>
      </p:sp>
      <p:sp>
        <p:nvSpPr>
          <p:cNvPr id="10" name="Content Placeholder 2"/>
          <p:cNvSpPr>
            <a:spLocks noGrp="1"/>
          </p:cNvSpPr>
          <p:nvPr>
            <p:ph idx="13"/>
          </p:nvPr>
        </p:nvSpPr>
        <p:spPr>
          <a:xfrm>
            <a:off x="8217574" y="922638"/>
            <a:ext cx="3699260" cy="538711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Slide Number Placeholder 5"/>
          <p:cNvSpPr>
            <a:spLocks noGrp="1"/>
          </p:cNvSpPr>
          <p:nvPr>
            <p:ph type="sldNum" sz="quarter" idx="4"/>
          </p:nvPr>
        </p:nvSpPr>
        <p:spPr>
          <a:xfrm>
            <a:off x="9173634" y="6499225"/>
            <a:ext cx="2743200" cy="365125"/>
          </a:xfrm>
          <a:prstGeom prst="rect">
            <a:avLst/>
          </a:prstGeom>
        </p:spPr>
        <p:txBody>
          <a:bodyPr vert="horz" lIns="91440" tIns="45720" rIns="91440" bIns="45720" rtlCol="0" anchor="ctr"/>
          <a:lstStyle>
            <a:lvl1pPr algn="r">
              <a:defRPr sz="800">
                <a:solidFill>
                  <a:schemeClr val="tx1">
                    <a:tint val="75000"/>
                  </a:schemeClr>
                </a:solidFill>
                <a:latin typeface="Verdana" panose="020B0604030504040204" pitchFamily="34" charset="0"/>
                <a:ea typeface="Verdana" panose="020B0604030504040204" pitchFamily="34" charset="0"/>
              </a:defRPr>
            </a:lvl1pPr>
          </a:lstStyle>
          <a:p>
            <a:r>
              <a:rPr lang="en-GB"/>
              <a:t>P.</a:t>
            </a:r>
            <a:fld id="{A126BD80-4063-464F-A49F-27FB3ACB3C65}" type="slidenum">
              <a:rPr lang="en-GB" smtClean="0"/>
              <a:pPr/>
              <a:t>‹#›</a:t>
            </a:fld>
            <a:endParaRPr lang="en-GB"/>
          </a:p>
        </p:txBody>
      </p:sp>
    </p:spTree>
    <p:extLst>
      <p:ext uri="{BB962C8B-B14F-4D97-AF65-F5344CB8AC3E}">
        <p14:creationId xmlns:p14="http://schemas.microsoft.com/office/powerpoint/2010/main" val="4290415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with Image">
  <p:cSld name="Title with Image">
    <p:bg>
      <p:bgPr>
        <a:solidFill>
          <a:srgbClr val="FFFFFF"/>
        </a:solidFill>
        <a:effectLst/>
      </p:bgPr>
    </p:bg>
    <p:spTree>
      <p:nvGrpSpPr>
        <p:cNvPr id="1" name="Shape 386"/>
        <p:cNvGrpSpPr/>
        <p:nvPr/>
      </p:nvGrpSpPr>
      <p:grpSpPr>
        <a:xfrm>
          <a:off x="0" y="0"/>
          <a:ext cx="0" cy="0"/>
          <a:chOff x="0" y="0"/>
          <a:chExt cx="0" cy="0"/>
        </a:xfrm>
      </p:grpSpPr>
      <p:pic>
        <p:nvPicPr>
          <p:cNvPr id="387" name="Google Shape;387;g250d0a85521_0_840" descr="A group of people posing for a photo&#10;&#10;Description automatically generated"/>
          <p:cNvPicPr preferRelativeResize="0"/>
          <p:nvPr/>
        </p:nvPicPr>
        <p:blipFill rotWithShape="1">
          <a:blip r:embed="rId2">
            <a:alphaModFix/>
          </a:blip>
          <a:srcRect/>
          <a:stretch/>
        </p:blipFill>
        <p:spPr>
          <a:xfrm>
            <a:off x="0" y="-968015"/>
            <a:ext cx="12228235" cy="8281265"/>
          </a:xfrm>
          <a:prstGeom prst="rect">
            <a:avLst/>
          </a:prstGeom>
          <a:noFill/>
          <a:ln>
            <a:noFill/>
          </a:ln>
        </p:spPr>
      </p:pic>
      <p:sp>
        <p:nvSpPr>
          <p:cNvPr id="388" name="Google Shape;388;g250d0a85521_0_840"/>
          <p:cNvSpPr txBox="1">
            <a:spLocks noGrp="1"/>
          </p:cNvSpPr>
          <p:nvPr>
            <p:ph type="sldNum" idx="12"/>
          </p:nvPr>
        </p:nvSpPr>
        <p:spPr>
          <a:xfrm>
            <a:off x="304800" y="6337889"/>
            <a:ext cx="1543275" cy="138499"/>
          </a:xfrm>
          <a:prstGeom prst="rect">
            <a:avLst/>
          </a:prstGeom>
          <a:noFill/>
          <a:ln>
            <a:noFill/>
          </a:ln>
        </p:spPr>
        <p:txBody>
          <a:bodyPr spcFirstLastPara="1" wrap="square" lIns="0" tIns="0" rIns="0" bIns="0" anchor="t" anchorCtr="0">
            <a:spAutoFit/>
          </a:bodyPr>
          <a:lstStyle>
            <a:lvl1pPr marL="38100" marR="0" lvl="0"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1pPr>
            <a:lvl2pPr marL="38100" marR="0" lvl="1"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2pPr>
            <a:lvl3pPr marL="38100" marR="0" lvl="2"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3pPr>
            <a:lvl4pPr marL="38100" marR="0" lvl="3"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4pPr>
            <a:lvl5pPr marL="38100" marR="0" lvl="4"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5pPr>
            <a:lvl6pPr marL="38100" marR="0" lvl="5"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6pPr>
            <a:lvl7pPr marL="38100" marR="0" lvl="6"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7pPr>
            <a:lvl8pPr marL="38100" marR="0" lvl="7"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8pPr>
            <a:lvl9pPr marL="38100" marR="0" lvl="8"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9pPr>
          </a:lstStyle>
          <a:p>
            <a:pPr defTabSz="685800"/>
            <a:fld id="{00000000-1234-1234-1234-123412341234}" type="slidenum">
              <a:rPr lang="en-GB" kern="0" smtClean="0"/>
              <a:pPr defTabSz="685800"/>
              <a:t>‹#›</a:t>
            </a:fld>
            <a:r>
              <a:rPr lang="en-GB" kern="0" smtClean="0"/>
              <a:t> | </a:t>
            </a:r>
            <a:r>
              <a:rPr lang="en-GB" sz="675" kern="0" smtClean="0"/>
              <a:t>Confidential - not for public use</a:t>
            </a:r>
            <a:endParaRPr lang="en-GB" kern="0"/>
          </a:p>
        </p:txBody>
      </p:sp>
      <p:sp>
        <p:nvSpPr>
          <p:cNvPr id="389" name="Google Shape;389;g250d0a85521_0_840"/>
          <p:cNvSpPr txBox="1"/>
          <p:nvPr/>
        </p:nvSpPr>
        <p:spPr>
          <a:xfrm>
            <a:off x="333375" y="6347414"/>
            <a:ext cx="4749525" cy="146168"/>
          </a:xfrm>
          <a:prstGeom prst="rect">
            <a:avLst/>
          </a:prstGeom>
          <a:noFill/>
          <a:ln>
            <a:noFill/>
          </a:ln>
        </p:spPr>
        <p:txBody>
          <a:bodyPr spcFirstLastPara="1" wrap="square" lIns="0" tIns="7594" rIns="0" bIns="0"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Pts val="1200"/>
              <a:buFont typeface="Arial"/>
              <a:buNone/>
              <a:tabLst/>
              <a:defRPr/>
            </a:pPr>
            <a:r>
              <a:rPr kumimoji="0" lang="en-GB" sz="900" b="0" i="0" u="none" strike="noStrike" kern="0" cap="none" spc="0" normalizeH="0" baseline="0" noProof="0">
                <a:ln>
                  <a:noFill/>
                </a:ln>
                <a:solidFill>
                  <a:srgbClr val="00B089"/>
                </a:solidFill>
                <a:effectLst/>
                <a:uLnTx/>
                <a:uFillTx/>
                <a:latin typeface="Open Sans"/>
                <a:ea typeface="Open Sans"/>
                <a:cs typeface="Open Sans"/>
                <a:sym typeface="Open Sans"/>
              </a:rPr>
              <a:t>1  |  Confidential - not for public use	</a:t>
            </a:r>
            <a:r>
              <a:rPr kumimoji="0" lang="en-GB" sz="1050" b="0" i="0" u="none" strike="noStrike" kern="0" cap="none" spc="0" normalizeH="0" baseline="30000" noProof="0">
                <a:ln>
                  <a:noFill/>
                </a:ln>
                <a:solidFill>
                  <a:srgbClr val="00B089"/>
                </a:solidFill>
                <a:effectLst/>
                <a:uLnTx/>
                <a:uFillTx/>
                <a:latin typeface="Open Sans"/>
                <a:ea typeface="Open Sans"/>
                <a:cs typeface="Open Sans"/>
                <a:sym typeface="Open Sans"/>
              </a:rPr>
              <a:t>Source or disclaimer</a:t>
            </a:r>
            <a:endParaRPr kumimoji="0" sz="1050" b="0" i="0" u="none" strike="noStrike" kern="0" cap="none" spc="0" normalizeH="0" baseline="30000" noProof="0">
              <a:ln>
                <a:noFill/>
              </a:ln>
              <a:solidFill>
                <a:srgbClr val="000000"/>
              </a:solidFill>
              <a:effectLst/>
              <a:uLnTx/>
              <a:uFillTx/>
              <a:latin typeface="Open Sans"/>
              <a:ea typeface="Open Sans"/>
              <a:cs typeface="Open Sans"/>
              <a:sym typeface="Open Sans"/>
            </a:endParaRPr>
          </a:p>
        </p:txBody>
      </p:sp>
      <p:sp>
        <p:nvSpPr>
          <p:cNvPr id="390" name="Google Shape;390;g250d0a85521_0_840"/>
          <p:cNvSpPr/>
          <p:nvPr/>
        </p:nvSpPr>
        <p:spPr>
          <a:xfrm>
            <a:off x="0" y="4171951"/>
            <a:ext cx="12254875" cy="3137753"/>
          </a:xfrm>
          <a:custGeom>
            <a:avLst/>
            <a:gdLst/>
            <a:ahLst/>
            <a:cxnLst/>
            <a:rect l="l" t="t" r="r" b="b"/>
            <a:pathLst>
              <a:path w="16258540" h="9144635" extrusionOk="0">
                <a:moveTo>
                  <a:pt x="16258159" y="9144508"/>
                </a:moveTo>
                <a:lnTo>
                  <a:pt x="0" y="9144508"/>
                </a:lnTo>
                <a:lnTo>
                  <a:pt x="0" y="0"/>
                </a:lnTo>
                <a:lnTo>
                  <a:pt x="16258159" y="0"/>
                </a:lnTo>
                <a:lnTo>
                  <a:pt x="16258159" y="9144508"/>
                </a:lnTo>
                <a:close/>
              </a:path>
            </a:pathLst>
          </a:custGeom>
          <a:solidFill>
            <a:srgbClr val="14375B"/>
          </a:solidFill>
          <a:ln>
            <a:noFill/>
          </a:ln>
        </p:spPr>
        <p:txBody>
          <a:bodyPr spcFirstLastPara="1" wrap="square" lIns="0" tIns="0" rIns="0" bIns="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sz="105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 name="Google Shape;391;g250d0a85521_0_840"/>
          <p:cNvSpPr/>
          <p:nvPr/>
        </p:nvSpPr>
        <p:spPr>
          <a:xfrm>
            <a:off x="424594" y="4640925"/>
            <a:ext cx="257717" cy="423976"/>
          </a:xfrm>
          <a:custGeom>
            <a:avLst/>
            <a:gdLst/>
            <a:ahLst/>
            <a:cxnLst/>
            <a:rect l="l" t="t" r="r" b="b"/>
            <a:pathLst>
              <a:path w="441959" h="727075" extrusionOk="0">
                <a:moveTo>
                  <a:pt x="173037" y="0"/>
                </a:moveTo>
                <a:lnTo>
                  <a:pt x="6845" y="0"/>
                </a:lnTo>
                <a:lnTo>
                  <a:pt x="274447" y="359321"/>
                </a:lnTo>
                <a:lnTo>
                  <a:pt x="0" y="726782"/>
                </a:lnTo>
                <a:lnTo>
                  <a:pt x="167728" y="726782"/>
                </a:lnTo>
                <a:lnTo>
                  <a:pt x="441401" y="359321"/>
                </a:lnTo>
                <a:lnTo>
                  <a:pt x="173037" y="0"/>
                </a:lnTo>
                <a:close/>
              </a:path>
            </a:pathLst>
          </a:custGeom>
          <a:solidFill>
            <a:schemeClr val="lt1"/>
          </a:solidFill>
          <a:ln>
            <a:noFill/>
          </a:ln>
        </p:spPr>
        <p:txBody>
          <a:bodyPr spcFirstLastPara="1" wrap="square" lIns="0" tIns="0" rIns="0" bIns="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sz="105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g250d0a85521_0_840"/>
          <p:cNvSpPr txBox="1">
            <a:spLocks noGrp="1"/>
          </p:cNvSpPr>
          <p:nvPr>
            <p:ph type="title"/>
          </p:nvPr>
        </p:nvSpPr>
        <p:spPr>
          <a:xfrm>
            <a:off x="860231" y="4564350"/>
            <a:ext cx="7998075" cy="577125"/>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lt1"/>
              </a:buClr>
              <a:buSzPts val="900"/>
              <a:buNone/>
              <a:defRPr sz="33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393" name="Google Shape;393;g250d0a85521_0_840"/>
          <p:cNvPicPr preferRelativeResize="0"/>
          <p:nvPr/>
        </p:nvPicPr>
        <p:blipFill rotWithShape="1">
          <a:blip r:embed="rId3">
            <a:alphaModFix/>
          </a:blip>
          <a:srcRect/>
          <a:stretch/>
        </p:blipFill>
        <p:spPr>
          <a:xfrm>
            <a:off x="8858268" y="6035606"/>
            <a:ext cx="2978830" cy="477075"/>
          </a:xfrm>
          <a:prstGeom prst="rect">
            <a:avLst/>
          </a:prstGeom>
          <a:noFill/>
          <a:ln>
            <a:noFill/>
          </a:ln>
        </p:spPr>
      </p:pic>
      <p:sp>
        <p:nvSpPr>
          <p:cNvPr id="394" name="Google Shape;394;g250d0a85521_0_840"/>
          <p:cNvSpPr txBox="1">
            <a:spLocks noGrp="1"/>
          </p:cNvSpPr>
          <p:nvPr>
            <p:ph type="subTitle" idx="1"/>
          </p:nvPr>
        </p:nvSpPr>
        <p:spPr>
          <a:xfrm>
            <a:off x="424594" y="6088781"/>
            <a:ext cx="3941100" cy="4239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lt1"/>
              </a:buClr>
              <a:buSzPts val="1400"/>
              <a:buNone/>
              <a:defRPr b="0">
                <a:solidFill>
                  <a:schemeClr val="lt1"/>
                </a:solidFill>
              </a:defRPr>
            </a:lvl1pPr>
            <a:lvl2pPr lvl="1" algn="l" rtl="0">
              <a:lnSpc>
                <a:spcPct val="100000"/>
              </a:lnSpc>
              <a:spcBef>
                <a:spcPts val="0"/>
              </a:spcBef>
              <a:spcAft>
                <a:spcPts val="0"/>
              </a:spcAft>
              <a:buClr>
                <a:schemeClr val="lt1"/>
              </a:buClr>
              <a:buSzPts val="1400"/>
              <a:buNone/>
              <a:defRPr b="1">
                <a:solidFill>
                  <a:schemeClr val="lt1"/>
                </a:solidFill>
              </a:defRPr>
            </a:lvl2pPr>
            <a:lvl3pPr lvl="2" algn="l" rtl="0">
              <a:lnSpc>
                <a:spcPct val="100000"/>
              </a:lnSpc>
              <a:spcBef>
                <a:spcPts val="0"/>
              </a:spcBef>
              <a:spcAft>
                <a:spcPts val="0"/>
              </a:spcAft>
              <a:buClr>
                <a:schemeClr val="lt1"/>
              </a:buClr>
              <a:buSzPts val="1400"/>
              <a:buNone/>
              <a:defRPr b="1">
                <a:solidFill>
                  <a:schemeClr val="lt1"/>
                </a:solidFill>
              </a:defRPr>
            </a:lvl3pPr>
            <a:lvl4pPr lvl="3" algn="l" rtl="0">
              <a:lnSpc>
                <a:spcPct val="100000"/>
              </a:lnSpc>
              <a:spcBef>
                <a:spcPts val="0"/>
              </a:spcBef>
              <a:spcAft>
                <a:spcPts val="0"/>
              </a:spcAft>
              <a:buClr>
                <a:schemeClr val="lt1"/>
              </a:buClr>
              <a:buSzPts val="1400"/>
              <a:buNone/>
              <a:defRPr b="1">
                <a:solidFill>
                  <a:schemeClr val="lt1"/>
                </a:solidFill>
              </a:defRPr>
            </a:lvl4pPr>
            <a:lvl5pPr lvl="4" algn="l" rtl="0">
              <a:lnSpc>
                <a:spcPct val="100000"/>
              </a:lnSpc>
              <a:spcBef>
                <a:spcPts val="0"/>
              </a:spcBef>
              <a:spcAft>
                <a:spcPts val="0"/>
              </a:spcAft>
              <a:buClr>
                <a:schemeClr val="lt1"/>
              </a:buClr>
              <a:buSzPts val="1400"/>
              <a:buNone/>
              <a:defRPr b="1">
                <a:solidFill>
                  <a:schemeClr val="lt1"/>
                </a:solidFill>
              </a:defRPr>
            </a:lvl5pPr>
            <a:lvl6pPr lvl="5" algn="l" rtl="0">
              <a:lnSpc>
                <a:spcPct val="100000"/>
              </a:lnSpc>
              <a:spcBef>
                <a:spcPts val="0"/>
              </a:spcBef>
              <a:spcAft>
                <a:spcPts val="0"/>
              </a:spcAft>
              <a:buClr>
                <a:schemeClr val="lt1"/>
              </a:buClr>
              <a:buSzPts val="1400"/>
              <a:buNone/>
              <a:defRPr b="1">
                <a:solidFill>
                  <a:schemeClr val="lt1"/>
                </a:solidFill>
              </a:defRPr>
            </a:lvl6pPr>
            <a:lvl7pPr lvl="6" algn="l" rtl="0">
              <a:lnSpc>
                <a:spcPct val="100000"/>
              </a:lnSpc>
              <a:spcBef>
                <a:spcPts val="0"/>
              </a:spcBef>
              <a:spcAft>
                <a:spcPts val="0"/>
              </a:spcAft>
              <a:buClr>
                <a:schemeClr val="lt1"/>
              </a:buClr>
              <a:buSzPts val="1400"/>
              <a:buNone/>
              <a:defRPr b="1">
                <a:solidFill>
                  <a:schemeClr val="lt1"/>
                </a:solidFill>
              </a:defRPr>
            </a:lvl7pPr>
            <a:lvl8pPr lvl="7" algn="l" rtl="0">
              <a:lnSpc>
                <a:spcPct val="100000"/>
              </a:lnSpc>
              <a:spcBef>
                <a:spcPts val="0"/>
              </a:spcBef>
              <a:spcAft>
                <a:spcPts val="0"/>
              </a:spcAft>
              <a:buClr>
                <a:schemeClr val="lt1"/>
              </a:buClr>
              <a:buSzPts val="1400"/>
              <a:buNone/>
              <a:defRPr b="1">
                <a:solidFill>
                  <a:schemeClr val="lt1"/>
                </a:solidFill>
              </a:defRPr>
            </a:lvl8pPr>
            <a:lvl9pPr lvl="8" algn="l" rtl="0">
              <a:lnSpc>
                <a:spcPct val="100000"/>
              </a:lnSpc>
              <a:spcBef>
                <a:spcPts val="0"/>
              </a:spcBef>
              <a:spcAft>
                <a:spcPts val="0"/>
              </a:spcAft>
              <a:buClr>
                <a:schemeClr val="lt1"/>
              </a:buClr>
              <a:buSzPts val="1400"/>
              <a:buNone/>
              <a:defRPr b="1">
                <a:solidFill>
                  <a:schemeClr val="lt1"/>
                </a:solidFill>
              </a:defRPr>
            </a:lvl9pPr>
          </a:lstStyle>
          <a:p>
            <a:endParaRPr/>
          </a:p>
        </p:txBody>
      </p:sp>
    </p:spTree>
    <p:extLst>
      <p:ext uri="{BB962C8B-B14F-4D97-AF65-F5344CB8AC3E}">
        <p14:creationId xmlns:p14="http://schemas.microsoft.com/office/powerpoint/2010/main" val="837691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ullet point slide">
  <p:cSld name="Bullet point slide">
    <p:spTree>
      <p:nvGrpSpPr>
        <p:cNvPr id="1" name="Shape 29"/>
        <p:cNvGrpSpPr/>
        <p:nvPr/>
      </p:nvGrpSpPr>
      <p:grpSpPr>
        <a:xfrm>
          <a:off x="0" y="0"/>
          <a:ext cx="0" cy="0"/>
          <a:chOff x="0" y="0"/>
          <a:chExt cx="0" cy="0"/>
        </a:xfrm>
      </p:grpSpPr>
      <p:sp>
        <p:nvSpPr>
          <p:cNvPr id="30" name="Google Shape;30;p79"/>
          <p:cNvSpPr txBox="1">
            <a:spLocks noGrp="1"/>
          </p:cNvSpPr>
          <p:nvPr>
            <p:ph type="title"/>
          </p:nvPr>
        </p:nvSpPr>
        <p:spPr>
          <a:xfrm>
            <a:off x="301157" y="318245"/>
            <a:ext cx="7825950" cy="7202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4375B"/>
              </a:buClr>
              <a:buSzPts val="4000"/>
              <a:buFont typeface="Open Sans"/>
              <a:buNone/>
              <a:defRPr sz="3000" b="1" i="0" u="none" strike="noStrike" cap="none">
                <a:solidFill>
                  <a:srgbClr val="14375B"/>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31" name="Google Shape;31;p79"/>
          <p:cNvSpPr txBox="1">
            <a:spLocks noGrp="1"/>
          </p:cNvSpPr>
          <p:nvPr>
            <p:ph type="body" idx="1"/>
          </p:nvPr>
        </p:nvSpPr>
        <p:spPr>
          <a:xfrm>
            <a:off x="332896" y="6443431"/>
            <a:ext cx="10063125" cy="311625"/>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750"/>
              </a:spcBef>
              <a:spcAft>
                <a:spcPts val="0"/>
              </a:spcAft>
              <a:buClr>
                <a:srgbClr val="14375B"/>
              </a:buClr>
              <a:buSzPts val="900"/>
              <a:buFont typeface="Arial"/>
              <a:buNone/>
              <a:defRPr sz="675" b="0" i="0" u="none" strike="noStrike" cap="none">
                <a:solidFill>
                  <a:srgbClr val="14375B"/>
                </a:solidFill>
                <a:latin typeface="Open Sans"/>
                <a:ea typeface="Open Sans"/>
                <a:cs typeface="Open Sans"/>
                <a:sym typeface="Open Sans"/>
              </a:defRPr>
            </a:lvl1pPr>
            <a:lvl2pPr marL="685800" marR="0" lvl="1" indent="-219075" algn="l" rtl="0">
              <a:lnSpc>
                <a:spcPct val="90000"/>
              </a:lnSpc>
              <a:spcBef>
                <a:spcPts val="375"/>
              </a:spcBef>
              <a:spcAft>
                <a:spcPts val="0"/>
              </a:spcAft>
              <a:buClr>
                <a:schemeClr val="dk1"/>
              </a:buClr>
              <a:buSzPts val="1000"/>
              <a:buFont typeface="Arial"/>
              <a:buChar char="•"/>
              <a:defRPr sz="750" b="0" i="0" u="none" strike="noStrike" cap="none">
                <a:solidFill>
                  <a:schemeClr val="dk1"/>
                </a:solidFill>
                <a:latin typeface="Poppins"/>
                <a:ea typeface="Poppins"/>
                <a:cs typeface="Poppins"/>
                <a:sym typeface="Poppins"/>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9pPr>
          </a:lstStyle>
          <a:p>
            <a:endParaRPr/>
          </a:p>
        </p:txBody>
      </p:sp>
      <p:sp>
        <p:nvSpPr>
          <p:cNvPr id="32" name="Google Shape;32;p79"/>
          <p:cNvSpPr txBox="1">
            <a:spLocks noGrp="1"/>
          </p:cNvSpPr>
          <p:nvPr>
            <p:ph type="body" idx="2"/>
          </p:nvPr>
        </p:nvSpPr>
        <p:spPr>
          <a:xfrm>
            <a:off x="301157" y="926691"/>
            <a:ext cx="8995275" cy="342900"/>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750"/>
              </a:spcBef>
              <a:spcAft>
                <a:spcPts val="0"/>
              </a:spcAft>
              <a:buClr>
                <a:srgbClr val="14375B"/>
              </a:buClr>
              <a:buSzPts val="2400"/>
              <a:buFont typeface="Arial"/>
              <a:buNone/>
              <a:defRPr sz="1800" b="0" i="0" u="none" strike="noStrike" cap="none">
                <a:solidFill>
                  <a:srgbClr val="14375B"/>
                </a:solidFill>
                <a:latin typeface="Open Sans"/>
                <a:ea typeface="Open Sans"/>
                <a:cs typeface="Open Sans"/>
                <a:sym typeface="Open Sans"/>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Poppins"/>
                <a:ea typeface="Poppins"/>
                <a:cs typeface="Poppins"/>
                <a:sym typeface="Poppins"/>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9pPr>
          </a:lstStyle>
          <a:p>
            <a:endParaRPr/>
          </a:p>
        </p:txBody>
      </p:sp>
      <p:sp>
        <p:nvSpPr>
          <p:cNvPr id="33" name="Google Shape;33;p79"/>
          <p:cNvSpPr txBox="1">
            <a:spLocks noGrp="1"/>
          </p:cNvSpPr>
          <p:nvPr>
            <p:ph type="body" idx="3"/>
          </p:nvPr>
        </p:nvSpPr>
        <p:spPr>
          <a:xfrm>
            <a:off x="332896" y="1512517"/>
            <a:ext cx="11410200" cy="4699800"/>
          </a:xfrm>
          <a:prstGeom prst="rect">
            <a:avLst/>
          </a:prstGeom>
          <a:noFill/>
          <a:ln>
            <a:noFill/>
          </a:ln>
        </p:spPr>
        <p:txBody>
          <a:bodyPr spcFirstLastPara="1" wrap="square" lIns="91425" tIns="45700" rIns="91425" bIns="45700" anchor="t" anchorCtr="0">
            <a:noAutofit/>
          </a:bodyPr>
          <a:lstStyle>
            <a:lvl1pPr marL="342900" marR="0" lvl="0" indent="-342900" algn="l" rtl="0">
              <a:lnSpc>
                <a:spcPct val="90000"/>
              </a:lnSpc>
              <a:spcBef>
                <a:spcPts val="900"/>
              </a:spcBef>
              <a:spcAft>
                <a:spcPts val="0"/>
              </a:spcAft>
              <a:buClr>
                <a:srgbClr val="14375B"/>
              </a:buClr>
              <a:buSzPts val="3600"/>
              <a:buFont typeface="Poppins"/>
              <a:buChar char="›"/>
              <a:defRPr sz="1800" b="0" i="0" u="none" strike="noStrike" cap="none">
                <a:solidFill>
                  <a:srgbClr val="14375B"/>
                </a:solidFill>
                <a:latin typeface="Poppins"/>
                <a:ea typeface="Poppins"/>
                <a:cs typeface="Poppins"/>
                <a:sym typeface="Poppins"/>
              </a:defRPr>
            </a:lvl1pPr>
            <a:lvl2pPr marL="685800" marR="0" lvl="1" indent="-285750" algn="l" rtl="0">
              <a:lnSpc>
                <a:spcPct val="90000"/>
              </a:lnSpc>
              <a:spcBef>
                <a:spcPts val="900"/>
              </a:spcBef>
              <a:spcAft>
                <a:spcPts val="0"/>
              </a:spcAft>
              <a:buClr>
                <a:schemeClr val="dk1"/>
              </a:buClr>
              <a:buSzPts val="2400"/>
              <a:buFont typeface="Arial"/>
              <a:buChar char="•"/>
              <a:defRPr sz="1800" b="0" i="0" u="none" strike="noStrike" cap="none">
                <a:solidFill>
                  <a:schemeClr val="dk1"/>
                </a:solidFill>
                <a:latin typeface="Poppins"/>
                <a:ea typeface="Poppins"/>
                <a:cs typeface="Poppins"/>
                <a:sym typeface="Poppins"/>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499932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content slide 1">
  <p:cSld name="Blank content slide 1">
    <p:spTree>
      <p:nvGrpSpPr>
        <p:cNvPr id="1" name="Shape 104"/>
        <p:cNvGrpSpPr/>
        <p:nvPr/>
      </p:nvGrpSpPr>
      <p:grpSpPr>
        <a:xfrm>
          <a:off x="0" y="0"/>
          <a:ext cx="0" cy="0"/>
          <a:chOff x="0" y="0"/>
          <a:chExt cx="0" cy="0"/>
        </a:xfrm>
      </p:grpSpPr>
      <p:sp>
        <p:nvSpPr>
          <p:cNvPr id="105" name="Google Shape;105;g250d0a85521_0_337"/>
          <p:cNvSpPr txBox="1">
            <a:spLocks noGrp="1"/>
          </p:cNvSpPr>
          <p:nvPr>
            <p:ph type="title"/>
          </p:nvPr>
        </p:nvSpPr>
        <p:spPr>
          <a:xfrm>
            <a:off x="301156" y="318245"/>
            <a:ext cx="7825950" cy="7204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4375B"/>
              </a:buClr>
              <a:buSzPts val="4400"/>
              <a:buFont typeface="Open Sans"/>
              <a:buNone/>
              <a:defRPr sz="3300" b="1" i="0" u="none" strike="noStrike" cap="none">
                <a:solidFill>
                  <a:srgbClr val="14375B"/>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9pPr>
          </a:lstStyle>
          <a:p>
            <a:endParaRPr/>
          </a:p>
        </p:txBody>
      </p:sp>
      <p:sp>
        <p:nvSpPr>
          <p:cNvPr id="106" name="Google Shape;106;g250d0a85521_0_337"/>
          <p:cNvSpPr txBox="1">
            <a:spLocks noGrp="1"/>
          </p:cNvSpPr>
          <p:nvPr>
            <p:ph type="body" idx="1"/>
          </p:nvPr>
        </p:nvSpPr>
        <p:spPr>
          <a:xfrm>
            <a:off x="332896" y="6443430"/>
            <a:ext cx="10063125" cy="311625"/>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825"/>
              </a:spcBef>
              <a:spcAft>
                <a:spcPts val="0"/>
              </a:spcAft>
              <a:buClr>
                <a:srgbClr val="14375B"/>
              </a:buClr>
              <a:buSzPts val="900"/>
              <a:buFont typeface="Arial"/>
              <a:buNone/>
              <a:defRPr sz="675" b="0" i="0" u="none" strike="noStrike" cap="none">
                <a:solidFill>
                  <a:srgbClr val="14375B"/>
                </a:solidFill>
                <a:latin typeface="Open Sans"/>
                <a:ea typeface="Open Sans"/>
                <a:cs typeface="Open Sans"/>
                <a:sym typeface="Open Sans"/>
              </a:defRPr>
            </a:lvl1pPr>
            <a:lvl2pPr marL="685800" marR="0" lvl="1" indent="-223838" algn="l" rtl="0">
              <a:lnSpc>
                <a:spcPct val="90000"/>
              </a:lnSpc>
              <a:spcBef>
                <a:spcPts val="375"/>
              </a:spcBef>
              <a:spcAft>
                <a:spcPts val="0"/>
              </a:spcAft>
              <a:buClr>
                <a:schemeClr val="dk1"/>
              </a:buClr>
              <a:buSzPts val="1100"/>
              <a:buFont typeface="Arial"/>
              <a:buChar char="•"/>
              <a:defRPr sz="825" b="0" i="0" u="none" strike="noStrike" cap="none">
                <a:solidFill>
                  <a:schemeClr val="dk1"/>
                </a:solidFill>
                <a:latin typeface="Poppins"/>
                <a:ea typeface="Poppins"/>
                <a:cs typeface="Poppins"/>
                <a:sym typeface="Poppins"/>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3pPr>
            <a:lvl4pPr marL="1371600" marR="0" lvl="3"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4pPr>
            <a:lvl5pPr marL="1714500" marR="0" lvl="4"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5pPr>
            <a:lvl6pPr marL="2057400" marR="0" lvl="5"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6pPr>
            <a:lvl7pPr marL="2400300" marR="0" lvl="6"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7pPr>
            <a:lvl8pPr marL="2743200" marR="0" lvl="7"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8pPr>
            <a:lvl9pPr marL="3086100" marR="0" lvl="8"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9pPr>
          </a:lstStyle>
          <a:p>
            <a:endParaRPr/>
          </a:p>
        </p:txBody>
      </p:sp>
      <p:sp>
        <p:nvSpPr>
          <p:cNvPr id="107" name="Google Shape;107;g250d0a85521_0_337"/>
          <p:cNvSpPr txBox="1">
            <a:spLocks noGrp="1"/>
          </p:cNvSpPr>
          <p:nvPr>
            <p:ph type="body" idx="2"/>
          </p:nvPr>
        </p:nvSpPr>
        <p:spPr>
          <a:xfrm>
            <a:off x="301156" y="926691"/>
            <a:ext cx="8995275" cy="342900"/>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825"/>
              </a:spcBef>
              <a:spcAft>
                <a:spcPts val="0"/>
              </a:spcAft>
              <a:buClr>
                <a:srgbClr val="14375B"/>
              </a:buClr>
              <a:buSzPts val="2500"/>
              <a:buFont typeface="Arial"/>
              <a:buNone/>
              <a:defRPr sz="1875" b="0" i="0" u="none" strike="noStrike" cap="none">
                <a:solidFill>
                  <a:srgbClr val="14375B"/>
                </a:solidFill>
                <a:latin typeface="Open Sans"/>
                <a:ea typeface="Open Sans"/>
                <a:cs typeface="Open Sans"/>
                <a:sym typeface="Open Sans"/>
              </a:defRPr>
            </a:lvl1pPr>
            <a:lvl2pPr marL="685800" marR="0" lvl="1" indent="-290513" algn="l" rtl="0">
              <a:lnSpc>
                <a:spcPct val="90000"/>
              </a:lnSpc>
              <a:spcBef>
                <a:spcPts val="375"/>
              </a:spcBef>
              <a:spcAft>
                <a:spcPts val="0"/>
              </a:spcAft>
              <a:buClr>
                <a:schemeClr val="dk1"/>
              </a:buClr>
              <a:buSzPts val="2500"/>
              <a:buFont typeface="Arial"/>
              <a:buChar char="•"/>
              <a:defRPr sz="1875" b="0" i="0" u="none" strike="noStrike" cap="none">
                <a:solidFill>
                  <a:schemeClr val="dk1"/>
                </a:solidFill>
                <a:latin typeface="Poppins"/>
                <a:ea typeface="Poppins"/>
                <a:cs typeface="Poppins"/>
                <a:sym typeface="Poppins"/>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3pPr>
            <a:lvl4pPr marL="1371600" marR="0" lvl="3"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4pPr>
            <a:lvl5pPr marL="1714500" marR="0" lvl="4"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5pPr>
            <a:lvl6pPr marL="2057400" marR="0" lvl="5"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6pPr>
            <a:lvl7pPr marL="2400300" marR="0" lvl="6"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7pPr>
            <a:lvl8pPr marL="2743200" marR="0" lvl="7"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8pPr>
            <a:lvl9pPr marL="3086100" marR="0" lvl="8"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232504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7"/>
        <p:cNvGrpSpPr/>
        <p:nvPr/>
      </p:nvGrpSpPr>
      <p:grpSpPr>
        <a:xfrm>
          <a:off x="0" y="0"/>
          <a:ext cx="0" cy="0"/>
          <a:chOff x="0" y="0"/>
          <a:chExt cx="0" cy="0"/>
        </a:xfrm>
      </p:grpSpPr>
      <p:sp>
        <p:nvSpPr>
          <p:cNvPr id="78" name="Google Shape;78;p137"/>
          <p:cNvSpPr/>
          <p:nvPr/>
        </p:nvSpPr>
        <p:spPr>
          <a:xfrm>
            <a:off x="685800" y="2749097"/>
            <a:ext cx="331467" cy="545307"/>
          </a:xfrm>
          <a:custGeom>
            <a:avLst/>
            <a:gdLst/>
            <a:ahLst/>
            <a:cxnLst/>
            <a:rect l="l" t="t" r="r" b="b"/>
            <a:pathLst>
              <a:path w="441959" h="727075" extrusionOk="0">
                <a:moveTo>
                  <a:pt x="173037" y="0"/>
                </a:moveTo>
                <a:lnTo>
                  <a:pt x="6845" y="0"/>
                </a:lnTo>
                <a:lnTo>
                  <a:pt x="274447" y="359321"/>
                </a:lnTo>
                <a:lnTo>
                  <a:pt x="0" y="726782"/>
                </a:lnTo>
                <a:lnTo>
                  <a:pt x="167728" y="726782"/>
                </a:lnTo>
                <a:lnTo>
                  <a:pt x="441401" y="359321"/>
                </a:lnTo>
                <a:lnTo>
                  <a:pt x="173037" y="0"/>
                </a:lnTo>
                <a:close/>
              </a:path>
            </a:pathLst>
          </a:custGeom>
          <a:solidFill>
            <a:srgbClr val="14375B"/>
          </a:solidFill>
          <a:ln>
            <a:noFill/>
          </a:ln>
        </p:spPr>
        <p:txBody>
          <a:bodyPr spcFirstLastPara="1" wrap="square" lIns="0" tIns="0" rIns="0" bIns="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1800"/>
              <a:buFont typeface="Calibri"/>
              <a:buNone/>
              <a:tabLst/>
              <a:defRPr/>
            </a:pPr>
            <a:endParaRPr kumimoji="0" sz="1350" b="0" i="0" u="none" strike="noStrike" kern="0" cap="none" spc="0" normalizeH="0" baseline="0" noProof="0">
              <a:ln>
                <a:noFill/>
              </a:ln>
              <a:solidFill>
                <a:srgbClr val="14375B"/>
              </a:solidFill>
              <a:effectLst/>
              <a:uLnTx/>
              <a:uFillTx/>
              <a:latin typeface="Poppins"/>
              <a:ea typeface="Poppins"/>
              <a:cs typeface="Poppins"/>
              <a:sym typeface="Poppins"/>
            </a:endParaRPr>
          </a:p>
        </p:txBody>
      </p:sp>
      <p:sp>
        <p:nvSpPr>
          <p:cNvPr id="79" name="Google Shape;79;p137"/>
          <p:cNvSpPr txBox="1">
            <a:spLocks noGrp="1"/>
          </p:cNvSpPr>
          <p:nvPr>
            <p:ph type="title"/>
          </p:nvPr>
        </p:nvSpPr>
        <p:spPr>
          <a:xfrm>
            <a:off x="1295401" y="2697457"/>
            <a:ext cx="10515597" cy="577080"/>
          </a:xfrm>
          <a:prstGeom prst="rect">
            <a:avLst/>
          </a:prstGeom>
          <a:noFill/>
          <a:ln>
            <a:noFill/>
          </a:ln>
        </p:spPr>
        <p:txBody>
          <a:bodyPr spcFirstLastPara="1" wrap="square" lIns="0" tIns="0" rIns="0" bIns="0" anchor="ctr" anchorCtr="0">
            <a:spAutoFit/>
          </a:bodyPr>
          <a:lstStyle>
            <a:lvl1pPr marR="0" lvl="0" algn="l" rtl="0">
              <a:lnSpc>
                <a:spcPct val="100000"/>
              </a:lnSpc>
              <a:spcBef>
                <a:spcPts val="0"/>
              </a:spcBef>
              <a:spcAft>
                <a:spcPts val="0"/>
              </a:spcAft>
              <a:buClr>
                <a:srgbClr val="14375B"/>
              </a:buClr>
              <a:buSzPts val="5000"/>
              <a:buFont typeface="Open Sans"/>
              <a:buNone/>
              <a:defRPr sz="3750" b="0" i="0" u="none" strike="noStrike" cap="none">
                <a:solidFill>
                  <a:srgbClr val="14375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80" name="Google Shape;80;p137"/>
          <p:cNvSpPr txBox="1">
            <a:spLocks noGrp="1"/>
          </p:cNvSpPr>
          <p:nvPr>
            <p:ph type="body" idx="1"/>
          </p:nvPr>
        </p:nvSpPr>
        <p:spPr>
          <a:xfrm>
            <a:off x="1295401" y="3440933"/>
            <a:ext cx="3714752" cy="346249"/>
          </a:xfrm>
          <a:prstGeom prst="rect">
            <a:avLst/>
          </a:prstGeom>
          <a:noFill/>
          <a:ln>
            <a:noFill/>
          </a:ln>
        </p:spPr>
        <p:txBody>
          <a:bodyPr spcFirstLastPara="1" wrap="square" lIns="0" tIns="0" rIns="0" bIns="0" anchor="t" anchorCtr="0">
            <a:spAutoFit/>
          </a:bodyPr>
          <a:lstStyle>
            <a:lvl1pPr marL="342900" marR="0" lvl="0" indent="-171450" algn="l" rtl="0">
              <a:lnSpc>
                <a:spcPct val="100000"/>
              </a:lnSpc>
              <a:spcBef>
                <a:spcPts val="0"/>
              </a:spcBef>
              <a:spcAft>
                <a:spcPts val="0"/>
              </a:spcAft>
              <a:buClr>
                <a:srgbClr val="14375B"/>
              </a:buClr>
              <a:buSzPts val="3000"/>
              <a:buFont typeface="Open Sans"/>
              <a:buNone/>
              <a:defRPr sz="2250" b="0" i="0" u="none" strike="noStrike" cap="none">
                <a:solidFill>
                  <a:srgbClr val="14375B"/>
                </a:solidFill>
                <a:latin typeface="Arial"/>
                <a:ea typeface="Arial"/>
                <a:cs typeface="Arial"/>
                <a:sym typeface="Arial"/>
              </a:defRPr>
            </a:lvl1pPr>
            <a:lvl2pPr marL="685800" marR="0" lvl="1" indent="-257175" algn="l" rtl="0">
              <a:lnSpc>
                <a:spcPct val="90000"/>
              </a:lnSpc>
              <a:spcBef>
                <a:spcPts val="375"/>
              </a:spcBef>
              <a:spcAft>
                <a:spcPts val="0"/>
              </a:spcAft>
              <a:buClr>
                <a:srgbClr val="000000"/>
              </a:buClr>
              <a:buSzPts val="1800"/>
              <a:buFont typeface="Arial"/>
              <a:buChar char="•"/>
              <a:defRPr sz="1050" b="0" i="0" u="none" strike="noStrike" cap="none">
                <a:solidFill>
                  <a:srgbClr val="000000"/>
                </a:solidFill>
                <a:latin typeface="Arial"/>
                <a:ea typeface="Arial"/>
                <a:cs typeface="Arial"/>
                <a:sym typeface="Arial"/>
              </a:defRPr>
            </a:lvl2pPr>
            <a:lvl3pPr marL="1028700" marR="0" lvl="2" indent="-257175" algn="l" rtl="0">
              <a:lnSpc>
                <a:spcPct val="90000"/>
              </a:lnSpc>
              <a:spcBef>
                <a:spcPts val="375"/>
              </a:spcBef>
              <a:spcAft>
                <a:spcPts val="0"/>
              </a:spcAft>
              <a:buClr>
                <a:srgbClr val="000000"/>
              </a:buClr>
              <a:buSzPts val="1800"/>
              <a:buFont typeface="Arial"/>
              <a:buChar char="•"/>
              <a:defRPr sz="1050" b="0" i="0" u="none" strike="noStrike" cap="none">
                <a:solidFill>
                  <a:srgbClr val="000000"/>
                </a:solidFill>
                <a:latin typeface="Arial"/>
                <a:ea typeface="Arial"/>
                <a:cs typeface="Arial"/>
                <a:sym typeface="Arial"/>
              </a:defRPr>
            </a:lvl3pPr>
            <a:lvl4pPr marL="1371600" marR="0" lvl="3" indent="-257175" algn="l" rtl="0">
              <a:lnSpc>
                <a:spcPct val="90000"/>
              </a:lnSpc>
              <a:spcBef>
                <a:spcPts val="375"/>
              </a:spcBef>
              <a:spcAft>
                <a:spcPts val="0"/>
              </a:spcAft>
              <a:buClr>
                <a:srgbClr val="000000"/>
              </a:buClr>
              <a:buSzPts val="1800"/>
              <a:buFont typeface="Arial"/>
              <a:buChar char="•"/>
              <a:defRPr sz="1050" b="0" i="0" u="none" strike="noStrike" cap="none">
                <a:solidFill>
                  <a:srgbClr val="000000"/>
                </a:solidFill>
                <a:latin typeface="Arial"/>
                <a:ea typeface="Arial"/>
                <a:cs typeface="Arial"/>
                <a:sym typeface="Arial"/>
              </a:defRPr>
            </a:lvl4pPr>
            <a:lvl5pPr marL="1714500" marR="0" lvl="4" indent="-257175" algn="l" rtl="0">
              <a:lnSpc>
                <a:spcPct val="90000"/>
              </a:lnSpc>
              <a:spcBef>
                <a:spcPts val="375"/>
              </a:spcBef>
              <a:spcAft>
                <a:spcPts val="0"/>
              </a:spcAft>
              <a:buClr>
                <a:srgbClr val="000000"/>
              </a:buClr>
              <a:buSzPts val="1800"/>
              <a:buFont typeface="Arial"/>
              <a:buChar char="•"/>
              <a:defRPr sz="1050" b="0" i="0" u="none" strike="noStrike" cap="none">
                <a:solidFill>
                  <a:srgbClr val="000000"/>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9pPr>
          </a:lstStyle>
          <a:p>
            <a:endParaRPr/>
          </a:p>
        </p:txBody>
      </p:sp>
      <p:pic>
        <p:nvPicPr>
          <p:cNvPr id="81" name="Google Shape;81;p137"/>
          <p:cNvPicPr preferRelativeResize="0"/>
          <p:nvPr/>
        </p:nvPicPr>
        <p:blipFill rotWithShape="1">
          <a:blip r:embed="rId2">
            <a:alphaModFix/>
          </a:blip>
          <a:srcRect/>
          <a:stretch/>
        </p:blipFill>
        <p:spPr>
          <a:xfrm>
            <a:off x="8271709" y="5772084"/>
            <a:ext cx="3424994" cy="568405"/>
          </a:xfrm>
          <a:prstGeom prst="rect">
            <a:avLst/>
          </a:prstGeom>
          <a:noFill/>
          <a:ln>
            <a:noFill/>
          </a:ln>
        </p:spPr>
      </p:pic>
    </p:spTree>
    <p:extLst>
      <p:ext uri="{BB962C8B-B14F-4D97-AF65-F5344CB8AC3E}">
        <p14:creationId xmlns:p14="http://schemas.microsoft.com/office/powerpoint/2010/main" val="3610771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Rectangle 13"/>
          <p:cNvSpPr/>
          <p:nvPr userDrawn="1"/>
        </p:nvSpPr>
        <p:spPr>
          <a:xfrm>
            <a:off x="1" y="6248400"/>
            <a:ext cx="5317066" cy="6096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6497" y="4405745"/>
            <a:ext cx="3257554" cy="2604654"/>
          </a:xfrm>
          <a:prstGeom prst="rect">
            <a:avLst/>
          </a:prstGeom>
        </p:spPr>
      </p:pic>
      <p:sp>
        <p:nvSpPr>
          <p:cNvPr id="9" name="Title 1"/>
          <p:cNvSpPr txBox="1">
            <a:spLocks/>
          </p:cNvSpPr>
          <p:nvPr userDrawn="1"/>
        </p:nvSpPr>
        <p:spPr>
          <a:xfrm>
            <a:off x="129308" y="6326906"/>
            <a:ext cx="6160656" cy="46181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i="1" dirty="0" smtClean="0">
                <a:solidFill>
                  <a:schemeClr val="bg1"/>
                </a:solidFill>
                <a:latin typeface="Impact" panose="020B0806030902050204" pitchFamily="34" charset="0"/>
              </a:rPr>
              <a:t>SAFETY</a:t>
            </a:r>
            <a:r>
              <a:rPr lang="en-GB" sz="2800" i="1" baseline="0" dirty="0" smtClean="0">
                <a:solidFill>
                  <a:schemeClr val="bg1"/>
                </a:solidFill>
                <a:latin typeface="Impact" panose="020B0806030902050204" pitchFamily="34" charset="0"/>
              </a:rPr>
              <a:t> CONFERENCE  15 JUNE 2023</a:t>
            </a:r>
            <a:endParaRPr lang="en-GB" sz="2800" i="1" dirty="0">
              <a:solidFill>
                <a:schemeClr val="bg1"/>
              </a:solidFill>
              <a:latin typeface="Impact" panose="020B0806030902050204" pitchFamily="34" charset="0"/>
            </a:endParaRPr>
          </a:p>
        </p:txBody>
      </p:sp>
      <p:sp>
        <p:nvSpPr>
          <p:cNvPr id="10" name="Title 1"/>
          <p:cNvSpPr>
            <a:spLocks noGrp="1"/>
          </p:cNvSpPr>
          <p:nvPr>
            <p:ph type="title" idx="4294967295"/>
          </p:nvPr>
        </p:nvSpPr>
        <p:spPr>
          <a:xfrm>
            <a:off x="838200" y="365125"/>
            <a:ext cx="10515600" cy="1325563"/>
          </a:xfrm>
          <a:prstGeom prst="rect">
            <a:avLst/>
          </a:prstGeom>
        </p:spPr>
        <p:txBody>
          <a:bodyPr/>
          <a:lstStyle/>
          <a:p>
            <a:r>
              <a:rPr lang="en-GB" dirty="0" smtClean="0">
                <a:solidFill>
                  <a:srgbClr val="005EB8"/>
                </a:solidFill>
                <a:latin typeface="Impact" panose="020B0806030902050204" pitchFamily="34" charset="0"/>
              </a:rPr>
              <a:t>TEMPLATE</a:t>
            </a:r>
            <a:endParaRPr lang="en-GB" dirty="0"/>
          </a:p>
        </p:txBody>
      </p:sp>
      <p:sp>
        <p:nvSpPr>
          <p:cNvPr id="11" name="Content Placeholder 2"/>
          <p:cNvSpPr>
            <a:spLocks noGrp="1"/>
          </p:cNvSpPr>
          <p:nvPr>
            <p:ph idx="4294967295"/>
          </p:nvPr>
        </p:nvSpPr>
        <p:spPr>
          <a:xfrm>
            <a:off x="838200" y="1825625"/>
            <a:ext cx="10515600" cy="4351338"/>
          </a:xfrm>
          <a:prstGeom prst="rect">
            <a:avLst/>
          </a:prstGeom>
        </p:spPr>
        <p:txBody>
          <a:bodyPr/>
          <a:lstStyle/>
          <a:p>
            <a:r>
              <a:rPr lang="en-GB" dirty="0" smtClean="0">
                <a:latin typeface="Verdana" panose="020B0604030504040204" pitchFamily="34" charset="0"/>
                <a:ea typeface="Verdana" panose="020B0604030504040204" pitchFamily="34" charset="0"/>
              </a:rPr>
              <a:t>Body copy</a:t>
            </a:r>
            <a:endParaRPr lang="en-GB"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5010825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1"/>
        <p:cNvGrpSpPr/>
        <p:nvPr/>
      </p:nvGrpSpPr>
      <p:grpSpPr>
        <a:xfrm>
          <a:off x="0" y="0"/>
          <a:ext cx="0" cy="0"/>
          <a:chOff x="0" y="0"/>
          <a:chExt cx="0" cy="0"/>
        </a:xfrm>
      </p:grpSpPr>
      <p:sp>
        <p:nvSpPr>
          <p:cNvPr id="112" name="Google Shape;112;p132"/>
          <p:cNvSpPr/>
          <p:nvPr/>
        </p:nvSpPr>
        <p:spPr>
          <a:xfrm>
            <a:off x="685800" y="2749097"/>
            <a:ext cx="331467" cy="545307"/>
          </a:xfrm>
          <a:custGeom>
            <a:avLst/>
            <a:gdLst/>
            <a:ahLst/>
            <a:cxnLst/>
            <a:rect l="l" t="t" r="r" b="b"/>
            <a:pathLst>
              <a:path w="441959" h="727075" extrusionOk="0">
                <a:moveTo>
                  <a:pt x="173037" y="0"/>
                </a:moveTo>
                <a:lnTo>
                  <a:pt x="6845" y="0"/>
                </a:lnTo>
                <a:lnTo>
                  <a:pt x="274447" y="359321"/>
                </a:lnTo>
                <a:lnTo>
                  <a:pt x="0" y="726782"/>
                </a:lnTo>
                <a:lnTo>
                  <a:pt x="167728" y="726782"/>
                </a:lnTo>
                <a:lnTo>
                  <a:pt x="441401" y="359321"/>
                </a:lnTo>
                <a:lnTo>
                  <a:pt x="173037" y="0"/>
                </a:lnTo>
                <a:close/>
              </a:path>
            </a:pathLst>
          </a:custGeom>
          <a:solidFill>
            <a:srgbClr val="14375B"/>
          </a:solidFill>
          <a:ln>
            <a:noFill/>
          </a:ln>
        </p:spPr>
        <p:txBody>
          <a:bodyPr spcFirstLastPara="1" wrap="square" lIns="0" tIns="0" rIns="0" bIns="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1800"/>
              <a:buFont typeface="Calibri"/>
              <a:buNone/>
              <a:tabLst/>
              <a:defRPr/>
            </a:pPr>
            <a:endParaRPr kumimoji="0" sz="1350" b="0" i="0" u="none" strike="noStrike" kern="0" cap="none" spc="0" normalizeH="0" baseline="0" noProof="0">
              <a:ln>
                <a:noFill/>
              </a:ln>
              <a:solidFill>
                <a:srgbClr val="14375B"/>
              </a:solidFill>
              <a:effectLst/>
              <a:uLnTx/>
              <a:uFillTx/>
              <a:latin typeface="Poppins"/>
              <a:ea typeface="Poppins"/>
              <a:cs typeface="Poppins"/>
              <a:sym typeface="Poppins"/>
            </a:endParaRPr>
          </a:p>
        </p:txBody>
      </p:sp>
      <p:sp>
        <p:nvSpPr>
          <p:cNvPr id="113" name="Google Shape;113;p132"/>
          <p:cNvSpPr txBox="1">
            <a:spLocks noGrp="1"/>
          </p:cNvSpPr>
          <p:nvPr>
            <p:ph type="title"/>
          </p:nvPr>
        </p:nvSpPr>
        <p:spPr>
          <a:xfrm>
            <a:off x="1295401" y="2697457"/>
            <a:ext cx="10515597" cy="57708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14375B"/>
              </a:buClr>
              <a:buSzPts val="5000"/>
              <a:buFont typeface="Open Sans"/>
              <a:buNone/>
              <a:defRPr sz="3750">
                <a:solidFill>
                  <a:srgbClr val="14375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32"/>
          <p:cNvSpPr txBox="1">
            <a:spLocks noGrp="1"/>
          </p:cNvSpPr>
          <p:nvPr>
            <p:ph type="body" idx="1"/>
          </p:nvPr>
        </p:nvSpPr>
        <p:spPr>
          <a:xfrm>
            <a:off x="1295401" y="3440933"/>
            <a:ext cx="3714752" cy="346249"/>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Clr>
                <a:srgbClr val="14375B"/>
              </a:buClr>
              <a:buSzPts val="3000"/>
              <a:buFont typeface="Open Sans"/>
              <a:buNone/>
              <a:defRPr sz="2250">
                <a:solidFill>
                  <a:srgbClr val="14375B"/>
                </a:solidFill>
              </a:defRPr>
            </a:lvl1pPr>
            <a:lvl2pPr marL="685800" lvl="1" indent="-257175" algn="l">
              <a:lnSpc>
                <a:spcPct val="90000"/>
              </a:lnSpc>
              <a:spcBef>
                <a:spcPts val="375"/>
              </a:spcBef>
              <a:spcAft>
                <a:spcPts val="0"/>
              </a:spcAft>
              <a:buClr>
                <a:srgbClr val="000000"/>
              </a:buClr>
              <a:buSzPts val="1800"/>
              <a:buChar char="•"/>
              <a:defRPr/>
            </a:lvl2pPr>
            <a:lvl3pPr marL="1028700" lvl="2" indent="-257175" algn="l">
              <a:lnSpc>
                <a:spcPct val="90000"/>
              </a:lnSpc>
              <a:spcBef>
                <a:spcPts val="375"/>
              </a:spcBef>
              <a:spcAft>
                <a:spcPts val="0"/>
              </a:spcAft>
              <a:buClr>
                <a:srgbClr val="000000"/>
              </a:buClr>
              <a:buSzPts val="1800"/>
              <a:buChar char="•"/>
              <a:defRPr/>
            </a:lvl3pPr>
            <a:lvl4pPr marL="1371600" lvl="3" indent="-257175" algn="l">
              <a:lnSpc>
                <a:spcPct val="90000"/>
              </a:lnSpc>
              <a:spcBef>
                <a:spcPts val="375"/>
              </a:spcBef>
              <a:spcAft>
                <a:spcPts val="0"/>
              </a:spcAft>
              <a:buClr>
                <a:srgbClr val="000000"/>
              </a:buClr>
              <a:buSzPts val="1800"/>
              <a:buChar char="•"/>
              <a:defRPr/>
            </a:lvl4pPr>
            <a:lvl5pPr marL="1714500" lvl="4" indent="-257175" algn="l">
              <a:lnSpc>
                <a:spcPct val="90000"/>
              </a:lnSpc>
              <a:spcBef>
                <a:spcPts val="375"/>
              </a:spcBef>
              <a:spcAft>
                <a:spcPts val="0"/>
              </a:spcAft>
              <a:buClr>
                <a:srgbClr val="000000"/>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pic>
        <p:nvPicPr>
          <p:cNvPr id="115" name="Google Shape;115;p132"/>
          <p:cNvPicPr preferRelativeResize="0"/>
          <p:nvPr/>
        </p:nvPicPr>
        <p:blipFill rotWithShape="1">
          <a:blip r:embed="rId2">
            <a:alphaModFix/>
          </a:blip>
          <a:srcRect/>
          <a:stretch/>
        </p:blipFill>
        <p:spPr>
          <a:xfrm>
            <a:off x="8271709" y="5772084"/>
            <a:ext cx="3424994" cy="568405"/>
          </a:xfrm>
          <a:prstGeom prst="rect">
            <a:avLst/>
          </a:prstGeom>
          <a:noFill/>
          <a:ln>
            <a:noFill/>
          </a:ln>
        </p:spPr>
      </p:pic>
    </p:spTree>
    <p:extLst>
      <p:ext uri="{BB962C8B-B14F-4D97-AF65-F5344CB8AC3E}">
        <p14:creationId xmlns:p14="http://schemas.microsoft.com/office/powerpoint/2010/main" val="3907726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4"/>
        <p:cNvGrpSpPr/>
        <p:nvPr/>
      </p:nvGrpSpPr>
      <p:grpSpPr>
        <a:xfrm>
          <a:off x="0" y="0"/>
          <a:ext cx="0" cy="0"/>
          <a:chOff x="0" y="0"/>
          <a:chExt cx="0" cy="0"/>
        </a:xfrm>
      </p:grpSpPr>
      <p:sp>
        <p:nvSpPr>
          <p:cNvPr id="225" name="Google Shape;225;g250d0a85521_0_481"/>
          <p:cNvSpPr txBox="1">
            <a:spLocks noGrp="1"/>
          </p:cNvSpPr>
          <p:nvPr>
            <p:ph type="title"/>
          </p:nvPr>
        </p:nvSpPr>
        <p:spPr>
          <a:xfrm>
            <a:off x="1135856" y="864667"/>
            <a:ext cx="9751950" cy="1089225"/>
          </a:xfrm>
          <a:prstGeom prst="rect">
            <a:avLst/>
          </a:prstGeom>
          <a:noFill/>
          <a:ln>
            <a:noFill/>
          </a:ln>
        </p:spPr>
        <p:txBody>
          <a:bodyPr spcFirstLastPara="1" wrap="square" lIns="25425" tIns="25425" rIns="25425" bIns="25425" anchor="t" anchorCtr="0">
            <a:noAutofit/>
          </a:bodyPr>
          <a:lstStyle>
            <a:lvl1pPr lvl="0" algn="l" rtl="0">
              <a:lnSpc>
                <a:spcPct val="100000"/>
              </a:lnSpc>
              <a:spcBef>
                <a:spcPts val="0"/>
              </a:spcBef>
              <a:spcAft>
                <a:spcPts val="0"/>
              </a:spcAft>
              <a:buSzPts val="900"/>
              <a:buNone/>
              <a:defRPr b="1" i="0">
                <a:solidFill>
                  <a:schemeClr val="dk2"/>
                </a:solidFill>
                <a:latin typeface="Montserrat"/>
                <a:ea typeface="Montserrat"/>
                <a:cs typeface="Montserrat"/>
                <a:sym typeface="Montserrat"/>
              </a:defRPr>
            </a:lvl1pPr>
            <a:lvl2pPr lvl="1" algn="l" rtl="0">
              <a:lnSpc>
                <a:spcPct val="100000"/>
              </a:lnSpc>
              <a:spcBef>
                <a:spcPts val="0"/>
              </a:spcBef>
              <a:spcAft>
                <a:spcPts val="0"/>
              </a:spcAft>
              <a:buSzPts val="900"/>
              <a:buNone/>
              <a:defRPr/>
            </a:lvl2pPr>
            <a:lvl3pPr lvl="2" algn="l" rtl="0">
              <a:lnSpc>
                <a:spcPct val="100000"/>
              </a:lnSpc>
              <a:spcBef>
                <a:spcPts val="0"/>
              </a:spcBef>
              <a:spcAft>
                <a:spcPts val="0"/>
              </a:spcAft>
              <a:buSzPts val="900"/>
              <a:buNone/>
              <a:defRPr/>
            </a:lvl3pPr>
            <a:lvl4pPr lvl="3" algn="l" rtl="0">
              <a:lnSpc>
                <a:spcPct val="100000"/>
              </a:lnSpc>
              <a:spcBef>
                <a:spcPts val="0"/>
              </a:spcBef>
              <a:spcAft>
                <a:spcPts val="0"/>
              </a:spcAft>
              <a:buSzPts val="900"/>
              <a:buNone/>
              <a:defRPr/>
            </a:lvl4pPr>
            <a:lvl5pPr lvl="4" algn="l" rtl="0">
              <a:lnSpc>
                <a:spcPct val="100000"/>
              </a:lnSpc>
              <a:spcBef>
                <a:spcPts val="0"/>
              </a:spcBef>
              <a:spcAft>
                <a:spcPts val="0"/>
              </a:spcAft>
              <a:buSzPts val="900"/>
              <a:buNone/>
              <a:defRPr/>
            </a:lvl5pPr>
            <a:lvl6pPr lvl="5" algn="l" rtl="0">
              <a:lnSpc>
                <a:spcPct val="80000"/>
              </a:lnSpc>
              <a:spcBef>
                <a:spcPts val="0"/>
              </a:spcBef>
              <a:spcAft>
                <a:spcPts val="0"/>
              </a:spcAft>
              <a:buSzPts val="900"/>
              <a:buNone/>
              <a:defRPr/>
            </a:lvl6pPr>
            <a:lvl7pPr lvl="6" algn="l" rtl="0">
              <a:lnSpc>
                <a:spcPct val="80000"/>
              </a:lnSpc>
              <a:spcBef>
                <a:spcPts val="0"/>
              </a:spcBef>
              <a:spcAft>
                <a:spcPts val="0"/>
              </a:spcAft>
              <a:buSzPts val="900"/>
              <a:buNone/>
              <a:defRPr/>
            </a:lvl7pPr>
            <a:lvl8pPr lvl="7" algn="l" rtl="0">
              <a:lnSpc>
                <a:spcPct val="80000"/>
              </a:lnSpc>
              <a:spcBef>
                <a:spcPts val="0"/>
              </a:spcBef>
              <a:spcAft>
                <a:spcPts val="0"/>
              </a:spcAft>
              <a:buSzPts val="900"/>
              <a:buNone/>
              <a:defRPr/>
            </a:lvl8pPr>
            <a:lvl9pPr lvl="8" algn="l" rtl="0">
              <a:lnSpc>
                <a:spcPct val="80000"/>
              </a:lnSpc>
              <a:spcBef>
                <a:spcPts val="0"/>
              </a:spcBef>
              <a:spcAft>
                <a:spcPts val="0"/>
              </a:spcAft>
              <a:buSzPts val="900"/>
              <a:buNone/>
              <a:defRPr/>
            </a:lvl9pPr>
          </a:lstStyle>
          <a:p>
            <a:endParaRPr/>
          </a:p>
        </p:txBody>
      </p:sp>
      <p:sp>
        <p:nvSpPr>
          <p:cNvPr id="226" name="Google Shape;226;g250d0a85521_0_481"/>
          <p:cNvSpPr txBox="1">
            <a:spLocks noGrp="1"/>
          </p:cNvSpPr>
          <p:nvPr>
            <p:ph type="body" idx="1"/>
          </p:nvPr>
        </p:nvSpPr>
        <p:spPr>
          <a:xfrm>
            <a:off x="1135856" y="2060848"/>
            <a:ext cx="10238400" cy="3510000"/>
          </a:xfrm>
          <a:prstGeom prst="rect">
            <a:avLst/>
          </a:prstGeom>
          <a:noFill/>
          <a:ln>
            <a:noFill/>
          </a:ln>
        </p:spPr>
        <p:txBody>
          <a:bodyPr spcFirstLastPara="1" wrap="square" lIns="25425" tIns="25425" rIns="25425" bIns="25425" anchor="t" anchorCtr="0">
            <a:noAutofit/>
          </a:bodyPr>
          <a:lstStyle>
            <a:lvl1pPr marL="342900" lvl="0" indent="-171450" algn="just" rtl="0">
              <a:lnSpc>
                <a:spcPct val="180000"/>
              </a:lnSpc>
              <a:spcBef>
                <a:spcPts val="0"/>
              </a:spcBef>
              <a:spcAft>
                <a:spcPts val="0"/>
              </a:spcAft>
              <a:buSzPts val="900"/>
              <a:buNone/>
              <a:defRPr sz="1050"/>
            </a:lvl1pPr>
            <a:lvl2pPr marL="685800" lvl="1" indent="-171450" algn="just" rtl="0">
              <a:lnSpc>
                <a:spcPct val="180000"/>
              </a:lnSpc>
              <a:spcBef>
                <a:spcPts val="0"/>
              </a:spcBef>
              <a:spcAft>
                <a:spcPts val="0"/>
              </a:spcAft>
              <a:buSzPts val="900"/>
              <a:buNone/>
              <a:defRPr sz="1050"/>
            </a:lvl2pPr>
            <a:lvl3pPr marL="1028700" lvl="2" indent="-171450" algn="just" rtl="0">
              <a:lnSpc>
                <a:spcPct val="180000"/>
              </a:lnSpc>
              <a:spcBef>
                <a:spcPts val="0"/>
              </a:spcBef>
              <a:spcAft>
                <a:spcPts val="0"/>
              </a:spcAft>
              <a:buSzPts val="900"/>
              <a:buNone/>
              <a:defRPr sz="1050"/>
            </a:lvl3pPr>
            <a:lvl4pPr marL="1371600" lvl="3" indent="-171450" algn="just" rtl="0">
              <a:lnSpc>
                <a:spcPct val="180000"/>
              </a:lnSpc>
              <a:spcBef>
                <a:spcPts val="0"/>
              </a:spcBef>
              <a:spcAft>
                <a:spcPts val="0"/>
              </a:spcAft>
              <a:buSzPts val="900"/>
              <a:buNone/>
              <a:defRPr sz="1050"/>
            </a:lvl4pPr>
            <a:lvl5pPr marL="1714500" lvl="4" indent="-171450" algn="just" rtl="0">
              <a:lnSpc>
                <a:spcPct val="180000"/>
              </a:lnSpc>
              <a:spcBef>
                <a:spcPts val="0"/>
              </a:spcBef>
              <a:spcAft>
                <a:spcPts val="0"/>
              </a:spcAft>
              <a:buSzPts val="900"/>
              <a:buNone/>
              <a:defRPr sz="1050"/>
            </a:lvl5pPr>
            <a:lvl6pPr marL="2057400" lvl="5" indent="-228600" algn="l" rtl="0">
              <a:lnSpc>
                <a:spcPct val="90000"/>
              </a:lnSpc>
              <a:spcBef>
                <a:spcPts val="300"/>
              </a:spcBef>
              <a:spcAft>
                <a:spcPts val="0"/>
              </a:spcAft>
              <a:buClr>
                <a:schemeClr val="lt1"/>
              </a:buClr>
              <a:buSzPts val="1200"/>
              <a:buChar char="•"/>
              <a:defRPr/>
            </a:lvl6pPr>
            <a:lvl7pPr marL="2400300" lvl="6" indent="-228600" algn="l" rtl="0">
              <a:lnSpc>
                <a:spcPct val="90000"/>
              </a:lnSpc>
              <a:spcBef>
                <a:spcPts val="300"/>
              </a:spcBef>
              <a:spcAft>
                <a:spcPts val="0"/>
              </a:spcAft>
              <a:buClr>
                <a:schemeClr val="lt1"/>
              </a:buClr>
              <a:buSzPts val="1200"/>
              <a:buChar char="•"/>
              <a:defRPr/>
            </a:lvl7pPr>
            <a:lvl8pPr marL="2743200" lvl="7" indent="-228600" algn="l" rtl="0">
              <a:lnSpc>
                <a:spcPct val="90000"/>
              </a:lnSpc>
              <a:spcBef>
                <a:spcPts val="300"/>
              </a:spcBef>
              <a:spcAft>
                <a:spcPts val="0"/>
              </a:spcAft>
              <a:buClr>
                <a:schemeClr val="lt1"/>
              </a:buClr>
              <a:buSzPts val="1200"/>
              <a:buChar char="•"/>
              <a:defRPr/>
            </a:lvl8pPr>
            <a:lvl9pPr marL="3086100" lvl="8" indent="-228600" algn="l" rtl="0">
              <a:lnSpc>
                <a:spcPct val="90000"/>
              </a:lnSpc>
              <a:spcBef>
                <a:spcPts val="300"/>
              </a:spcBef>
              <a:spcAft>
                <a:spcPts val="0"/>
              </a:spcAft>
              <a:buClr>
                <a:schemeClr val="lt1"/>
              </a:buClr>
              <a:buSzPts val="1200"/>
              <a:buChar char="•"/>
              <a:defRPr/>
            </a:lvl9pPr>
          </a:lstStyle>
          <a:p>
            <a:endParaRPr/>
          </a:p>
        </p:txBody>
      </p:sp>
      <p:sp>
        <p:nvSpPr>
          <p:cNvPr id="227" name="Google Shape;227;g250d0a85521_0_481"/>
          <p:cNvSpPr txBox="1">
            <a:spLocks noGrp="1"/>
          </p:cNvSpPr>
          <p:nvPr>
            <p:ph type="sldNum" idx="12"/>
          </p:nvPr>
        </p:nvSpPr>
        <p:spPr>
          <a:xfrm>
            <a:off x="11244572" y="6173968"/>
            <a:ext cx="447525" cy="241200"/>
          </a:xfrm>
          <a:prstGeom prst="rect">
            <a:avLst/>
          </a:prstGeom>
          <a:noFill/>
          <a:ln>
            <a:noFill/>
          </a:ln>
        </p:spPr>
        <p:txBody>
          <a:bodyPr spcFirstLastPara="1" wrap="square" lIns="60925" tIns="30500" rIns="60925" bIns="30500" anchor="t" anchorCtr="0">
            <a:noAutofit/>
          </a:bodyPr>
          <a:lstStyle>
            <a:lvl1pPr marL="0" marR="0" lvl="0" indent="0" algn="l" rtl="0">
              <a:lnSpc>
                <a:spcPct val="100000"/>
              </a:lnSpc>
              <a:spcBef>
                <a:spcPts val="0"/>
              </a:spcBef>
              <a:spcAft>
                <a:spcPts val="0"/>
              </a:spcAft>
              <a:buClr>
                <a:srgbClr val="000000"/>
              </a:buClr>
              <a:buSzPts val="1400"/>
              <a:buFont typeface="Arial"/>
              <a:buNone/>
              <a:defRPr sz="1050" b="0" i="0" u="none" strike="noStrike" cap="none">
                <a:solidFill>
                  <a:schemeClr val="accent2"/>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400"/>
              <a:buFont typeface="Arial"/>
              <a:buNone/>
              <a:defRPr sz="1050" b="0" i="0" u="none" strike="noStrike" cap="none">
                <a:solidFill>
                  <a:schemeClr val="accent2"/>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400"/>
              <a:buFont typeface="Arial"/>
              <a:buNone/>
              <a:defRPr sz="1050" b="0" i="0" u="none" strike="noStrike" cap="none">
                <a:solidFill>
                  <a:schemeClr val="accent2"/>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400"/>
              <a:buFont typeface="Arial"/>
              <a:buNone/>
              <a:defRPr sz="1050" b="0" i="0" u="none" strike="noStrike" cap="none">
                <a:solidFill>
                  <a:schemeClr val="accent2"/>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400"/>
              <a:buFont typeface="Arial"/>
              <a:buNone/>
              <a:defRPr sz="1050" b="0" i="0" u="none" strike="noStrike" cap="none">
                <a:solidFill>
                  <a:schemeClr val="accent2"/>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400"/>
              <a:buFont typeface="Arial"/>
              <a:buNone/>
              <a:defRPr sz="1050" b="0" i="0" u="none" strike="noStrike" cap="none">
                <a:solidFill>
                  <a:schemeClr val="accent2"/>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400"/>
              <a:buFont typeface="Arial"/>
              <a:buNone/>
              <a:defRPr sz="1050" b="0" i="0" u="none" strike="noStrike" cap="none">
                <a:solidFill>
                  <a:schemeClr val="accent2"/>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400"/>
              <a:buFont typeface="Arial"/>
              <a:buNone/>
              <a:defRPr sz="1050" b="0" i="0" u="none" strike="noStrike" cap="none">
                <a:solidFill>
                  <a:schemeClr val="accent2"/>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400"/>
              <a:buFont typeface="Arial"/>
              <a:buNone/>
              <a:defRPr sz="1050" b="0" i="0" u="none" strike="noStrike" cap="none">
                <a:solidFill>
                  <a:schemeClr val="accent2"/>
                </a:solidFill>
                <a:latin typeface="Montserrat"/>
                <a:ea typeface="Montserrat"/>
                <a:cs typeface="Montserrat"/>
                <a:sym typeface="Montserrat"/>
              </a:defRPr>
            </a:lvl9pPr>
          </a:lstStyle>
          <a:p>
            <a:pPr defTabSz="685800"/>
            <a:fld id="{00000000-1234-1234-1234-123412341234}" type="slidenum">
              <a:rPr lang="en-GB" kern="0" smtClean="0">
                <a:solidFill>
                  <a:srgbClr val="9E9E9E"/>
                </a:solidFill>
              </a:rPr>
              <a:pPr defTabSz="685800"/>
              <a:t>‹#›</a:t>
            </a:fld>
            <a:endParaRPr lang="en-GB" kern="0">
              <a:solidFill>
                <a:srgbClr val="9E9E9E"/>
              </a:solidFill>
            </a:endParaRPr>
          </a:p>
        </p:txBody>
      </p:sp>
      <p:sp>
        <p:nvSpPr>
          <p:cNvPr id="228" name="Google Shape;228;g250d0a85521_0_481"/>
          <p:cNvSpPr txBox="1"/>
          <p:nvPr/>
        </p:nvSpPr>
        <p:spPr>
          <a:xfrm>
            <a:off x="1006075" y="6222650"/>
            <a:ext cx="877500" cy="202050"/>
          </a:xfrm>
          <a:prstGeom prst="rect">
            <a:avLst/>
          </a:prstGeom>
          <a:noFill/>
          <a:ln>
            <a:noFill/>
          </a:ln>
        </p:spPr>
        <p:txBody>
          <a:bodyPr spcFirstLastPara="1" wrap="square" lIns="19069" tIns="19069" rIns="19069" bIns="19069" anchor="t" anchorCtr="0">
            <a:noAutofit/>
          </a:bodyPr>
          <a:lstStyle/>
          <a:p>
            <a:pPr marL="0" marR="0" lvl="0" indent="0" algn="l" defTabSz="685800" rtl="0" eaLnBrk="1" fontAlgn="auto" latinLnBrk="0" hangingPunct="1">
              <a:lnSpc>
                <a:spcPct val="100000"/>
              </a:lnSpc>
              <a:spcBef>
                <a:spcPts val="0"/>
              </a:spcBef>
              <a:spcAft>
                <a:spcPts val="0"/>
              </a:spcAft>
              <a:buClr>
                <a:srgbClr val="27292D"/>
              </a:buClr>
              <a:buSzPts val="1400"/>
              <a:buFont typeface="Arial"/>
              <a:buNone/>
              <a:tabLst/>
              <a:defRPr/>
            </a:pPr>
            <a:r>
              <a:rPr kumimoji="0" lang="en-GB" sz="1050" b="0" i="0" u="none" strike="noStrike" kern="0" cap="none" spc="0" normalizeH="0" baseline="0" noProof="0">
                <a:ln>
                  <a:noFill/>
                </a:ln>
                <a:solidFill>
                  <a:srgbClr val="27292D"/>
                </a:solidFill>
                <a:effectLst/>
                <a:uLnTx/>
                <a:uFillTx/>
                <a:latin typeface="Poppins Light"/>
                <a:ea typeface="Poppins Light"/>
                <a:cs typeface="Poppins Light"/>
                <a:sym typeface="Poppins Light"/>
              </a:rPr>
              <a:t>Oxehealth</a:t>
            </a:r>
            <a:endParaRPr kumimoji="0" sz="1050" b="0" i="0" u="none" strike="noStrike" kern="0" cap="none" spc="0" normalizeH="0" baseline="0" noProof="0">
              <a:ln>
                <a:noFill/>
              </a:ln>
              <a:solidFill>
                <a:srgbClr val="000000"/>
              </a:solidFill>
              <a:effectLst/>
              <a:uLnTx/>
              <a:uFillTx/>
              <a:latin typeface="Poppins Light"/>
              <a:ea typeface="Poppins Light"/>
              <a:cs typeface="Poppins Light"/>
              <a:sym typeface="Poppins Light"/>
            </a:endParaRPr>
          </a:p>
        </p:txBody>
      </p:sp>
      <p:pic>
        <p:nvPicPr>
          <p:cNvPr id="229" name="Google Shape;229;g250d0a85521_0_481"/>
          <p:cNvPicPr preferRelativeResize="0"/>
          <p:nvPr/>
        </p:nvPicPr>
        <p:blipFill rotWithShape="1">
          <a:blip r:embed="rId2">
            <a:alphaModFix/>
          </a:blip>
          <a:srcRect/>
          <a:stretch/>
        </p:blipFill>
        <p:spPr>
          <a:xfrm>
            <a:off x="592763" y="6161631"/>
            <a:ext cx="196417" cy="324088"/>
          </a:xfrm>
          <a:prstGeom prst="rect">
            <a:avLst/>
          </a:prstGeom>
          <a:noFill/>
          <a:ln>
            <a:noFill/>
          </a:ln>
        </p:spPr>
      </p:pic>
    </p:spTree>
    <p:extLst>
      <p:ext uri="{BB962C8B-B14F-4D97-AF65-F5344CB8AC3E}">
        <p14:creationId xmlns:p14="http://schemas.microsoft.com/office/powerpoint/2010/main" val="3469039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82"/>
        <p:cNvGrpSpPr/>
        <p:nvPr/>
      </p:nvGrpSpPr>
      <p:grpSpPr>
        <a:xfrm>
          <a:off x="0" y="0"/>
          <a:ext cx="0" cy="0"/>
          <a:chOff x="0" y="0"/>
          <a:chExt cx="0" cy="0"/>
        </a:xfrm>
      </p:grpSpPr>
      <p:sp>
        <p:nvSpPr>
          <p:cNvPr id="283" name="Google Shape;283;g250d0a85521_0_539"/>
          <p:cNvSpPr txBox="1">
            <a:spLocks noGrp="1"/>
          </p:cNvSpPr>
          <p:nvPr>
            <p:ph type="title"/>
          </p:nvPr>
        </p:nvSpPr>
        <p:spPr>
          <a:xfrm>
            <a:off x="1135856" y="864667"/>
            <a:ext cx="9751950" cy="1089225"/>
          </a:xfrm>
          <a:prstGeom prst="rect">
            <a:avLst/>
          </a:prstGeom>
          <a:noFill/>
          <a:ln>
            <a:noFill/>
          </a:ln>
        </p:spPr>
        <p:txBody>
          <a:bodyPr spcFirstLastPara="1" wrap="square" lIns="25425" tIns="25425" rIns="25425" bIns="25425" anchor="t" anchorCtr="0">
            <a:noAutofit/>
          </a:bodyPr>
          <a:lstStyle>
            <a:lvl1pPr lvl="0" algn="l" rtl="0">
              <a:lnSpc>
                <a:spcPct val="100000"/>
              </a:lnSpc>
              <a:spcBef>
                <a:spcPts val="0"/>
              </a:spcBef>
              <a:spcAft>
                <a:spcPts val="0"/>
              </a:spcAft>
              <a:buSzPts val="900"/>
              <a:buNone/>
              <a:defRPr b="1" i="0">
                <a:solidFill>
                  <a:schemeClr val="dk2"/>
                </a:solidFill>
                <a:latin typeface="Montserrat"/>
                <a:ea typeface="Montserrat"/>
                <a:cs typeface="Montserrat"/>
                <a:sym typeface="Montserrat"/>
              </a:defRPr>
            </a:lvl1pPr>
            <a:lvl2pPr lvl="1" algn="l" rtl="0">
              <a:lnSpc>
                <a:spcPct val="100000"/>
              </a:lnSpc>
              <a:spcBef>
                <a:spcPts val="0"/>
              </a:spcBef>
              <a:spcAft>
                <a:spcPts val="0"/>
              </a:spcAft>
              <a:buSzPts val="900"/>
              <a:buNone/>
              <a:defRPr/>
            </a:lvl2pPr>
            <a:lvl3pPr lvl="2" algn="l" rtl="0">
              <a:lnSpc>
                <a:spcPct val="100000"/>
              </a:lnSpc>
              <a:spcBef>
                <a:spcPts val="0"/>
              </a:spcBef>
              <a:spcAft>
                <a:spcPts val="0"/>
              </a:spcAft>
              <a:buSzPts val="900"/>
              <a:buNone/>
              <a:defRPr/>
            </a:lvl3pPr>
            <a:lvl4pPr lvl="3" algn="l" rtl="0">
              <a:lnSpc>
                <a:spcPct val="100000"/>
              </a:lnSpc>
              <a:spcBef>
                <a:spcPts val="0"/>
              </a:spcBef>
              <a:spcAft>
                <a:spcPts val="0"/>
              </a:spcAft>
              <a:buSzPts val="900"/>
              <a:buNone/>
              <a:defRPr/>
            </a:lvl4pPr>
            <a:lvl5pPr lvl="4" algn="l" rtl="0">
              <a:lnSpc>
                <a:spcPct val="100000"/>
              </a:lnSpc>
              <a:spcBef>
                <a:spcPts val="0"/>
              </a:spcBef>
              <a:spcAft>
                <a:spcPts val="0"/>
              </a:spcAft>
              <a:buSzPts val="900"/>
              <a:buNone/>
              <a:defRPr/>
            </a:lvl5pPr>
            <a:lvl6pPr lvl="5" algn="l" rtl="0">
              <a:lnSpc>
                <a:spcPct val="80000"/>
              </a:lnSpc>
              <a:spcBef>
                <a:spcPts val="0"/>
              </a:spcBef>
              <a:spcAft>
                <a:spcPts val="0"/>
              </a:spcAft>
              <a:buSzPts val="900"/>
              <a:buNone/>
              <a:defRPr/>
            </a:lvl6pPr>
            <a:lvl7pPr lvl="6" algn="l" rtl="0">
              <a:lnSpc>
                <a:spcPct val="80000"/>
              </a:lnSpc>
              <a:spcBef>
                <a:spcPts val="0"/>
              </a:spcBef>
              <a:spcAft>
                <a:spcPts val="0"/>
              </a:spcAft>
              <a:buSzPts val="900"/>
              <a:buNone/>
              <a:defRPr/>
            </a:lvl7pPr>
            <a:lvl8pPr lvl="7" algn="l" rtl="0">
              <a:lnSpc>
                <a:spcPct val="80000"/>
              </a:lnSpc>
              <a:spcBef>
                <a:spcPts val="0"/>
              </a:spcBef>
              <a:spcAft>
                <a:spcPts val="0"/>
              </a:spcAft>
              <a:buSzPts val="900"/>
              <a:buNone/>
              <a:defRPr/>
            </a:lvl8pPr>
            <a:lvl9pPr lvl="8" algn="l" rtl="0">
              <a:lnSpc>
                <a:spcPct val="80000"/>
              </a:lnSpc>
              <a:spcBef>
                <a:spcPts val="0"/>
              </a:spcBef>
              <a:spcAft>
                <a:spcPts val="0"/>
              </a:spcAft>
              <a:buSzPts val="900"/>
              <a:buNone/>
              <a:defRPr/>
            </a:lvl9pPr>
          </a:lstStyle>
          <a:p>
            <a:endParaRPr/>
          </a:p>
        </p:txBody>
      </p:sp>
      <p:sp>
        <p:nvSpPr>
          <p:cNvPr id="284" name="Google Shape;284;g250d0a85521_0_539"/>
          <p:cNvSpPr txBox="1">
            <a:spLocks noGrp="1"/>
          </p:cNvSpPr>
          <p:nvPr>
            <p:ph type="body" idx="1"/>
          </p:nvPr>
        </p:nvSpPr>
        <p:spPr>
          <a:xfrm>
            <a:off x="1135856" y="2060848"/>
            <a:ext cx="10238400" cy="3510000"/>
          </a:xfrm>
          <a:prstGeom prst="rect">
            <a:avLst/>
          </a:prstGeom>
          <a:noFill/>
          <a:ln>
            <a:noFill/>
          </a:ln>
        </p:spPr>
        <p:txBody>
          <a:bodyPr spcFirstLastPara="1" wrap="square" lIns="25425" tIns="25425" rIns="25425" bIns="25425" anchor="t" anchorCtr="0">
            <a:noAutofit/>
          </a:bodyPr>
          <a:lstStyle>
            <a:lvl1pPr marL="342900" lvl="0" indent="-171450" algn="just" rtl="0">
              <a:lnSpc>
                <a:spcPct val="180000"/>
              </a:lnSpc>
              <a:spcBef>
                <a:spcPts val="0"/>
              </a:spcBef>
              <a:spcAft>
                <a:spcPts val="0"/>
              </a:spcAft>
              <a:buSzPts val="900"/>
              <a:buNone/>
              <a:defRPr sz="1050"/>
            </a:lvl1pPr>
            <a:lvl2pPr marL="685800" lvl="1" indent="-171450" algn="just" rtl="0">
              <a:lnSpc>
                <a:spcPct val="180000"/>
              </a:lnSpc>
              <a:spcBef>
                <a:spcPts val="0"/>
              </a:spcBef>
              <a:spcAft>
                <a:spcPts val="0"/>
              </a:spcAft>
              <a:buSzPts val="900"/>
              <a:buNone/>
              <a:defRPr sz="1050"/>
            </a:lvl2pPr>
            <a:lvl3pPr marL="1028700" lvl="2" indent="-171450" algn="just" rtl="0">
              <a:lnSpc>
                <a:spcPct val="180000"/>
              </a:lnSpc>
              <a:spcBef>
                <a:spcPts val="0"/>
              </a:spcBef>
              <a:spcAft>
                <a:spcPts val="0"/>
              </a:spcAft>
              <a:buSzPts val="900"/>
              <a:buNone/>
              <a:defRPr sz="1050"/>
            </a:lvl3pPr>
            <a:lvl4pPr marL="1371600" lvl="3" indent="-171450" algn="just" rtl="0">
              <a:lnSpc>
                <a:spcPct val="180000"/>
              </a:lnSpc>
              <a:spcBef>
                <a:spcPts val="0"/>
              </a:spcBef>
              <a:spcAft>
                <a:spcPts val="0"/>
              </a:spcAft>
              <a:buSzPts val="900"/>
              <a:buNone/>
              <a:defRPr sz="1050"/>
            </a:lvl4pPr>
            <a:lvl5pPr marL="1714500" lvl="4" indent="-171450" algn="just" rtl="0">
              <a:lnSpc>
                <a:spcPct val="180000"/>
              </a:lnSpc>
              <a:spcBef>
                <a:spcPts val="0"/>
              </a:spcBef>
              <a:spcAft>
                <a:spcPts val="0"/>
              </a:spcAft>
              <a:buSzPts val="900"/>
              <a:buNone/>
              <a:defRPr sz="1050"/>
            </a:lvl5pPr>
            <a:lvl6pPr marL="2057400" lvl="5" indent="-228600" algn="l" rtl="0">
              <a:lnSpc>
                <a:spcPct val="90000"/>
              </a:lnSpc>
              <a:spcBef>
                <a:spcPts val="300"/>
              </a:spcBef>
              <a:spcAft>
                <a:spcPts val="0"/>
              </a:spcAft>
              <a:buClr>
                <a:schemeClr val="lt1"/>
              </a:buClr>
              <a:buSzPts val="1200"/>
              <a:buChar char="•"/>
              <a:defRPr/>
            </a:lvl6pPr>
            <a:lvl7pPr marL="2400300" lvl="6" indent="-228600" algn="l" rtl="0">
              <a:lnSpc>
                <a:spcPct val="90000"/>
              </a:lnSpc>
              <a:spcBef>
                <a:spcPts val="300"/>
              </a:spcBef>
              <a:spcAft>
                <a:spcPts val="0"/>
              </a:spcAft>
              <a:buClr>
                <a:schemeClr val="lt1"/>
              </a:buClr>
              <a:buSzPts val="1200"/>
              <a:buChar char="•"/>
              <a:defRPr/>
            </a:lvl7pPr>
            <a:lvl8pPr marL="2743200" lvl="7" indent="-228600" algn="l" rtl="0">
              <a:lnSpc>
                <a:spcPct val="90000"/>
              </a:lnSpc>
              <a:spcBef>
                <a:spcPts val="300"/>
              </a:spcBef>
              <a:spcAft>
                <a:spcPts val="0"/>
              </a:spcAft>
              <a:buClr>
                <a:schemeClr val="lt1"/>
              </a:buClr>
              <a:buSzPts val="1200"/>
              <a:buChar char="•"/>
              <a:defRPr/>
            </a:lvl8pPr>
            <a:lvl9pPr marL="3086100" lvl="8" indent="-228600" algn="l" rtl="0">
              <a:lnSpc>
                <a:spcPct val="90000"/>
              </a:lnSpc>
              <a:spcBef>
                <a:spcPts val="300"/>
              </a:spcBef>
              <a:spcAft>
                <a:spcPts val="0"/>
              </a:spcAft>
              <a:buClr>
                <a:schemeClr val="lt1"/>
              </a:buClr>
              <a:buSzPts val="1200"/>
              <a:buChar char="•"/>
              <a:defRPr/>
            </a:lvl9pPr>
          </a:lstStyle>
          <a:p>
            <a:endParaRPr/>
          </a:p>
        </p:txBody>
      </p:sp>
      <p:sp>
        <p:nvSpPr>
          <p:cNvPr id="285" name="Google Shape;285;g250d0a85521_0_539"/>
          <p:cNvSpPr txBox="1"/>
          <p:nvPr/>
        </p:nvSpPr>
        <p:spPr>
          <a:xfrm>
            <a:off x="1006075" y="6222650"/>
            <a:ext cx="877500" cy="202050"/>
          </a:xfrm>
          <a:prstGeom prst="rect">
            <a:avLst/>
          </a:prstGeom>
          <a:noFill/>
          <a:ln>
            <a:noFill/>
          </a:ln>
        </p:spPr>
        <p:txBody>
          <a:bodyPr spcFirstLastPara="1" wrap="square" lIns="19069" tIns="19069" rIns="19069" bIns="19069" anchor="t" anchorCtr="0">
            <a:noAutofit/>
          </a:bodyPr>
          <a:lstStyle/>
          <a:p>
            <a:pPr marL="0" marR="0" lvl="0" indent="0" algn="l" defTabSz="685800" rtl="0" eaLnBrk="1" fontAlgn="auto" latinLnBrk="0" hangingPunct="1">
              <a:lnSpc>
                <a:spcPct val="100000"/>
              </a:lnSpc>
              <a:spcBef>
                <a:spcPts val="0"/>
              </a:spcBef>
              <a:spcAft>
                <a:spcPts val="0"/>
              </a:spcAft>
              <a:buClr>
                <a:srgbClr val="27292D"/>
              </a:buClr>
              <a:buSzPts val="1400"/>
              <a:buFont typeface="Arial"/>
              <a:buNone/>
              <a:tabLst/>
              <a:defRPr/>
            </a:pPr>
            <a:r>
              <a:rPr kumimoji="0" lang="en-GB" sz="1050" b="0" i="0" u="none" strike="noStrike" kern="0" cap="none" spc="0" normalizeH="0" baseline="0" noProof="0">
                <a:ln>
                  <a:noFill/>
                </a:ln>
                <a:solidFill>
                  <a:srgbClr val="27292D"/>
                </a:solidFill>
                <a:effectLst/>
                <a:uLnTx/>
                <a:uFillTx/>
                <a:latin typeface="Poppins Light"/>
                <a:ea typeface="Poppins Light"/>
                <a:cs typeface="Poppins Light"/>
                <a:sym typeface="Poppins Light"/>
              </a:rPr>
              <a:t>Oxehealth</a:t>
            </a:r>
            <a:endParaRPr kumimoji="0" sz="1050" b="0" i="0" u="none" strike="noStrike" kern="0" cap="none" spc="0" normalizeH="0" baseline="0" noProof="0">
              <a:ln>
                <a:noFill/>
              </a:ln>
              <a:solidFill>
                <a:srgbClr val="000000"/>
              </a:solidFill>
              <a:effectLst/>
              <a:uLnTx/>
              <a:uFillTx/>
              <a:latin typeface="Poppins Light"/>
              <a:ea typeface="Poppins Light"/>
              <a:cs typeface="Poppins Light"/>
              <a:sym typeface="Poppins Light"/>
            </a:endParaRPr>
          </a:p>
        </p:txBody>
      </p:sp>
      <p:pic>
        <p:nvPicPr>
          <p:cNvPr id="286" name="Google Shape;286;g250d0a85521_0_539"/>
          <p:cNvPicPr preferRelativeResize="0"/>
          <p:nvPr/>
        </p:nvPicPr>
        <p:blipFill rotWithShape="1">
          <a:blip r:embed="rId2">
            <a:alphaModFix/>
          </a:blip>
          <a:srcRect/>
          <a:stretch/>
        </p:blipFill>
        <p:spPr>
          <a:xfrm>
            <a:off x="592763" y="6161631"/>
            <a:ext cx="196417" cy="324088"/>
          </a:xfrm>
          <a:prstGeom prst="rect">
            <a:avLst/>
          </a:prstGeom>
          <a:noFill/>
          <a:ln>
            <a:noFill/>
          </a:ln>
        </p:spPr>
      </p:pic>
      <p:sp>
        <p:nvSpPr>
          <p:cNvPr id="287" name="Google Shape;287;g250d0a85521_0_539"/>
          <p:cNvSpPr txBox="1">
            <a:spLocks noGrp="1"/>
          </p:cNvSpPr>
          <p:nvPr>
            <p:ph type="sldNum" idx="12"/>
          </p:nvPr>
        </p:nvSpPr>
        <p:spPr>
          <a:xfrm>
            <a:off x="8167355" y="6333137"/>
            <a:ext cx="3211200" cy="524700"/>
          </a:xfrm>
          <a:prstGeom prst="rect">
            <a:avLst/>
          </a:prstGeom>
          <a:noFill/>
          <a:ln>
            <a:noFill/>
          </a:ln>
        </p:spPr>
        <p:txBody>
          <a:bodyPr spcFirstLastPara="1" wrap="square" lIns="148975" tIns="148975" rIns="148975" bIns="148975" anchor="t"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9pPr>
          </a:lstStyle>
          <a:p>
            <a:pPr defTabSz="685800"/>
            <a:r>
              <a:rPr lang="en-GB" kern="0" smtClean="0"/>
              <a:t>Confidential use | </a:t>
            </a:r>
            <a:fld id="{00000000-1234-1234-1234-123412341234}" type="slidenum">
              <a:rPr lang="en-GB" kern="0" smtClean="0"/>
              <a:pPr defTabSz="685800"/>
              <a:t>‹#›</a:t>
            </a:fld>
            <a:endParaRPr kern="0"/>
          </a:p>
        </p:txBody>
      </p:sp>
    </p:spTree>
    <p:extLst>
      <p:ext uri="{BB962C8B-B14F-4D97-AF65-F5344CB8AC3E}">
        <p14:creationId xmlns:p14="http://schemas.microsoft.com/office/powerpoint/2010/main" val="4124468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content slide">
  <p:cSld name="Blank content slide">
    <p:spTree>
      <p:nvGrpSpPr>
        <p:cNvPr id="1" name="Shape 332"/>
        <p:cNvGrpSpPr/>
        <p:nvPr/>
      </p:nvGrpSpPr>
      <p:grpSpPr>
        <a:xfrm>
          <a:off x="0" y="0"/>
          <a:ext cx="0" cy="0"/>
          <a:chOff x="0" y="0"/>
          <a:chExt cx="0" cy="0"/>
        </a:xfrm>
      </p:grpSpPr>
      <p:sp>
        <p:nvSpPr>
          <p:cNvPr id="333" name="Google Shape;333;g250d0a85521_0_753"/>
          <p:cNvSpPr txBox="1">
            <a:spLocks noGrp="1"/>
          </p:cNvSpPr>
          <p:nvPr>
            <p:ph type="title"/>
          </p:nvPr>
        </p:nvSpPr>
        <p:spPr>
          <a:xfrm>
            <a:off x="301156" y="318245"/>
            <a:ext cx="7825950" cy="7204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4375B"/>
              </a:buClr>
              <a:buSzPts val="4400"/>
              <a:buFont typeface="Open Sans"/>
              <a:buNone/>
              <a:defRPr sz="3300" b="1" i="0" u="none" strike="noStrike" cap="none">
                <a:solidFill>
                  <a:srgbClr val="14375B"/>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500" b="0" i="0" u="none" strike="noStrike" cap="none">
                <a:solidFill>
                  <a:srgbClr val="000000"/>
                </a:solidFill>
                <a:latin typeface="Arial"/>
                <a:ea typeface="Arial"/>
                <a:cs typeface="Arial"/>
                <a:sym typeface="Arial"/>
              </a:defRPr>
            </a:lvl9pPr>
          </a:lstStyle>
          <a:p>
            <a:endParaRPr/>
          </a:p>
        </p:txBody>
      </p:sp>
      <p:sp>
        <p:nvSpPr>
          <p:cNvPr id="334" name="Google Shape;334;g250d0a85521_0_753"/>
          <p:cNvSpPr txBox="1">
            <a:spLocks noGrp="1"/>
          </p:cNvSpPr>
          <p:nvPr>
            <p:ph type="body" idx="1"/>
          </p:nvPr>
        </p:nvSpPr>
        <p:spPr>
          <a:xfrm>
            <a:off x="332896" y="6443430"/>
            <a:ext cx="10063125" cy="311625"/>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825"/>
              </a:spcBef>
              <a:spcAft>
                <a:spcPts val="0"/>
              </a:spcAft>
              <a:buClr>
                <a:srgbClr val="14375B"/>
              </a:buClr>
              <a:buSzPts val="900"/>
              <a:buFont typeface="Arial"/>
              <a:buNone/>
              <a:defRPr sz="675" b="0" i="0" u="none" strike="noStrike" cap="none">
                <a:solidFill>
                  <a:srgbClr val="14375B"/>
                </a:solidFill>
                <a:latin typeface="Open Sans"/>
                <a:ea typeface="Open Sans"/>
                <a:cs typeface="Open Sans"/>
                <a:sym typeface="Open Sans"/>
              </a:defRPr>
            </a:lvl1pPr>
            <a:lvl2pPr marL="685800" marR="0" lvl="1" indent="-223838" algn="l" rtl="0">
              <a:lnSpc>
                <a:spcPct val="90000"/>
              </a:lnSpc>
              <a:spcBef>
                <a:spcPts val="375"/>
              </a:spcBef>
              <a:spcAft>
                <a:spcPts val="0"/>
              </a:spcAft>
              <a:buClr>
                <a:schemeClr val="dk1"/>
              </a:buClr>
              <a:buSzPts val="1100"/>
              <a:buFont typeface="Arial"/>
              <a:buChar char="•"/>
              <a:defRPr sz="825" b="0" i="0" u="none" strike="noStrike" cap="none">
                <a:solidFill>
                  <a:schemeClr val="dk1"/>
                </a:solidFill>
                <a:latin typeface="Poppins"/>
                <a:ea typeface="Poppins"/>
                <a:cs typeface="Poppins"/>
                <a:sym typeface="Poppins"/>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3pPr>
            <a:lvl4pPr marL="1371600" marR="0" lvl="3"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4pPr>
            <a:lvl5pPr marL="1714500" marR="0" lvl="4"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5pPr>
            <a:lvl6pPr marL="2057400" marR="0" lvl="5"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6pPr>
            <a:lvl7pPr marL="2400300" marR="0" lvl="6"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7pPr>
            <a:lvl8pPr marL="2743200" marR="0" lvl="7"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8pPr>
            <a:lvl9pPr marL="3086100" marR="0" lvl="8"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9pPr>
          </a:lstStyle>
          <a:p>
            <a:endParaRPr/>
          </a:p>
        </p:txBody>
      </p:sp>
      <p:sp>
        <p:nvSpPr>
          <p:cNvPr id="335" name="Google Shape;335;g250d0a85521_0_753"/>
          <p:cNvSpPr txBox="1">
            <a:spLocks noGrp="1"/>
          </p:cNvSpPr>
          <p:nvPr>
            <p:ph type="body" idx="2"/>
          </p:nvPr>
        </p:nvSpPr>
        <p:spPr>
          <a:xfrm>
            <a:off x="301156" y="926691"/>
            <a:ext cx="8995275" cy="342900"/>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825"/>
              </a:spcBef>
              <a:spcAft>
                <a:spcPts val="0"/>
              </a:spcAft>
              <a:buClr>
                <a:srgbClr val="14375B"/>
              </a:buClr>
              <a:buSzPts val="2500"/>
              <a:buFont typeface="Arial"/>
              <a:buNone/>
              <a:defRPr sz="1875" b="0" i="0" u="none" strike="noStrike" cap="none">
                <a:solidFill>
                  <a:srgbClr val="14375B"/>
                </a:solidFill>
                <a:latin typeface="Open Sans"/>
                <a:ea typeface="Open Sans"/>
                <a:cs typeface="Open Sans"/>
                <a:sym typeface="Open Sans"/>
              </a:defRPr>
            </a:lvl1pPr>
            <a:lvl2pPr marL="685800" marR="0" lvl="1" indent="-290513" algn="l" rtl="0">
              <a:lnSpc>
                <a:spcPct val="90000"/>
              </a:lnSpc>
              <a:spcBef>
                <a:spcPts val="375"/>
              </a:spcBef>
              <a:spcAft>
                <a:spcPts val="0"/>
              </a:spcAft>
              <a:buClr>
                <a:schemeClr val="dk1"/>
              </a:buClr>
              <a:buSzPts val="2500"/>
              <a:buFont typeface="Arial"/>
              <a:buChar char="•"/>
              <a:defRPr sz="1875" b="0" i="0" u="none" strike="noStrike" cap="none">
                <a:solidFill>
                  <a:schemeClr val="dk1"/>
                </a:solidFill>
                <a:latin typeface="Poppins"/>
                <a:ea typeface="Poppins"/>
                <a:cs typeface="Poppins"/>
                <a:sym typeface="Poppins"/>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3pPr>
            <a:lvl4pPr marL="1371600" marR="0" lvl="3"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4pPr>
            <a:lvl5pPr marL="1714500" marR="0" lvl="4"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5pPr>
            <a:lvl6pPr marL="2057400" marR="0" lvl="5"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6pPr>
            <a:lvl7pPr marL="2400300" marR="0" lvl="6"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7pPr>
            <a:lvl8pPr marL="2743200" marR="0" lvl="7"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8pPr>
            <a:lvl9pPr marL="3086100" marR="0" lvl="8"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16575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02B95-03B7-19CE-2028-2F9247C5F6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42E5D2D-8A82-AB1C-6D3F-B76FFE5C9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450987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Si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8640E-E9DF-18BE-D310-4799744E7DB4}"/>
              </a:ext>
            </a:extLst>
          </p:cNvPr>
          <p:cNvSpPr/>
          <p:nvPr userDrawn="1"/>
        </p:nvSpPr>
        <p:spPr>
          <a:xfrm>
            <a:off x="10368951" y="6323162"/>
            <a:ext cx="1823049" cy="534838"/>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a:ea typeface="+mn-ea"/>
              <a:cs typeface="+mn-cs"/>
            </a:endParaRPr>
          </a:p>
        </p:txBody>
      </p:sp>
    </p:spTree>
    <p:extLst>
      <p:ext uri="{BB962C8B-B14F-4D97-AF65-F5344CB8AC3E}">
        <p14:creationId xmlns:p14="http://schemas.microsoft.com/office/powerpoint/2010/main" val="583584261"/>
      </p:ext>
    </p:extLst>
  </p:cSld>
  <p:clrMapOvr>
    <a:masterClrMapping/>
  </p:clrMapOvr>
  <p:extLst>
    <p:ext uri="{DCECCB84-F9BA-43D5-87BE-67443E8EF086}">
      <p15:sldGuideLst xmlns:p15="http://schemas.microsoft.com/office/powerpoint/2012/main">
        <p15:guide id="1" orient="horz" pos="4321">
          <p15:clr>
            <a:srgbClr val="FBAE40"/>
          </p15:clr>
        </p15:guide>
        <p15:guide id="2" pos="76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E236342-362C-4DEA-81A4-E8F8FE4A3EA9}"/>
              </a:ext>
            </a:extLst>
          </p:cNvPr>
          <p:cNvSpPr>
            <a:spLocks noGrp="1"/>
          </p:cNvSpPr>
          <p:nvPr>
            <p:ph type="pic" sz="quarter" idx="10"/>
          </p:nvPr>
        </p:nvSpPr>
        <p:spPr>
          <a:xfrm>
            <a:off x="985252" y="1790527"/>
            <a:ext cx="1289746" cy="1289746"/>
          </a:xfrm>
          <a:custGeom>
            <a:avLst/>
            <a:gdLst>
              <a:gd name="connsiteX0" fmla="*/ 644873 w 1289746"/>
              <a:gd name="connsiteY0" fmla="*/ 0 h 1289746"/>
              <a:gd name="connsiteX1" fmla="*/ 1289746 w 1289746"/>
              <a:gd name="connsiteY1" fmla="*/ 644873 h 1289746"/>
              <a:gd name="connsiteX2" fmla="*/ 644873 w 1289746"/>
              <a:gd name="connsiteY2" fmla="*/ 1289746 h 1289746"/>
              <a:gd name="connsiteX3" fmla="*/ 0 w 1289746"/>
              <a:gd name="connsiteY3" fmla="*/ 644873 h 1289746"/>
              <a:gd name="connsiteX4" fmla="*/ 644873 w 1289746"/>
              <a:gd name="connsiteY4" fmla="*/ 0 h 128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746" h="1289746">
                <a:moveTo>
                  <a:pt x="644873" y="0"/>
                </a:moveTo>
                <a:cubicBezTo>
                  <a:pt x="1001027" y="0"/>
                  <a:pt x="1289746" y="288719"/>
                  <a:pt x="1289746" y="644873"/>
                </a:cubicBezTo>
                <a:cubicBezTo>
                  <a:pt x="1289746" y="1001027"/>
                  <a:pt x="1001027" y="1289746"/>
                  <a:pt x="644873" y="1289746"/>
                </a:cubicBezTo>
                <a:cubicBezTo>
                  <a:pt x="288719" y="1289746"/>
                  <a:pt x="0" y="1001027"/>
                  <a:pt x="0" y="644873"/>
                </a:cubicBezTo>
                <a:cubicBezTo>
                  <a:pt x="0" y="288719"/>
                  <a:pt x="288719" y="0"/>
                  <a:pt x="644873" y="0"/>
                </a:cubicBezTo>
                <a:close/>
              </a:path>
            </a:pathLst>
          </a:custGeom>
        </p:spPr>
        <p:txBody>
          <a:bodyPr wrap="square">
            <a:noAutofit/>
          </a:bodyPr>
          <a:lstStyle/>
          <a:p>
            <a:endParaRPr lang="en-US"/>
          </a:p>
        </p:txBody>
      </p:sp>
      <p:sp>
        <p:nvSpPr>
          <p:cNvPr id="20" name="Picture Placeholder 19">
            <a:extLst>
              <a:ext uri="{FF2B5EF4-FFF2-40B4-BE49-F238E27FC236}">
                <a16:creationId xmlns:a16="http://schemas.microsoft.com/office/drawing/2014/main" id="{AE16A608-A65F-4A29-BD82-1098EC04CF13}"/>
              </a:ext>
            </a:extLst>
          </p:cNvPr>
          <p:cNvSpPr>
            <a:spLocks noGrp="1"/>
          </p:cNvSpPr>
          <p:nvPr>
            <p:ph type="pic" sz="quarter" idx="11"/>
          </p:nvPr>
        </p:nvSpPr>
        <p:spPr>
          <a:xfrm>
            <a:off x="3469447" y="1790527"/>
            <a:ext cx="1289746" cy="1289746"/>
          </a:xfrm>
          <a:custGeom>
            <a:avLst/>
            <a:gdLst>
              <a:gd name="connsiteX0" fmla="*/ 644873 w 1289746"/>
              <a:gd name="connsiteY0" fmla="*/ 0 h 1289746"/>
              <a:gd name="connsiteX1" fmla="*/ 1289746 w 1289746"/>
              <a:gd name="connsiteY1" fmla="*/ 644873 h 1289746"/>
              <a:gd name="connsiteX2" fmla="*/ 644873 w 1289746"/>
              <a:gd name="connsiteY2" fmla="*/ 1289746 h 1289746"/>
              <a:gd name="connsiteX3" fmla="*/ 0 w 1289746"/>
              <a:gd name="connsiteY3" fmla="*/ 644873 h 1289746"/>
              <a:gd name="connsiteX4" fmla="*/ 644873 w 1289746"/>
              <a:gd name="connsiteY4" fmla="*/ 0 h 128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746" h="1289746">
                <a:moveTo>
                  <a:pt x="644873" y="0"/>
                </a:moveTo>
                <a:cubicBezTo>
                  <a:pt x="1001027" y="0"/>
                  <a:pt x="1289746" y="288719"/>
                  <a:pt x="1289746" y="644873"/>
                </a:cubicBezTo>
                <a:cubicBezTo>
                  <a:pt x="1289746" y="1001027"/>
                  <a:pt x="1001027" y="1289746"/>
                  <a:pt x="644873" y="1289746"/>
                </a:cubicBezTo>
                <a:cubicBezTo>
                  <a:pt x="288719" y="1289746"/>
                  <a:pt x="0" y="1001027"/>
                  <a:pt x="0" y="644873"/>
                </a:cubicBezTo>
                <a:cubicBezTo>
                  <a:pt x="0" y="288719"/>
                  <a:pt x="288719" y="0"/>
                  <a:pt x="644873" y="0"/>
                </a:cubicBezTo>
                <a:close/>
              </a:path>
            </a:pathLst>
          </a:custGeom>
        </p:spPr>
        <p:txBody>
          <a:bodyPr wrap="square">
            <a:noAutofit/>
          </a:bodyPr>
          <a:lstStyle/>
          <a:p>
            <a:endParaRPr lang="en-US"/>
          </a:p>
        </p:txBody>
      </p:sp>
      <p:sp>
        <p:nvSpPr>
          <p:cNvPr id="21" name="Picture Placeholder 20">
            <a:extLst>
              <a:ext uri="{FF2B5EF4-FFF2-40B4-BE49-F238E27FC236}">
                <a16:creationId xmlns:a16="http://schemas.microsoft.com/office/drawing/2014/main" id="{4BB51881-D701-4244-8F6A-976A50932E78}"/>
              </a:ext>
            </a:extLst>
          </p:cNvPr>
          <p:cNvSpPr>
            <a:spLocks noGrp="1"/>
          </p:cNvSpPr>
          <p:nvPr>
            <p:ph type="pic" sz="quarter" idx="12"/>
          </p:nvPr>
        </p:nvSpPr>
        <p:spPr>
          <a:xfrm>
            <a:off x="5946407" y="1790527"/>
            <a:ext cx="1289746" cy="1289746"/>
          </a:xfrm>
          <a:custGeom>
            <a:avLst/>
            <a:gdLst>
              <a:gd name="connsiteX0" fmla="*/ 644873 w 1289746"/>
              <a:gd name="connsiteY0" fmla="*/ 0 h 1289746"/>
              <a:gd name="connsiteX1" fmla="*/ 1289746 w 1289746"/>
              <a:gd name="connsiteY1" fmla="*/ 644873 h 1289746"/>
              <a:gd name="connsiteX2" fmla="*/ 644873 w 1289746"/>
              <a:gd name="connsiteY2" fmla="*/ 1289746 h 1289746"/>
              <a:gd name="connsiteX3" fmla="*/ 0 w 1289746"/>
              <a:gd name="connsiteY3" fmla="*/ 644873 h 1289746"/>
              <a:gd name="connsiteX4" fmla="*/ 644873 w 1289746"/>
              <a:gd name="connsiteY4" fmla="*/ 0 h 128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746" h="1289746">
                <a:moveTo>
                  <a:pt x="644873" y="0"/>
                </a:moveTo>
                <a:cubicBezTo>
                  <a:pt x="1001027" y="0"/>
                  <a:pt x="1289746" y="288719"/>
                  <a:pt x="1289746" y="644873"/>
                </a:cubicBezTo>
                <a:cubicBezTo>
                  <a:pt x="1289746" y="1001027"/>
                  <a:pt x="1001027" y="1289746"/>
                  <a:pt x="644873" y="1289746"/>
                </a:cubicBezTo>
                <a:cubicBezTo>
                  <a:pt x="288719" y="1289746"/>
                  <a:pt x="0" y="1001027"/>
                  <a:pt x="0" y="644873"/>
                </a:cubicBezTo>
                <a:cubicBezTo>
                  <a:pt x="0" y="288719"/>
                  <a:pt x="288719" y="0"/>
                  <a:pt x="644873" y="0"/>
                </a:cubicBezTo>
                <a:close/>
              </a:path>
            </a:pathLst>
          </a:custGeom>
        </p:spPr>
        <p:txBody>
          <a:bodyPr wrap="square">
            <a:noAutofit/>
          </a:bodyPr>
          <a:lstStyle/>
          <a:p>
            <a:endParaRPr lang="en-US"/>
          </a:p>
        </p:txBody>
      </p:sp>
      <p:sp>
        <p:nvSpPr>
          <p:cNvPr id="22" name="Picture Placeholder 21">
            <a:extLst>
              <a:ext uri="{FF2B5EF4-FFF2-40B4-BE49-F238E27FC236}">
                <a16:creationId xmlns:a16="http://schemas.microsoft.com/office/drawing/2014/main" id="{3BA62CF0-620C-4F69-84A8-D442D2BC44F7}"/>
              </a:ext>
            </a:extLst>
          </p:cNvPr>
          <p:cNvSpPr>
            <a:spLocks noGrp="1"/>
          </p:cNvSpPr>
          <p:nvPr>
            <p:ph type="pic" sz="quarter" idx="13"/>
          </p:nvPr>
        </p:nvSpPr>
        <p:spPr>
          <a:xfrm>
            <a:off x="8410305" y="1790527"/>
            <a:ext cx="1289746" cy="1289746"/>
          </a:xfrm>
          <a:custGeom>
            <a:avLst/>
            <a:gdLst>
              <a:gd name="connsiteX0" fmla="*/ 644873 w 1289746"/>
              <a:gd name="connsiteY0" fmla="*/ 0 h 1289746"/>
              <a:gd name="connsiteX1" fmla="*/ 1289746 w 1289746"/>
              <a:gd name="connsiteY1" fmla="*/ 644873 h 1289746"/>
              <a:gd name="connsiteX2" fmla="*/ 644873 w 1289746"/>
              <a:gd name="connsiteY2" fmla="*/ 1289746 h 1289746"/>
              <a:gd name="connsiteX3" fmla="*/ 0 w 1289746"/>
              <a:gd name="connsiteY3" fmla="*/ 644873 h 1289746"/>
              <a:gd name="connsiteX4" fmla="*/ 644873 w 1289746"/>
              <a:gd name="connsiteY4" fmla="*/ 0 h 128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746" h="1289746">
                <a:moveTo>
                  <a:pt x="644873" y="0"/>
                </a:moveTo>
                <a:cubicBezTo>
                  <a:pt x="1001027" y="0"/>
                  <a:pt x="1289746" y="288719"/>
                  <a:pt x="1289746" y="644873"/>
                </a:cubicBezTo>
                <a:cubicBezTo>
                  <a:pt x="1289746" y="1001027"/>
                  <a:pt x="1001027" y="1289746"/>
                  <a:pt x="644873" y="1289746"/>
                </a:cubicBezTo>
                <a:cubicBezTo>
                  <a:pt x="288719" y="1289746"/>
                  <a:pt x="0" y="1001027"/>
                  <a:pt x="0" y="644873"/>
                </a:cubicBezTo>
                <a:cubicBezTo>
                  <a:pt x="0" y="288719"/>
                  <a:pt x="288719" y="0"/>
                  <a:pt x="644873" y="0"/>
                </a:cubicBezTo>
                <a:close/>
              </a:path>
            </a:pathLst>
          </a:custGeom>
        </p:spPr>
        <p:txBody>
          <a:bodyPr wrap="square">
            <a:noAutofit/>
          </a:bodyPr>
          <a:lstStyle/>
          <a:p>
            <a:endParaRPr lang="en-US"/>
          </a:p>
        </p:txBody>
      </p:sp>
      <p:sp>
        <p:nvSpPr>
          <p:cNvPr id="23" name="Picture Placeholder 22">
            <a:extLst>
              <a:ext uri="{FF2B5EF4-FFF2-40B4-BE49-F238E27FC236}">
                <a16:creationId xmlns:a16="http://schemas.microsoft.com/office/drawing/2014/main" id="{0912F550-E20F-4FB6-919C-AD743C2EAEE5}"/>
              </a:ext>
            </a:extLst>
          </p:cNvPr>
          <p:cNvSpPr>
            <a:spLocks noGrp="1"/>
          </p:cNvSpPr>
          <p:nvPr>
            <p:ph type="pic" sz="quarter" idx="14"/>
          </p:nvPr>
        </p:nvSpPr>
        <p:spPr>
          <a:xfrm>
            <a:off x="2179701" y="4188323"/>
            <a:ext cx="1289746" cy="1289746"/>
          </a:xfrm>
          <a:custGeom>
            <a:avLst/>
            <a:gdLst>
              <a:gd name="connsiteX0" fmla="*/ 644873 w 1289746"/>
              <a:gd name="connsiteY0" fmla="*/ 0 h 1289746"/>
              <a:gd name="connsiteX1" fmla="*/ 1289746 w 1289746"/>
              <a:gd name="connsiteY1" fmla="*/ 644873 h 1289746"/>
              <a:gd name="connsiteX2" fmla="*/ 644873 w 1289746"/>
              <a:gd name="connsiteY2" fmla="*/ 1289746 h 1289746"/>
              <a:gd name="connsiteX3" fmla="*/ 0 w 1289746"/>
              <a:gd name="connsiteY3" fmla="*/ 644873 h 1289746"/>
              <a:gd name="connsiteX4" fmla="*/ 644873 w 1289746"/>
              <a:gd name="connsiteY4" fmla="*/ 0 h 128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746" h="1289746">
                <a:moveTo>
                  <a:pt x="644873" y="0"/>
                </a:moveTo>
                <a:cubicBezTo>
                  <a:pt x="1001027" y="0"/>
                  <a:pt x="1289746" y="288719"/>
                  <a:pt x="1289746" y="644873"/>
                </a:cubicBezTo>
                <a:cubicBezTo>
                  <a:pt x="1289746" y="1001027"/>
                  <a:pt x="1001027" y="1289746"/>
                  <a:pt x="644873" y="1289746"/>
                </a:cubicBezTo>
                <a:cubicBezTo>
                  <a:pt x="288719" y="1289746"/>
                  <a:pt x="0" y="1001027"/>
                  <a:pt x="0" y="644873"/>
                </a:cubicBezTo>
                <a:cubicBezTo>
                  <a:pt x="0" y="288719"/>
                  <a:pt x="288719" y="0"/>
                  <a:pt x="644873" y="0"/>
                </a:cubicBezTo>
                <a:close/>
              </a:path>
            </a:pathLst>
          </a:custGeom>
        </p:spPr>
        <p:txBody>
          <a:bodyPr wrap="square">
            <a:noAutofit/>
          </a:bodyPr>
          <a:lstStyle/>
          <a:p>
            <a:endParaRPr lang="en-US"/>
          </a:p>
        </p:txBody>
      </p:sp>
      <p:sp>
        <p:nvSpPr>
          <p:cNvPr id="24" name="Picture Placeholder 23">
            <a:extLst>
              <a:ext uri="{FF2B5EF4-FFF2-40B4-BE49-F238E27FC236}">
                <a16:creationId xmlns:a16="http://schemas.microsoft.com/office/drawing/2014/main" id="{147E4F4D-22B9-4A71-8360-4078190D50E6}"/>
              </a:ext>
            </a:extLst>
          </p:cNvPr>
          <p:cNvSpPr>
            <a:spLocks noGrp="1"/>
          </p:cNvSpPr>
          <p:nvPr>
            <p:ph type="pic" sz="quarter" idx="15"/>
          </p:nvPr>
        </p:nvSpPr>
        <p:spPr>
          <a:xfrm>
            <a:off x="4663896" y="4188323"/>
            <a:ext cx="1289746" cy="1289746"/>
          </a:xfrm>
          <a:custGeom>
            <a:avLst/>
            <a:gdLst>
              <a:gd name="connsiteX0" fmla="*/ 644873 w 1289746"/>
              <a:gd name="connsiteY0" fmla="*/ 0 h 1289746"/>
              <a:gd name="connsiteX1" fmla="*/ 1289746 w 1289746"/>
              <a:gd name="connsiteY1" fmla="*/ 644873 h 1289746"/>
              <a:gd name="connsiteX2" fmla="*/ 644873 w 1289746"/>
              <a:gd name="connsiteY2" fmla="*/ 1289746 h 1289746"/>
              <a:gd name="connsiteX3" fmla="*/ 0 w 1289746"/>
              <a:gd name="connsiteY3" fmla="*/ 644873 h 1289746"/>
              <a:gd name="connsiteX4" fmla="*/ 644873 w 1289746"/>
              <a:gd name="connsiteY4" fmla="*/ 0 h 128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746" h="1289746">
                <a:moveTo>
                  <a:pt x="644873" y="0"/>
                </a:moveTo>
                <a:cubicBezTo>
                  <a:pt x="1001027" y="0"/>
                  <a:pt x="1289746" y="288719"/>
                  <a:pt x="1289746" y="644873"/>
                </a:cubicBezTo>
                <a:cubicBezTo>
                  <a:pt x="1289746" y="1001027"/>
                  <a:pt x="1001027" y="1289746"/>
                  <a:pt x="644873" y="1289746"/>
                </a:cubicBezTo>
                <a:cubicBezTo>
                  <a:pt x="288719" y="1289746"/>
                  <a:pt x="0" y="1001027"/>
                  <a:pt x="0" y="644873"/>
                </a:cubicBezTo>
                <a:cubicBezTo>
                  <a:pt x="0" y="288719"/>
                  <a:pt x="288719" y="0"/>
                  <a:pt x="644873" y="0"/>
                </a:cubicBezTo>
                <a:close/>
              </a:path>
            </a:pathLst>
          </a:custGeom>
        </p:spPr>
        <p:txBody>
          <a:bodyPr wrap="square">
            <a:noAutofit/>
          </a:bodyPr>
          <a:lstStyle/>
          <a:p>
            <a:endParaRPr lang="en-US"/>
          </a:p>
        </p:txBody>
      </p:sp>
      <p:sp>
        <p:nvSpPr>
          <p:cNvPr id="25" name="Picture Placeholder 24">
            <a:extLst>
              <a:ext uri="{FF2B5EF4-FFF2-40B4-BE49-F238E27FC236}">
                <a16:creationId xmlns:a16="http://schemas.microsoft.com/office/drawing/2014/main" id="{42C6C358-07A1-4F59-BA6E-6CA09C530988}"/>
              </a:ext>
            </a:extLst>
          </p:cNvPr>
          <p:cNvSpPr>
            <a:spLocks noGrp="1"/>
          </p:cNvSpPr>
          <p:nvPr>
            <p:ph type="pic" sz="quarter" idx="16"/>
          </p:nvPr>
        </p:nvSpPr>
        <p:spPr>
          <a:xfrm>
            <a:off x="7140856" y="4188323"/>
            <a:ext cx="1289746" cy="1289746"/>
          </a:xfrm>
          <a:custGeom>
            <a:avLst/>
            <a:gdLst>
              <a:gd name="connsiteX0" fmla="*/ 644873 w 1289746"/>
              <a:gd name="connsiteY0" fmla="*/ 0 h 1289746"/>
              <a:gd name="connsiteX1" fmla="*/ 1289746 w 1289746"/>
              <a:gd name="connsiteY1" fmla="*/ 644873 h 1289746"/>
              <a:gd name="connsiteX2" fmla="*/ 644873 w 1289746"/>
              <a:gd name="connsiteY2" fmla="*/ 1289746 h 1289746"/>
              <a:gd name="connsiteX3" fmla="*/ 0 w 1289746"/>
              <a:gd name="connsiteY3" fmla="*/ 644873 h 1289746"/>
              <a:gd name="connsiteX4" fmla="*/ 644873 w 1289746"/>
              <a:gd name="connsiteY4" fmla="*/ 0 h 128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746" h="1289746">
                <a:moveTo>
                  <a:pt x="644873" y="0"/>
                </a:moveTo>
                <a:cubicBezTo>
                  <a:pt x="1001027" y="0"/>
                  <a:pt x="1289746" y="288719"/>
                  <a:pt x="1289746" y="644873"/>
                </a:cubicBezTo>
                <a:cubicBezTo>
                  <a:pt x="1289746" y="1001027"/>
                  <a:pt x="1001027" y="1289746"/>
                  <a:pt x="644873" y="1289746"/>
                </a:cubicBezTo>
                <a:cubicBezTo>
                  <a:pt x="288719" y="1289746"/>
                  <a:pt x="0" y="1001027"/>
                  <a:pt x="0" y="644873"/>
                </a:cubicBezTo>
                <a:cubicBezTo>
                  <a:pt x="0" y="288719"/>
                  <a:pt x="288719" y="0"/>
                  <a:pt x="644873" y="0"/>
                </a:cubicBezTo>
                <a:close/>
              </a:path>
            </a:pathLst>
          </a:custGeom>
        </p:spPr>
        <p:txBody>
          <a:bodyPr wrap="square">
            <a:noAutofit/>
          </a:bodyPr>
          <a:lstStyle/>
          <a:p>
            <a:endParaRPr lang="en-US"/>
          </a:p>
        </p:txBody>
      </p:sp>
      <p:sp>
        <p:nvSpPr>
          <p:cNvPr id="26" name="Picture Placeholder 25">
            <a:extLst>
              <a:ext uri="{FF2B5EF4-FFF2-40B4-BE49-F238E27FC236}">
                <a16:creationId xmlns:a16="http://schemas.microsoft.com/office/drawing/2014/main" id="{018C22B4-D976-4A65-AA3E-474B5E61F92A}"/>
              </a:ext>
            </a:extLst>
          </p:cNvPr>
          <p:cNvSpPr>
            <a:spLocks noGrp="1"/>
          </p:cNvSpPr>
          <p:nvPr>
            <p:ph type="pic" sz="quarter" idx="17"/>
          </p:nvPr>
        </p:nvSpPr>
        <p:spPr>
          <a:xfrm>
            <a:off x="9604754" y="4188323"/>
            <a:ext cx="1289746" cy="1289746"/>
          </a:xfrm>
          <a:custGeom>
            <a:avLst/>
            <a:gdLst>
              <a:gd name="connsiteX0" fmla="*/ 644873 w 1289746"/>
              <a:gd name="connsiteY0" fmla="*/ 0 h 1289746"/>
              <a:gd name="connsiteX1" fmla="*/ 1289746 w 1289746"/>
              <a:gd name="connsiteY1" fmla="*/ 644873 h 1289746"/>
              <a:gd name="connsiteX2" fmla="*/ 644873 w 1289746"/>
              <a:gd name="connsiteY2" fmla="*/ 1289746 h 1289746"/>
              <a:gd name="connsiteX3" fmla="*/ 0 w 1289746"/>
              <a:gd name="connsiteY3" fmla="*/ 644873 h 1289746"/>
              <a:gd name="connsiteX4" fmla="*/ 644873 w 1289746"/>
              <a:gd name="connsiteY4" fmla="*/ 0 h 128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746" h="1289746">
                <a:moveTo>
                  <a:pt x="644873" y="0"/>
                </a:moveTo>
                <a:cubicBezTo>
                  <a:pt x="1001027" y="0"/>
                  <a:pt x="1289746" y="288719"/>
                  <a:pt x="1289746" y="644873"/>
                </a:cubicBezTo>
                <a:cubicBezTo>
                  <a:pt x="1289746" y="1001027"/>
                  <a:pt x="1001027" y="1289746"/>
                  <a:pt x="644873" y="1289746"/>
                </a:cubicBezTo>
                <a:cubicBezTo>
                  <a:pt x="288719" y="1289746"/>
                  <a:pt x="0" y="1001027"/>
                  <a:pt x="0" y="644873"/>
                </a:cubicBezTo>
                <a:cubicBezTo>
                  <a:pt x="0" y="288719"/>
                  <a:pt x="288719" y="0"/>
                  <a:pt x="644873"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723051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imp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09600" y="1485009"/>
            <a:ext cx="10972800" cy="4641155"/>
          </a:xfrm>
          <a:prstGeom prst="rect">
            <a:avLst/>
          </a:prstGeom>
          <a:noFill/>
        </p:spPr>
        <p:txBody>
          <a:bodyPr>
            <a:normAutofit/>
          </a:bodyPr>
          <a:lstStyle>
            <a:lvl1pPr marL="0" indent="0" algn="just">
              <a:lnSpc>
                <a:spcPct val="150000"/>
              </a:lnSpc>
              <a:buFont typeface="Arial" pitchFamily="34" charset="0"/>
              <a:buNone/>
              <a:defRPr sz="1400">
                <a:solidFill>
                  <a:schemeClr val="tx1">
                    <a:lumMod val="65000"/>
                    <a:lumOff val="35000"/>
                  </a:schemeClr>
                </a:solidFill>
                <a:latin typeface="+mn-lt"/>
                <a:ea typeface="Roboto"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a:p>
            <a:pPr lvl="0"/>
            <a:endParaRPr lang="fr-FR"/>
          </a:p>
          <a:p>
            <a:pPr lvl="0"/>
            <a:endParaRPr lang="fr-FR"/>
          </a:p>
        </p:txBody>
      </p:sp>
      <p:pic>
        <p:nvPicPr>
          <p:cNvPr id="2" name="Picture 1">
            <a:extLst>
              <a:ext uri="{FF2B5EF4-FFF2-40B4-BE49-F238E27FC236}">
                <a16:creationId xmlns:a16="http://schemas.microsoft.com/office/drawing/2014/main" id="{66C7BC5F-BA69-CED7-9DF8-745DCE03C5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cxnSp>
        <p:nvCxnSpPr>
          <p:cNvPr id="5" name="Straight Connector 4">
            <a:extLst>
              <a:ext uri="{FF2B5EF4-FFF2-40B4-BE49-F238E27FC236}">
                <a16:creationId xmlns:a16="http://schemas.microsoft.com/office/drawing/2014/main" id="{50F7D6A7-AD73-E30D-F7FE-72650F6E14AB}"/>
              </a:ext>
            </a:extLst>
          </p:cNvPr>
          <p:cNvCxnSpPr>
            <a:cxnSpLocks/>
          </p:cNvCxnSpPr>
          <p:nvPr/>
        </p:nvCxnSpPr>
        <p:spPr>
          <a:xfrm>
            <a:off x="633558" y="551361"/>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6" name="Title 9">
            <a:extLst>
              <a:ext uri="{FF2B5EF4-FFF2-40B4-BE49-F238E27FC236}">
                <a16:creationId xmlns:a16="http://schemas.microsoft.com/office/drawing/2014/main" id="{67D41811-4E11-B4F4-6523-375A312D8E33}"/>
              </a:ext>
            </a:extLst>
          </p:cNvPr>
          <p:cNvSpPr>
            <a:spLocks noGrp="1"/>
          </p:cNvSpPr>
          <p:nvPr>
            <p:ph type="title" hasCustomPrompt="1"/>
          </p:nvPr>
        </p:nvSpPr>
        <p:spPr>
          <a:xfrm>
            <a:off x="498007" y="651973"/>
            <a:ext cx="9871112" cy="484370"/>
          </a:xfrm>
          <a:prstGeom prst="rect">
            <a:avLst/>
          </a:prstGeom>
        </p:spPr>
        <p:txBody>
          <a:bodyPr/>
          <a:lstStyle>
            <a:lvl1pPr>
              <a:defRPr sz="3200">
                <a:solidFill>
                  <a:schemeClr val="tx1">
                    <a:lumMod val="65000"/>
                    <a:lumOff val="35000"/>
                  </a:schemeClr>
                </a:solidFill>
              </a:defRPr>
            </a:lvl1pPr>
          </a:lstStyle>
          <a:p>
            <a:r>
              <a:rPr lang="en-US"/>
              <a:t>Click To Edit Master Title Style</a:t>
            </a:r>
            <a:endParaRPr lang="en-GB"/>
          </a:p>
        </p:txBody>
      </p:sp>
    </p:spTree>
    <p:extLst>
      <p:ext uri="{BB962C8B-B14F-4D97-AF65-F5344CB8AC3E}">
        <p14:creationId xmlns:p14="http://schemas.microsoft.com/office/powerpoint/2010/main" val="3674677846"/>
      </p:ext>
    </p:extLst>
  </p:cSld>
  <p:clrMapOvr>
    <a:masterClrMapping/>
  </p:clrMapOvr>
  <p:extLst>
    <p:ext uri="{DCECCB84-F9BA-43D5-87BE-67443E8EF086}">
      <p15:sldGuideLst xmlns:p15="http://schemas.microsoft.com/office/powerpoint/2012/main">
        <p15:guide id="1" orient="horz" pos="4321">
          <p15:clr>
            <a:srgbClr val="FBAE40"/>
          </p15:clr>
        </p15:guide>
        <p15:guide id="2" pos="76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0436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620208-0B0F-6870-402E-2BE32F114C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cxnSp>
        <p:nvCxnSpPr>
          <p:cNvPr id="4" name="Straight Connector 3">
            <a:extLst>
              <a:ext uri="{FF2B5EF4-FFF2-40B4-BE49-F238E27FC236}">
                <a16:creationId xmlns:a16="http://schemas.microsoft.com/office/drawing/2014/main" id="{8F680F9A-DE32-A3E9-84A2-BCADFBAA2D81}"/>
              </a:ext>
            </a:extLst>
          </p:cNvPr>
          <p:cNvCxnSpPr>
            <a:cxnSpLocks/>
          </p:cNvCxnSpPr>
          <p:nvPr userDrawn="1"/>
        </p:nvCxnSpPr>
        <p:spPr>
          <a:xfrm>
            <a:off x="564550" y="551361"/>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BB340755-DB9A-2789-7913-1DAA06CB36F6}"/>
              </a:ext>
            </a:extLst>
          </p:cNvPr>
          <p:cNvSpPr>
            <a:spLocks noGrp="1"/>
          </p:cNvSpPr>
          <p:nvPr>
            <p:ph type="title" hasCustomPrompt="1"/>
          </p:nvPr>
        </p:nvSpPr>
        <p:spPr>
          <a:xfrm>
            <a:off x="498007" y="651973"/>
            <a:ext cx="9871112" cy="484370"/>
          </a:xfrm>
          <a:prstGeom prst="rect">
            <a:avLst/>
          </a:prstGeom>
        </p:spPr>
        <p:txBody>
          <a:bodyPr/>
          <a:lstStyle>
            <a:lvl1pPr>
              <a:defRPr sz="3200">
                <a:solidFill>
                  <a:schemeClr val="tx1">
                    <a:lumMod val="65000"/>
                    <a:lumOff val="35000"/>
                  </a:schemeClr>
                </a:solidFill>
              </a:defRPr>
            </a:lvl1pPr>
          </a:lstStyle>
          <a:p>
            <a:r>
              <a:rPr lang="en-US"/>
              <a:t>Click To Edit Master Title Style</a:t>
            </a:r>
            <a:endParaRPr lang="en-GB"/>
          </a:p>
        </p:txBody>
      </p:sp>
    </p:spTree>
    <p:extLst>
      <p:ext uri="{BB962C8B-B14F-4D97-AF65-F5344CB8AC3E}">
        <p14:creationId xmlns:p14="http://schemas.microsoft.com/office/powerpoint/2010/main" val="2629376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89024697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3D5B4A-3415-495D-B776-62743F219BEC}" type="datetimeFigureOut">
              <a:rPr kumimoji="0" lang="en-US" sz="1800" b="0" i="0" u="none" strike="noStrike" kern="1200" cap="none" spc="0" normalizeH="0" baseline="0" noProof="0" smtClean="0">
                <a:ln>
                  <a:noFill/>
                </a:ln>
                <a:solidFill>
                  <a:prstClr val="black"/>
                </a:solidFill>
                <a:effectLst/>
                <a:uLnTx/>
                <a:uFillTx/>
                <a:latin typeface="La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6/23/2023</a:t>
            </a:fld>
            <a:endParaRPr kumimoji="0" lang="en-US" sz="1800" b="0" i="0" u="none" strike="noStrike" kern="1200" cap="none" spc="0" normalizeH="0" baseline="0" noProof="0">
              <a:ln>
                <a:noFill/>
              </a:ln>
              <a:solidFill>
                <a:prstClr val="black"/>
              </a:solidFill>
              <a:effectLst/>
              <a:uLnTx/>
              <a:uFillTx/>
              <a:latin typeface="Lato"/>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ato"/>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AE23CB-3E33-4824-8E0F-DDC8F62B3A45}" type="slidenum">
              <a:rPr kumimoji="0" lang="en-US" sz="1800" b="0" i="0" u="none" strike="noStrike" kern="1200" cap="none" spc="0" normalizeH="0" baseline="0" noProof="0" smtClean="0">
                <a:ln>
                  <a:noFill/>
                </a:ln>
                <a:solidFill>
                  <a:prstClr val="black"/>
                </a:solidFill>
                <a:effectLst/>
                <a:uLnTx/>
                <a:uFillTx/>
                <a:latin typeface="La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Lato"/>
              <a:ea typeface="+mn-ea"/>
              <a:cs typeface="+mn-cs"/>
            </a:endParaRPr>
          </a:p>
        </p:txBody>
      </p:sp>
    </p:spTree>
    <p:extLst>
      <p:ext uri="{BB962C8B-B14F-4D97-AF65-F5344CB8AC3E}">
        <p14:creationId xmlns:p14="http://schemas.microsoft.com/office/powerpoint/2010/main" val="2107787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AA30DB-61DF-483A-A546-C93A0127FD81}"/>
              </a:ext>
            </a:extLst>
          </p:cNvPr>
          <p:cNvSpPr>
            <a:spLocks noGrp="1"/>
          </p:cNvSpPr>
          <p:nvPr>
            <p:ph idx="1" hasCustomPrompt="1"/>
          </p:nvPr>
        </p:nvSpPr>
        <p:spPr>
          <a:xfrm>
            <a:off x="730200" y="1626946"/>
            <a:ext cx="10515600" cy="4351338"/>
          </a:xfrm>
          <a:prstGeom prst="rect">
            <a:avLst/>
          </a:prstGeom>
        </p:spPr>
        <p:txBody>
          <a:bodyPr/>
          <a:lstStyle>
            <a:lvl1pPr>
              <a:defRPr>
                <a:solidFill>
                  <a:schemeClr val="tx1">
                    <a:lumMod val="65000"/>
                    <a:lumOff val="35000"/>
                  </a:schemeClr>
                </a:solidFill>
              </a:defRPr>
            </a:lvl1pPr>
            <a:lvl5pPr marL="541338" indent="0">
              <a:defRPr/>
            </a:lvl5pPr>
            <a:lvl6pPr marL="1074738" indent="2125663">
              <a:defRPr/>
            </a:lvl6pPr>
            <a:lvl7pPr marL="1074738" indent="2125663">
              <a:defRPr/>
            </a:lvl7pPr>
            <a:lvl8pPr marL="1074738" indent="2125663">
              <a:defRPr/>
            </a:lvl8pPr>
          </a:lstStyle>
          <a:p>
            <a:pPr lvl="0"/>
            <a:r>
              <a:rPr lang="en-US"/>
              <a:t>Edit Master text styles</a:t>
            </a:r>
          </a:p>
        </p:txBody>
      </p:sp>
      <p:pic>
        <p:nvPicPr>
          <p:cNvPr id="7" name="Picture 6">
            <a:extLst>
              <a:ext uri="{FF2B5EF4-FFF2-40B4-BE49-F238E27FC236}">
                <a16:creationId xmlns:a16="http://schemas.microsoft.com/office/drawing/2014/main" id="{5289E8A5-F804-680A-B5C5-5052E3915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cxnSp>
        <p:nvCxnSpPr>
          <p:cNvPr id="9" name="Straight Connector 8">
            <a:extLst>
              <a:ext uri="{FF2B5EF4-FFF2-40B4-BE49-F238E27FC236}">
                <a16:creationId xmlns:a16="http://schemas.microsoft.com/office/drawing/2014/main" id="{D224E86C-9A60-CF93-04D5-99D4B3D9C762}"/>
              </a:ext>
            </a:extLst>
          </p:cNvPr>
          <p:cNvCxnSpPr>
            <a:cxnSpLocks/>
          </p:cNvCxnSpPr>
          <p:nvPr/>
        </p:nvCxnSpPr>
        <p:spPr>
          <a:xfrm>
            <a:off x="633558" y="551361"/>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1" name="Title 9">
            <a:extLst>
              <a:ext uri="{FF2B5EF4-FFF2-40B4-BE49-F238E27FC236}">
                <a16:creationId xmlns:a16="http://schemas.microsoft.com/office/drawing/2014/main" id="{900BB874-0BD6-4F9D-EF32-2A82A722E514}"/>
              </a:ext>
            </a:extLst>
          </p:cNvPr>
          <p:cNvSpPr>
            <a:spLocks noGrp="1"/>
          </p:cNvSpPr>
          <p:nvPr>
            <p:ph type="title" hasCustomPrompt="1"/>
          </p:nvPr>
        </p:nvSpPr>
        <p:spPr>
          <a:xfrm>
            <a:off x="498007" y="651973"/>
            <a:ext cx="9871112" cy="484370"/>
          </a:xfrm>
          <a:prstGeom prst="rect">
            <a:avLst/>
          </a:prstGeom>
        </p:spPr>
        <p:txBody>
          <a:bodyPr/>
          <a:lstStyle>
            <a:lvl1pPr>
              <a:defRPr sz="3200">
                <a:solidFill>
                  <a:schemeClr val="tx1">
                    <a:lumMod val="65000"/>
                    <a:lumOff val="35000"/>
                  </a:schemeClr>
                </a:solidFill>
              </a:defRPr>
            </a:lvl1pPr>
          </a:lstStyle>
          <a:p>
            <a:r>
              <a:rPr lang="en-US"/>
              <a:t>Click To Edit Master Title Style</a:t>
            </a:r>
            <a:endParaRPr lang="en-GB"/>
          </a:p>
        </p:txBody>
      </p:sp>
    </p:spTree>
    <p:extLst>
      <p:ext uri="{BB962C8B-B14F-4D97-AF65-F5344CB8AC3E}">
        <p14:creationId xmlns:p14="http://schemas.microsoft.com/office/powerpoint/2010/main" val="29059111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4384342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157047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1102762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804602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3373533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FA60530-20B8-4773-9DAF-FBCA0E54A958}" type="datetimeFigureOut">
              <a:rPr lang="en-GB" smtClean="0"/>
              <a:t>23/06/2023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FF18C10-BB0D-4484-9FDB-01A6C439E5F8}" type="slidenum">
              <a:rPr lang="en-GB" smtClean="0"/>
              <a:t>‹#›</a:t>
            </a:fld>
            <a:endParaRPr lang="en-GB"/>
          </a:p>
        </p:txBody>
      </p:sp>
    </p:spTree>
    <p:extLst>
      <p:ext uri="{BB962C8B-B14F-4D97-AF65-F5344CB8AC3E}">
        <p14:creationId xmlns:p14="http://schemas.microsoft.com/office/powerpoint/2010/main" val="2557916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177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 id="2147483692" r:id="rId13"/>
    <p:sldLayoutId id="2147483693" r:id="rId14"/>
    <p:sldLayoutId id="2147483694"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1"/>
        <p:cNvGrpSpPr/>
        <p:nvPr/>
      </p:nvGrpSpPr>
      <p:grpSpPr>
        <a:xfrm>
          <a:off x="0" y="0"/>
          <a:ext cx="0" cy="0"/>
          <a:chOff x="0" y="0"/>
          <a:chExt cx="0" cy="0"/>
        </a:xfrm>
      </p:grpSpPr>
      <p:sp>
        <p:nvSpPr>
          <p:cNvPr id="382" name="Google Shape;382;g250d0a85521_0_835"/>
          <p:cNvSpPr txBox="1">
            <a:spLocks noGrp="1"/>
          </p:cNvSpPr>
          <p:nvPr>
            <p:ph type="title"/>
          </p:nvPr>
        </p:nvSpPr>
        <p:spPr>
          <a:xfrm>
            <a:off x="452375" y="487534"/>
            <a:ext cx="9772425" cy="846386"/>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5500" b="1" i="0" u="none" strike="noStrike" cap="none">
                <a:solidFill>
                  <a:srgbClr val="00B98E"/>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3" name="Google Shape;383;g250d0a85521_0_835"/>
          <p:cNvSpPr txBox="1">
            <a:spLocks noGrp="1"/>
          </p:cNvSpPr>
          <p:nvPr>
            <p:ph type="body" idx="1"/>
          </p:nvPr>
        </p:nvSpPr>
        <p:spPr>
          <a:xfrm>
            <a:off x="452375" y="2459355"/>
            <a:ext cx="11366100" cy="384721"/>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2500" b="1" i="0" u="none" strike="noStrike" cap="none">
                <a:solidFill>
                  <a:srgbClr val="14375A"/>
                </a:solidFill>
                <a:latin typeface="Open Sans"/>
                <a:ea typeface="Open Sans"/>
                <a:cs typeface="Open Sans"/>
                <a:sym typeface="Open Sans"/>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Poppins"/>
                <a:ea typeface="Poppins"/>
                <a:cs typeface="Poppins"/>
                <a:sym typeface="Poppins"/>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Poppins"/>
                <a:ea typeface="Poppins"/>
                <a:cs typeface="Poppins"/>
                <a:sym typeface="Poppins"/>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Poppins"/>
                <a:ea typeface="Poppins"/>
                <a:cs typeface="Poppins"/>
                <a:sym typeface="Poppins"/>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Poppins"/>
                <a:ea typeface="Poppins"/>
                <a:cs typeface="Poppins"/>
                <a:sym typeface="Poppins"/>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Poppins"/>
                <a:ea typeface="Poppins"/>
                <a:cs typeface="Poppins"/>
                <a:sym typeface="Poppins"/>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Poppins"/>
                <a:ea typeface="Poppins"/>
                <a:cs typeface="Poppins"/>
                <a:sym typeface="Poppins"/>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Poppins"/>
                <a:ea typeface="Poppins"/>
                <a:cs typeface="Poppins"/>
                <a:sym typeface="Poppins"/>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Poppins"/>
                <a:ea typeface="Poppins"/>
                <a:cs typeface="Poppins"/>
                <a:sym typeface="Poppins"/>
              </a:defRPr>
            </a:lvl9pPr>
          </a:lstStyle>
          <a:p>
            <a:endParaRPr/>
          </a:p>
        </p:txBody>
      </p:sp>
      <p:sp>
        <p:nvSpPr>
          <p:cNvPr id="384" name="Google Shape;384;g250d0a85521_0_835"/>
          <p:cNvSpPr txBox="1">
            <a:spLocks noGrp="1"/>
          </p:cNvSpPr>
          <p:nvPr>
            <p:ph type="ftr" idx="11"/>
          </p:nvPr>
        </p:nvSpPr>
        <p:spPr>
          <a:xfrm>
            <a:off x="4145280" y="6377940"/>
            <a:ext cx="3901500" cy="161583"/>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050" b="0" i="0" u="none" strike="noStrike" cap="none">
                <a:solidFill>
                  <a:srgbClr val="888E9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385" name="Google Shape;385;g250d0a85521_0_835"/>
          <p:cNvSpPr txBox="1">
            <a:spLocks noGrp="1"/>
          </p:cNvSpPr>
          <p:nvPr>
            <p:ph type="sldNum" idx="12"/>
          </p:nvPr>
        </p:nvSpPr>
        <p:spPr>
          <a:xfrm>
            <a:off x="304799" y="6337890"/>
            <a:ext cx="2151900" cy="276999"/>
          </a:xfrm>
          <a:prstGeom prst="rect">
            <a:avLst/>
          </a:prstGeom>
          <a:noFill/>
          <a:ln>
            <a:noFill/>
          </a:ln>
        </p:spPr>
        <p:txBody>
          <a:bodyPr spcFirstLastPara="1" wrap="square" lIns="0" tIns="0" rIns="0" bIns="0" anchor="t" anchorCtr="0">
            <a:spAutoFit/>
          </a:bodyPr>
          <a:lstStyle>
            <a:lvl1pPr marL="38100" marR="0" lvl="0"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1pPr>
            <a:lvl2pPr marL="38100" marR="0" lvl="1"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2pPr>
            <a:lvl3pPr marL="38100" marR="0" lvl="2"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3pPr>
            <a:lvl4pPr marL="38100" marR="0" lvl="3"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4pPr>
            <a:lvl5pPr marL="38100" marR="0" lvl="4"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5pPr>
            <a:lvl6pPr marL="38100" marR="0" lvl="5"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6pPr>
            <a:lvl7pPr marL="38100" marR="0" lvl="6"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7pPr>
            <a:lvl8pPr marL="38100" marR="0" lvl="7"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8pPr>
            <a:lvl9pPr marL="38100" marR="0" lvl="8" indent="0" algn="l" rtl="0">
              <a:lnSpc>
                <a:spcPct val="100000"/>
              </a:lnSpc>
              <a:spcBef>
                <a:spcPts val="0"/>
              </a:spcBef>
              <a:spcAft>
                <a:spcPts val="0"/>
              </a:spcAft>
              <a:buClr>
                <a:srgbClr val="000000"/>
              </a:buClr>
              <a:buSzPts val="1200"/>
              <a:buFont typeface="Arial"/>
              <a:buNone/>
              <a:defRPr sz="900" b="0" i="0" u="none" strike="noStrike" cap="none">
                <a:solidFill>
                  <a:srgbClr val="14375B"/>
                </a:solidFill>
                <a:latin typeface="Open Sans"/>
                <a:ea typeface="Open Sans"/>
                <a:cs typeface="Open Sans"/>
                <a:sym typeface="Open Sans"/>
              </a:defRPr>
            </a:lvl9pPr>
          </a:lstStyle>
          <a:p>
            <a:fld id="{00000000-1234-1234-1234-123412341234}" type="slidenum">
              <a:rPr lang="en-GB" smtClean="0"/>
              <a:pPr/>
              <a:t>‹#›</a:t>
            </a:fld>
            <a:r>
              <a:rPr lang="en-GB" smtClean="0"/>
              <a:t> | </a:t>
            </a:r>
            <a:r>
              <a:rPr lang="en-GB" sz="675" smtClean="0"/>
              <a:t>Strictly Oxehealth Internal Confidential</a:t>
            </a:r>
            <a:endParaRPr lang="en-GB" smtClean="0"/>
          </a:p>
          <a:p>
            <a:endParaRPr lang="en-GB"/>
          </a:p>
        </p:txBody>
      </p:sp>
    </p:spTree>
    <p:extLst>
      <p:ext uri="{BB962C8B-B14F-4D97-AF65-F5344CB8AC3E}">
        <p14:creationId xmlns:p14="http://schemas.microsoft.com/office/powerpoint/2010/main" val="799158940"/>
      </p:ext>
    </p:extLst>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grpSp>
        <p:nvGrpSpPr>
          <p:cNvPr id="24" name="Google Shape;24;p76"/>
          <p:cNvGrpSpPr/>
          <p:nvPr/>
        </p:nvGrpSpPr>
        <p:grpSpPr>
          <a:xfrm>
            <a:off x="9812161" y="23"/>
            <a:ext cx="2379662" cy="608952"/>
            <a:chOff x="1535723" y="830022"/>
            <a:chExt cx="3479800" cy="1270635"/>
          </a:xfrm>
        </p:grpSpPr>
        <p:sp>
          <p:nvSpPr>
            <p:cNvPr id="25" name="Google Shape;25;p76"/>
            <p:cNvSpPr/>
            <p:nvPr/>
          </p:nvSpPr>
          <p:spPr>
            <a:xfrm>
              <a:off x="1535724" y="830023"/>
              <a:ext cx="3479700" cy="99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26" name="Google Shape;26;p76"/>
            <p:cNvSpPr/>
            <p:nvPr/>
          </p:nvSpPr>
          <p:spPr>
            <a:xfrm>
              <a:off x="1535723" y="830022"/>
              <a:ext cx="3479800" cy="1270635"/>
            </a:xfrm>
            <a:custGeom>
              <a:avLst/>
              <a:gdLst/>
              <a:ahLst/>
              <a:cxnLst/>
              <a:rect l="l" t="t" r="r" b="b"/>
              <a:pathLst>
                <a:path w="3479800" h="1270635" extrusionOk="0">
                  <a:moveTo>
                    <a:pt x="3479800" y="0"/>
                  </a:moveTo>
                  <a:lnTo>
                    <a:pt x="39652" y="0"/>
                  </a:lnTo>
                  <a:lnTo>
                    <a:pt x="29509" y="18292"/>
                  </a:lnTo>
                  <a:lnTo>
                    <a:pt x="13442" y="60445"/>
                  </a:lnTo>
                  <a:lnTo>
                    <a:pt x="3442" y="105229"/>
                  </a:lnTo>
                  <a:lnTo>
                    <a:pt x="0" y="152152"/>
                  </a:lnTo>
                  <a:lnTo>
                    <a:pt x="0" y="952506"/>
                  </a:lnTo>
                  <a:lnTo>
                    <a:pt x="3442" y="999427"/>
                  </a:lnTo>
                  <a:lnTo>
                    <a:pt x="13442" y="1044209"/>
                  </a:lnTo>
                  <a:lnTo>
                    <a:pt x="29509" y="1086361"/>
                  </a:lnTo>
                  <a:lnTo>
                    <a:pt x="51151" y="1125393"/>
                  </a:lnTo>
                  <a:lnTo>
                    <a:pt x="77877" y="1160814"/>
                  </a:lnTo>
                  <a:lnTo>
                    <a:pt x="109197" y="1192133"/>
                  </a:lnTo>
                  <a:lnTo>
                    <a:pt x="144618" y="1218858"/>
                  </a:lnTo>
                  <a:lnTo>
                    <a:pt x="183650" y="1240499"/>
                  </a:lnTo>
                  <a:lnTo>
                    <a:pt x="225802" y="1256564"/>
                  </a:lnTo>
                  <a:lnTo>
                    <a:pt x="270582" y="1266564"/>
                  </a:lnTo>
                  <a:lnTo>
                    <a:pt x="317500" y="1270006"/>
                  </a:lnTo>
                  <a:lnTo>
                    <a:pt x="3479800" y="1270006"/>
                  </a:lnTo>
                  <a:lnTo>
                    <a:pt x="3479800" y="0"/>
                  </a:lnTo>
                  <a:close/>
                </a:path>
              </a:pathLst>
            </a:custGeom>
            <a:solidFill>
              <a:srgbClr val="14375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Poppins"/>
                <a:ea typeface="Poppins"/>
                <a:cs typeface="Poppins"/>
                <a:sym typeface="Poppins"/>
              </a:endParaRPr>
            </a:p>
          </p:txBody>
        </p:sp>
      </p:grpSp>
      <p:pic>
        <p:nvPicPr>
          <p:cNvPr id="27" name="Google Shape;27;p76" descr="Oxehealth Logo"/>
          <p:cNvPicPr preferRelativeResize="0"/>
          <p:nvPr/>
        </p:nvPicPr>
        <p:blipFill rotWithShape="1">
          <a:blip r:embed="rId5">
            <a:alphaModFix/>
          </a:blip>
          <a:srcRect/>
          <a:stretch/>
        </p:blipFill>
        <p:spPr>
          <a:xfrm>
            <a:off x="10073179" y="146428"/>
            <a:ext cx="1857858" cy="308326"/>
          </a:xfrm>
          <a:prstGeom prst="rect">
            <a:avLst/>
          </a:prstGeom>
          <a:noFill/>
          <a:ln>
            <a:noFill/>
          </a:ln>
        </p:spPr>
      </p:pic>
      <p:sp>
        <p:nvSpPr>
          <p:cNvPr id="28" name="Google Shape;28;p76"/>
          <p:cNvSpPr txBox="1"/>
          <p:nvPr/>
        </p:nvSpPr>
        <p:spPr>
          <a:xfrm>
            <a:off x="10194878" y="6469039"/>
            <a:ext cx="1844775" cy="242550"/>
          </a:xfrm>
          <a:prstGeom prst="rect">
            <a:avLst/>
          </a:prstGeom>
          <a:noFill/>
          <a:ln>
            <a:noFill/>
          </a:ln>
        </p:spPr>
        <p:txBody>
          <a:bodyPr spcFirstLastPara="1" wrap="square" lIns="0" tIns="0" rIns="0" bIns="0" anchor="t" anchorCtr="0">
            <a:noAutofit/>
          </a:bodyPr>
          <a:lstStyle/>
          <a:p>
            <a:pPr marL="28575" marR="0" lvl="0" indent="0" algn="l" rtl="0">
              <a:lnSpc>
                <a:spcPct val="100000"/>
              </a:lnSpc>
              <a:spcBef>
                <a:spcPts val="0"/>
              </a:spcBef>
              <a:spcAft>
                <a:spcPts val="0"/>
              </a:spcAft>
              <a:buClr>
                <a:srgbClr val="000000"/>
              </a:buClr>
              <a:buSzPts val="1200"/>
              <a:buFont typeface="Arial"/>
              <a:buNone/>
            </a:pPr>
            <a:fld id="{00000000-1234-1234-1234-123412341234}" type="slidenum">
              <a:rPr lang="en-GB" sz="900" b="0" i="0" u="none" strike="noStrike" cap="none">
                <a:solidFill>
                  <a:srgbClr val="14375B"/>
                </a:solidFill>
                <a:latin typeface="Open Sans"/>
                <a:ea typeface="Open Sans"/>
                <a:cs typeface="Open Sans"/>
                <a:sym typeface="Open Sans"/>
              </a:rPr>
              <a:pPr marL="28575" marR="0" lvl="0" indent="0" algn="l" rtl="0">
                <a:lnSpc>
                  <a:spcPct val="100000"/>
                </a:lnSpc>
                <a:spcBef>
                  <a:spcPts val="0"/>
                </a:spcBef>
                <a:spcAft>
                  <a:spcPts val="0"/>
                </a:spcAft>
                <a:buClr>
                  <a:srgbClr val="000000"/>
                </a:buClr>
                <a:buSzPts val="1200"/>
                <a:buFont typeface="Arial"/>
                <a:buNone/>
              </a:pPr>
              <a:t>‹#›</a:t>
            </a:fld>
            <a:r>
              <a:rPr lang="en-GB" sz="900" b="0" i="0" u="none" strike="noStrike" cap="none">
                <a:solidFill>
                  <a:srgbClr val="14375B"/>
                </a:solidFill>
                <a:latin typeface="Open Sans"/>
                <a:ea typeface="Open Sans"/>
                <a:cs typeface="Open Sans"/>
                <a:sym typeface="Open Sans"/>
              </a:rPr>
              <a:t> | </a:t>
            </a:r>
            <a:r>
              <a:rPr lang="en-GB" sz="900" b="0" i="0" u="none" strike="noStrike" cap="none">
                <a:solidFill>
                  <a:srgbClr val="14375B"/>
                </a:solidFill>
                <a:latin typeface="Arial"/>
                <a:ea typeface="Arial"/>
                <a:cs typeface="Arial"/>
                <a:sym typeface="Arial"/>
              </a:rPr>
              <a:t> </a:t>
            </a:r>
            <a:r>
              <a:rPr lang="en-GB" sz="675" b="0" i="0" u="none" strike="noStrike" cap="none">
                <a:solidFill>
                  <a:srgbClr val="14375B"/>
                </a:solidFill>
                <a:latin typeface="Arial"/>
                <a:ea typeface="Arial"/>
                <a:cs typeface="Arial"/>
                <a:sym typeface="Arial"/>
              </a:rPr>
              <a:t>Strictly Oxehealth Internal Confidential</a:t>
            </a:r>
            <a:endParaRPr sz="900" b="0" i="0" u="none" strike="noStrike" cap="none">
              <a:solidFill>
                <a:srgbClr val="14375B"/>
              </a:solidFill>
              <a:latin typeface="Arial"/>
              <a:ea typeface="Arial"/>
              <a:cs typeface="Arial"/>
              <a:sym typeface="Arial"/>
            </a:endParaRPr>
          </a:p>
          <a:p>
            <a:pPr marL="28575" marR="0" lvl="0" indent="0" algn="l" rtl="0">
              <a:lnSpc>
                <a:spcPct val="100000"/>
              </a:lnSpc>
              <a:spcBef>
                <a:spcPts val="0"/>
              </a:spcBef>
              <a:spcAft>
                <a:spcPts val="0"/>
              </a:spcAft>
              <a:buClr>
                <a:srgbClr val="000000"/>
              </a:buClr>
              <a:buSzPts val="1200"/>
              <a:buFont typeface="Arial"/>
              <a:buNone/>
            </a:pPr>
            <a:endParaRPr sz="900" b="0" i="0" u="none" strike="noStrike" cap="none">
              <a:solidFill>
                <a:srgbClr val="14375B"/>
              </a:solidFill>
              <a:latin typeface="Open Sans"/>
              <a:ea typeface="Open Sans"/>
              <a:cs typeface="Open Sans"/>
              <a:sym typeface="Open Sans"/>
            </a:endParaRPr>
          </a:p>
        </p:txBody>
      </p:sp>
    </p:spTree>
    <p:extLst>
      <p:ext uri="{BB962C8B-B14F-4D97-AF65-F5344CB8AC3E}">
        <p14:creationId xmlns:p14="http://schemas.microsoft.com/office/powerpoint/2010/main" val="197593348"/>
      </p:ext>
    </p:extLst>
  </p:cSld>
  <p:clrMap bg1="lt1" tx1="dk1" bg2="dk2" tx2="lt2" accent1="accent1" accent2="accent2" accent3="accent3" accent4="accent4" accent5="accent5" accent6="accent6" hlink="hlink" folHlink="folHlink"/>
  <p:sldLayoutIdLst>
    <p:sldLayoutId id="2147483667" r:id="rId1"/>
    <p:sldLayoutId id="2147483674" r:id="rId2"/>
    <p:sldLayoutId id="214748367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8"/>
        <p:cNvGrpSpPr/>
        <p:nvPr/>
      </p:nvGrpSpPr>
      <p:grpSpPr>
        <a:xfrm>
          <a:off x="0" y="0"/>
          <a:ext cx="0" cy="0"/>
          <a:chOff x="0" y="0"/>
          <a:chExt cx="0" cy="0"/>
        </a:xfrm>
      </p:grpSpPr>
      <p:sp>
        <p:nvSpPr>
          <p:cNvPr id="109" name="Google Shape;109;p131"/>
          <p:cNvSpPr txBox="1">
            <a:spLocks noGrp="1"/>
          </p:cNvSpPr>
          <p:nvPr>
            <p:ph type="title"/>
          </p:nvPr>
        </p:nvSpPr>
        <p:spPr>
          <a:xfrm>
            <a:off x="1209827" y="2636977"/>
            <a:ext cx="9772348" cy="846386"/>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B98E"/>
              </a:buClr>
              <a:buSzPts val="5500"/>
              <a:buFont typeface="Open Sans"/>
              <a:buNone/>
              <a:defRPr sz="5500" b="1" i="0" u="none" strike="noStrike" cap="none">
                <a:solidFill>
                  <a:srgbClr val="00B98E"/>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0" name="Google Shape;110;p131"/>
          <p:cNvSpPr txBox="1">
            <a:spLocks noGrp="1"/>
          </p:cNvSpPr>
          <p:nvPr>
            <p:ph type="body" idx="1"/>
          </p:nvPr>
        </p:nvSpPr>
        <p:spPr>
          <a:xfrm>
            <a:off x="1209827" y="3429001"/>
            <a:ext cx="5910738" cy="369332"/>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14375A"/>
              </a:buClr>
              <a:buSzPts val="2400"/>
              <a:buFont typeface="Open Sans"/>
              <a:buNone/>
              <a:defRPr sz="2400" b="1" i="0" u="none" strike="noStrike" cap="none">
                <a:solidFill>
                  <a:srgbClr val="14375A"/>
                </a:solidFill>
                <a:latin typeface="Open Sans"/>
                <a:ea typeface="Open Sans"/>
                <a:cs typeface="Open Sans"/>
                <a:sym typeface="Open Sans"/>
              </a:defRPr>
            </a:lvl1pPr>
            <a:lvl2pPr marL="914400" marR="0" lvl="1" indent="-381000" algn="l" rtl="0">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89265816"/>
      </p:ext>
    </p:extLst>
  </p:cSld>
  <p:clrMap bg1="lt1" tx1="dk1" bg2="dk2" tx2="lt2" accent1="accent1" accent2="accent2" accent3="accent3" accent4="accent4" accent5="accent5" accent6="accent6" hlink="hlink" folHlink="folHlink"/>
  <p:sldLayoutIdLst>
    <p:sldLayoutId id="214748366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0"/>
        <p:cNvGrpSpPr/>
        <p:nvPr/>
      </p:nvGrpSpPr>
      <p:grpSpPr>
        <a:xfrm>
          <a:off x="0" y="0"/>
          <a:ext cx="0" cy="0"/>
          <a:chOff x="0" y="0"/>
          <a:chExt cx="0" cy="0"/>
        </a:xfrm>
      </p:grpSpPr>
      <p:sp>
        <p:nvSpPr>
          <p:cNvPr id="221" name="Google Shape;221;g250d0a85521_0_477"/>
          <p:cNvSpPr txBox="1">
            <a:spLocks noGrp="1"/>
          </p:cNvSpPr>
          <p:nvPr>
            <p:ph type="title"/>
          </p:nvPr>
        </p:nvSpPr>
        <p:spPr>
          <a:xfrm>
            <a:off x="1060450" y="1139032"/>
            <a:ext cx="10314000" cy="1089225"/>
          </a:xfrm>
          <a:prstGeom prst="rect">
            <a:avLst/>
          </a:prstGeom>
          <a:noFill/>
          <a:ln>
            <a:noFill/>
          </a:ln>
        </p:spPr>
        <p:txBody>
          <a:bodyPr spcFirstLastPara="1" wrap="square" lIns="25425" tIns="25425" rIns="25425" bIns="25425" anchor="t" anchorCtr="0">
            <a:noAutofit/>
          </a:bodyPr>
          <a:lstStyle>
            <a:lvl1pPr marR="0" lvl="0" algn="l" rtl="0">
              <a:lnSpc>
                <a:spcPct val="100000"/>
              </a:lnSpc>
              <a:spcBef>
                <a:spcPts val="0"/>
              </a:spcBef>
              <a:spcAft>
                <a:spcPts val="0"/>
              </a:spcAft>
              <a:buClr>
                <a:srgbClr val="353744"/>
              </a:buClr>
              <a:buSzPts val="900"/>
              <a:buFont typeface="Poppins"/>
              <a:buNone/>
              <a:defRPr sz="6800" b="1" i="0" u="none" strike="noStrike" cap="none">
                <a:solidFill>
                  <a:srgbClr val="353744"/>
                </a:solidFill>
                <a:latin typeface="Poppins"/>
                <a:ea typeface="Poppins"/>
                <a:cs typeface="Poppins"/>
                <a:sym typeface="Poppins"/>
              </a:defRPr>
            </a:lvl1pPr>
            <a:lvl2pPr marR="0" lvl="1" algn="l" rtl="0">
              <a:lnSpc>
                <a:spcPct val="100000"/>
              </a:lnSpc>
              <a:spcBef>
                <a:spcPts val="0"/>
              </a:spcBef>
              <a:spcAft>
                <a:spcPts val="0"/>
              </a:spcAft>
              <a:buClr>
                <a:srgbClr val="000000"/>
              </a:buClr>
              <a:buSzPts val="900"/>
              <a:buFont typeface="Arial"/>
              <a:buNone/>
              <a:defRPr sz="6800" b="1" i="0" u="none" strike="noStrike" cap="none">
                <a:solidFill>
                  <a:srgbClr val="272D30"/>
                </a:solidFill>
                <a:latin typeface="Open Sans SemiBold"/>
                <a:ea typeface="Open Sans SemiBold"/>
                <a:cs typeface="Open Sans SemiBold"/>
                <a:sym typeface="Open Sans SemiBold"/>
              </a:defRPr>
            </a:lvl2pPr>
            <a:lvl3pPr marR="0" lvl="2" algn="l" rtl="0">
              <a:lnSpc>
                <a:spcPct val="100000"/>
              </a:lnSpc>
              <a:spcBef>
                <a:spcPts val="0"/>
              </a:spcBef>
              <a:spcAft>
                <a:spcPts val="0"/>
              </a:spcAft>
              <a:buClr>
                <a:srgbClr val="000000"/>
              </a:buClr>
              <a:buSzPts val="900"/>
              <a:buFont typeface="Arial"/>
              <a:buNone/>
              <a:defRPr sz="6800" b="1" i="0" u="none" strike="noStrike" cap="none">
                <a:solidFill>
                  <a:srgbClr val="272D30"/>
                </a:solidFill>
                <a:latin typeface="Open Sans SemiBold"/>
                <a:ea typeface="Open Sans SemiBold"/>
                <a:cs typeface="Open Sans SemiBold"/>
                <a:sym typeface="Open Sans SemiBold"/>
              </a:defRPr>
            </a:lvl3pPr>
            <a:lvl4pPr marR="0" lvl="3" algn="l" rtl="0">
              <a:lnSpc>
                <a:spcPct val="100000"/>
              </a:lnSpc>
              <a:spcBef>
                <a:spcPts val="0"/>
              </a:spcBef>
              <a:spcAft>
                <a:spcPts val="0"/>
              </a:spcAft>
              <a:buClr>
                <a:srgbClr val="000000"/>
              </a:buClr>
              <a:buSzPts val="900"/>
              <a:buFont typeface="Arial"/>
              <a:buNone/>
              <a:defRPr sz="6800" b="1" i="0" u="none" strike="noStrike" cap="none">
                <a:solidFill>
                  <a:srgbClr val="272D30"/>
                </a:solidFill>
                <a:latin typeface="Open Sans SemiBold"/>
                <a:ea typeface="Open Sans SemiBold"/>
                <a:cs typeface="Open Sans SemiBold"/>
                <a:sym typeface="Open Sans SemiBold"/>
              </a:defRPr>
            </a:lvl4pPr>
            <a:lvl5pPr marR="0" lvl="4" algn="l" rtl="0">
              <a:lnSpc>
                <a:spcPct val="100000"/>
              </a:lnSpc>
              <a:spcBef>
                <a:spcPts val="0"/>
              </a:spcBef>
              <a:spcAft>
                <a:spcPts val="0"/>
              </a:spcAft>
              <a:buClr>
                <a:srgbClr val="000000"/>
              </a:buClr>
              <a:buSzPts val="900"/>
              <a:buFont typeface="Arial"/>
              <a:buNone/>
              <a:defRPr sz="6800" b="1" i="0" u="none" strike="noStrike" cap="none">
                <a:solidFill>
                  <a:srgbClr val="272D30"/>
                </a:solidFill>
                <a:latin typeface="Open Sans SemiBold"/>
                <a:ea typeface="Open Sans SemiBold"/>
                <a:cs typeface="Open Sans SemiBold"/>
                <a:sym typeface="Open Sans SemiBold"/>
              </a:defRPr>
            </a:lvl5pPr>
            <a:lvl6pPr marR="0" lvl="5" algn="l" rtl="0">
              <a:lnSpc>
                <a:spcPct val="80000"/>
              </a:lnSpc>
              <a:spcBef>
                <a:spcPts val="0"/>
              </a:spcBef>
              <a:spcAft>
                <a:spcPts val="0"/>
              </a:spcAft>
              <a:buClr>
                <a:srgbClr val="000000"/>
              </a:buClr>
              <a:buSzPts val="900"/>
              <a:buFont typeface="Arial"/>
              <a:buNone/>
              <a:defRPr sz="6800" b="0" i="0" u="none" strike="noStrike" cap="none">
                <a:solidFill>
                  <a:srgbClr val="272D30"/>
                </a:solidFill>
                <a:latin typeface="Poppins Medium"/>
                <a:ea typeface="Poppins Medium"/>
                <a:cs typeface="Poppins Medium"/>
                <a:sym typeface="Poppins Medium"/>
              </a:defRPr>
            </a:lvl6pPr>
            <a:lvl7pPr marR="0" lvl="6" algn="l" rtl="0">
              <a:lnSpc>
                <a:spcPct val="80000"/>
              </a:lnSpc>
              <a:spcBef>
                <a:spcPts val="0"/>
              </a:spcBef>
              <a:spcAft>
                <a:spcPts val="0"/>
              </a:spcAft>
              <a:buClr>
                <a:srgbClr val="000000"/>
              </a:buClr>
              <a:buSzPts val="900"/>
              <a:buFont typeface="Arial"/>
              <a:buNone/>
              <a:defRPr sz="6800" b="0" i="0" u="none" strike="noStrike" cap="none">
                <a:solidFill>
                  <a:srgbClr val="272D30"/>
                </a:solidFill>
                <a:latin typeface="Poppins Medium"/>
                <a:ea typeface="Poppins Medium"/>
                <a:cs typeface="Poppins Medium"/>
                <a:sym typeface="Poppins Medium"/>
              </a:defRPr>
            </a:lvl7pPr>
            <a:lvl8pPr marR="0" lvl="7" algn="l" rtl="0">
              <a:lnSpc>
                <a:spcPct val="80000"/>
              </a:lnSpc>
              <a:spcBef>
                <a:spcPts val="0"/>
              </a:spcBef>
              <a:spcAft>
                <a:spcPts val="0"/>
              </a:spcAft>
              <a:buClr>
                <a:srgbClr val="000000"/>
              </a:buClr>
              <a:buSzPts val="900"/>
              <a:buFont typeface="Arial"/>
              <a:buNone/>
              <a:defRPr sz="6800" b="0" i="0" u="none" strike="noStrike" cap="none">
                <a:solidFill>
                  <a:srgbClr val="272D30"/>
                </a:solidFill>
                <a:latin typeface="Poppins Medium"/>
                <a:ea typeface="Poppins Medium"/>
                <a:cs typeface="Poppins Medium"/>
                <a:sym typeface="Poppins Medium"/>
              </a:defRPr>
            </a:lvl8pPr>
            <a:lvl9pPr marR="0" lvl="8" algn="l" rtl="0">
              <a:lnSpc>
                <a:spcPct val="80000"/>
              </a:lnSpc>
              <a:spcBef>
                <a:spcPts val="0"/>
              </a:spcBef>
              <a:spcAft>
                <a:spcPts val="0"/>
              </a:spcAft>
              <a:buClr>
                <a:srgbClr val="000000"/>
              </a:buClr>
              <a:buSzPts val="900"/>
              <a:buFont typeface="Arial"/>
              <a:buNone/>
              <a:defRPr sz="6800" b="0" i="0" u="none" strike="noStrike" cap="none">
                <a:solidFill>
                  <a:srgbClr val="272D30"/>
                </a:solidFill>
                <a:latin typeface="Poppins Medium"/>
                <a:ea typeface="Poppins Medium"/>
                <a:cs typeface="Poppins Medium"/>
                <a:sym typeface="Poppins Medium"/>
              </a:defRPr>
            </a:lvl9pPr>
          </a:lstStyle>
          <a:p>
            <a:endParaRPr/>
          </a:p>
        </p:txBody>
      </p:sp>
      <p:sp>
        <p:nvSpPr>
          <p:cNvPr id="222" name="Google Shape;222;g250d0a85521_0_477"/>
          <p:cNvSpPr txBox="1">
            <a:spLocks noGrp="1"/>
          </p:cNvSpPr>
          <p:nvPr>
            <p:ph type="body" idx="1"/>
          </p:nvPr>
        </p:nvSpPr>
        <p:spPr>
          <a:xfrm>
            <a:off x="1135856" y="2335213"/>
            <a:ext cx="10238400" cy="3510000"/>
          </a:xfrm>
          <a:prstGeom prst="rect">
            <a:avLst/>
          </a:prstGeom>
          <a:noFill/>
          <a:ln>
            <a:noFill/>
          </a:ln>
        </p:spPr>
        <p:txBody>
          <a:bodyPr spcFirstLastPara="1" wrap="square" lIns="25425" tIns="25425" rIns="25425" bIns="25425" anchor="t" anchorCtr="0">
            <a:noAutofit/>
          </a:bodyPr>
          <a:lstStyle>
            <a:lvl1pPr marL="457200" marR="0" lvl="0" indent="-228600" algn="l" rtl="0">
              <a:lnSpc>
                <a:spcPct val="180000"/>
              </a:lnSpc>
              <a:spcBef>
                <a:spcPts val="0"/>
              </a:spcBef>
              <a:spcAft>
                <a:spcPts val="0"/>
              </a:spcAft>
              <a:buClr>
                <a:srgbClr val="435766"/>
              </a:buClr>
              <a:buSzPts val="900"/>
              <a:buFont typeface="Poppins"/>
              <a:buNone/>
              <a:defRPr sz="1400" b="0" i="0" u="none" strike="noStrike" cap="none">
                <a:solidFill>
                  <a:srgbClr val="435766"/>
                </a:solidFill>
                <a:latin typeface="Poppins"/>
                <a:ea typeface="Poppins"/>
                <a:cs typeface="Poppins"/>
                <a:sym typeface="Poppins"/>
              </a:defRPr>
            </a:lvl1pPr>
            <a:lvl2pPr marL="914400" marR="0" lvl="1" indent="-228600" algn="l" rtl="0">
              <a:lnSpc>
                <a:spcPct val="180000"/>
              </a:lnSpc>
              <a:spcBef>
                <a:spcPts val="0"/>
              </a:spcBef>
              <a:spcAft>
                <a:spcPts val="0"/>
              </a:spcAft>
              <a:buClr>
                <a:srgbClr val="435766"/>
              </a:buClr>
              <a:buSzPts val="900"/>
              <a:buFont typeface="Poppins"/>
              <a:buNone/>
              <a:defRPr sz="1400" b="0" i="0" u="none" strike="noStrike" cap="none">
                <a:solidFill>
                  <a:srgbClr val="435766"/>
                </a:solidFill>
                <a:latin typeface="Poppins"/>
                <a:ea typeface="Poppins"/>
                <a:cs typeface="Poppins"/>
                <a:sym typeface="Poppins"/>
              </a:defRPr>
            </a:lvl2pPr>
            <a:lvl3pPr marL="1371600" marR="0" lvl="2" indent="-228600" algn="l" rtl="0">
              <a:lnSpc>
                <a:spcPct val="180000"/>
              </a:lnSpc>
              <a:spcBef>
                <a:spcPts val="0"/>
              </a:spcBef>
              <a:spcAft>
                <a:spcPts val="0"/>
              </a:spcAft>
              <a:buClr>
                <a:srgbClr val="435766"/>
              </a:buClr>
              <a:buSzPts val="900"/>
              <a:buFont typeface="Poppins"/>
              <a:buNone/>
              <a:defRPr sz="1400" b="0" i="0" u="none" strike="noStrike" cap="none">
                <a:solidFill>
                  <a:srgbClr val="435766"/>
                </a:solidFill>
                <a:latin typeface="Poppins"/>
                <a:ea typeface="Poppins"/>
                <a:cs typeface="Poppins"/>
                <a:sym typeface="Poppins"/>
              </a:defRPr>
            </a:lvl3pPr>
            <a:lvl4pPr marL="1828800" marR="0" lvl="3" indent="-228600" algn="l" rtl="0">
              <a:lnSpc>
                <a:spcPct val="180000"/>
              </a:lnSpc>
              <a:spcBef>
                <a:spcPts val="0"/>
              </a:spcBef>
              <a:spcAft>
                <a:spcPts val="0"/>
              </a:spcAft>
              <a:buClr>
                <a:srgbClr val="435766"/>
              </a:buClr>
              <a:buSzPts val="900"/>
              <a:buFont typeface="Poppins"/>
              <a:buNone/>
              <a:defRPr sz="1400" b="0" i="0" u="none" strike="noStrike" cap="none">
                <a:solidFill>
                  <a:srgbClr val="435766"/>
                </a:solidFill>
                <a:latin typeface="Poppins"/>
                <a:ea typeface="Poppins"/>
                <a:cs typeface="Poppins"/>
                <a:sym typeface="Poppins"/>
              </a:defRPr>
            </a:lvl4pPr>
            <a:lvl5pPr marL="2286000" marR="0" lvl="4" indent="-228600" algn="l" rtl="0">
              <a:lnSpc>
                <a:spcPct val="180000"/>
              </a:lnSpc>
              <a:spcBef>
                <a:spcPts val="0"/>
              </a:spcBef>
              <a:spcAft>
                <a:spcPts val="0"/>
              </a:spcAft>
              <a:buClr>
                <a:srgbClr val="435766"/>
              </a:buClr>
              <a:buSzPts val="900"/>
              <a:buFont typeface="Poppins"/>
              <a:buNone/>
              <a:defRPr sz="1400" b="0" i="0" u="none" strike="noStrike" cap="none">
                <a:solidFill>
                  <a:srgbClr val="435766"/>
                </a:solidFill>
                <a:latin typeface="Poppins"/>
                <a:ea typeface="Poppins"/>
                <a:cs typeface="Poppins"/>
                <a:sym typeface="Poppins"/>
              </a:defRPr>
            </a:lvl5pPr>
            <a:lvl6pPr marL="2743200" marR="0" lvl="5" indent="-304800" algn="l" rtl="0">
              <a:lnSpc>
                <a:spcPct val="90000"/>
              </a:lnSpc>
              <a:spcBef>
                <a:spcPts val="400"/>
              </a:spcBef>
              <a:spcAft>
                <a:spcPts val="0"/>
              </a:spcAft>
              <a:buClr>
                <a:srgbClr val="435766"/>
              </a:buClr>
              <a:buSzPts val="1200"/>
              <a:buFont typeface="Poppins"/>
              <a:buChar char="•"/>
              <a:defRPr sz="1200" b="0" i="0" u="none" strike="noStrike" cap="none">
                <a:solidFill>
                  <a:srgbClr val="435766"/>
                </a:solidFill>
                <a:latin typeface="Poppins"/>
                <a:ea typeface="Poppins"/>
                <a:cs typeface="Poppins"/>
                <a:sym typeface="Poppins"/>
              </a:defRPr>
            </a:lvl6pPr>
            <a:lvl7pPr marL="3200400" marR="0" lvl="6" indent="-304800" algn="l" rtl="0">
              <a:lnSpc>
                <a:spcPct val="90000"/>
              </a:lnSpc>
              <a:spcBef>
                <a:spcPts val="400"/>
              </a:spcBef>
              <a:spcAft>
                <a:spcPts val="0"/>
              </a:spcAft>
              <a:buClr>
                <a:srgbClr val="435766"/>
              </a:buClr>
              <a:buSzPts val="1200"/>
              <a:buFont typeface="Poppins"/>
              <a:buChar char="•"/>
              <a:defRPr sz="1200" b="0" i="0" u="none" strike="noStrike" cap="none">
                <a:solidFill>
                  <a:srgbClr val="435766"/>
                </a:solidFill>
                <a:latin typeface="Poppins"/>
                <a:ea typeface="Poppins"/>
                <a:cs typeface="Poppins"/>
                <a:sym typeface="Poppins"/>
              </a:defRPr>
            </a:lvl7pPr>
            <a:lvl8pPr marL="3657600" marR="0" lvl="7" indent="-304800" algn="l" rtl="0">
              <a:lnSpc>
                <a:spcPct val="90000"/>
              </a:lnSpc>
              <a:spcBef>
                <a:spcPts val="400"/>
              </a:spcBef>
              <a:spcAft>
                <a:spcPts val="0"/>
              </a:spcAft>
              <a:buClr>
                <a:srgbClr val="435766"/>
              </a:buClr>
              <a:buSzPts val="1200"/>
              <a:buFont typeface="Poppins"/>
              <a:buChar char="•"/>
              <a:defRPr sz="1200" b="0" i="0" u="none" strike="noStrike" cap="none">
                <a:solidFill>
                  <a:srgbClr val="435766"/>
                </a:solidFill>
                <a:latin typeface="Poppins"/>
                <a:ea typeface="Poppins"/>
                <a:cs typeface="Poppins"/>
                <a:sym typeface="Poppins"/>
              </a:defRPr>
            </a:lvl8pPr>
            <a:lvl9pPr marL="4114800" marR="0" lvl="8" indent="-304800" algn="l" rtl="0">
              <a:lnSpc>
                <a:spcPct val="90000"/>
              </a:lnSpc>
              <a:spcBef>
                <a:spcPts val="400"/>
              </a:spcBef>
              <a:spcAft>
                <a:spcPts val="0"/>
              </a:spcAft>
              <a:buClr>
                <a:srgbClr val="435766"/>
              </a:buClr>
              <a:buSzPts val="1200"/>
              <a:buFont typeface="Poppins"/>
              <a:buChar char="•"/>
              <a:defRPr sz="1200" b="0" i="0" u="none" strike="noStrike" cap="none">
                <a:solidFill>
                  <a:srgbClr val="435766"/>
                </a:solidFill>
                <a:latin typeface="Poppins"/>
                <a:ea typeface="Poppins"/>
                <a:cs typeface="Poppins"/>
                <a:sym typeface="Poppins"/>
              </a:defRPr>
            </a:lvl9pPr>
          </a:lstStyle>
          <a:p>
            <a:endParaRPr/>
          </a:p>
        </p:txBody>
      </p:sp>
      <p:sp>
        <p:nvSpPr>
          <p:cNvPr id="223" name="Google Shape;223;g250d0a85521_0_477"/>
          <p:cNvSpPr txBox="1">
            <a:spLocks noGrp="1"/>
          </p:cNvSpPr>
          <p:nvPr>
            <p:ph type="sldNum" idx="12"/>
          </p:nvPr>
        </p:nvSpPr>
        <p:spPr>
          <a:xfrm>
            <a:off x="11409045" y="6333134"/>
            <a:ext cx="731700" cy="524700"/>
          </a:xfrm>
          <a:prstGeom prst="rect">
            <a:avLst/>
          </a:prstGeom>
          <a:noFill/>
          <a:ln>
            <a:noFill/>
          </a:ln>
        </p:spPr>
        <p:txBody>
          <a:bodyPr spcFirstLastPara="1" wrap="square" lIns="148975" tIns="148975" rIns="148975" bIns="148975" anchor="t" anchorCtr="0">
            <a:noAutofit/>
          </a:bodyPr>
          <a:lstStyle>
            <a:lvl1pPr marL="0" marR="0" lvl="0" indent="0" algn="r" rtl="0">
              <a:lnSpc>
                <a:spcPct val="100000"/>
              </a:lnSpc>
              <a:spcBef>
                <a:spcPts val="0"/>
              </a:spcBef>
              <a:spcAft>
                <a:spcPts val="0"/>
              </a:spcAft>
              <a:buClr>
                <a:srgbClr val="000000"/>
              </a:buClr>
              <a:buSzPts val="2100"/>
              <a:buFont typeface="Arial"/>
              <a:buNone/>
              <a:defRPr sz="1575" b="0" i="0" u="none" strike="noStrike" cap="none">
                <a:solidFill>
                  <a:srgbClr val="435766"/>
                </a:solidFill>
                <a:latin typeface="Poppins"/>
                <a:ea typeface="Poppins"/>
                <a:cs typeface="Poppins"/>
                <a:sym typeface="Poppins"/>
              </a:defRPr>
            </a:lvl1pPr>
            <a:lvl2pPr marL="0" marR="0" lvl="1" indent="0" algn="r" rtl="0">
              <a:lnSpc>
                <a:spcPct val="100000"/>
              </a:lnSpc>
              <a:spcBef>
                <a:spcPts val="0"/>
              </a:spcBef>
              <a:spcAft>
                <a:spcPts val="0"/>
              </a:spcAft>
              <a:buClr>
                <a:srgbClr val="000000"/>
              </a:buClr>
              <a:buSzPts val="2100"/>
              <a:buFont typeface="Arial"/>
              <a:buNone/>
              <a:defRPr sz="1575" b="0" i="0" u="none" strike="noStrike" cap="none">
                <a:solidFill>
                  <a:srgbClr val="435766"/>
                </a:solidFill>
                <a:latin typeface="Poppins"/>
                <a:ea typeface="Poppins"/>
                <a:cs typeface="Poppins"/>
                <a:sym typeface="Poppins"/>
              </a:defRPr>
            </a:lvl2pPr>
            <a:lvl3pPr marL="0" marR="0" lvl="2" indent="0" algn="r" rtl="0">
              <a:lnSpc>
                <a:spcPct val="100000"/>
              </a:lnSpc>
              <a:spcBef>
                <a:spcPts val="0"/>
              </a:spcBef>
              <a:spcAft>
                <a:spcPts val="0"/>
              </a:spcAft>
              <a:buClr>
                <a:srgbClr val="000000"/>
              </a:buClr>
              <a:buSzPts val="2100"/>
              <a:buFont typeface="Arial"/>
              <a:buNone/>
              <a:defRPr sz="1575" b="0" i="0" u="none" strike="noStrike" cap="none">
                <a:solidFill>
                  <a:srgbClr val="435766"/>
                </a:solidFill>
                <a:latin typeface="Poppins"/>
                <a:ea typeface="Poppins"/>
                <a:cs typeface="Poppins"/>
                <a:sym typeface="Poppins"/>
              </a:defRPr>
            </a:lvl3pPr>
            <a:lvl4pPr marL="0" marR="0" lvl="3" indent="0" algn="r" rtl="0">
              <a:lnSpc>
                <a:spcPct val="100000"/>
              </a:lnSpc>
              <a:spcBef>
                <a:spcPts val="0"/>
              </a:spcBef>
              <a:spcAft>
                <a:spcPts val="0"/>
              </a:spcAft>
              <a:buClr>
                <a:srgbClr val="000000"/>
              </a:buClr>
              <a:buSzPts val="2100"/>
              <a:buFont typeface="Arial"/>
              <a:buNone/>
              <a:defRPr sz="1575" b="0" i="0" u="none" strike="noStrike" cap="none">
                <a:solidFill>
                  <a:srgbClr val="435766"/>
                </a:solidFill>
                <a:latin typeface="Poppins"/>
                <a:ea typeface="Poppins"/>
                <a:cs typeface="Poppins"/>
                <a:sym typeface="Poppins"/>
              </a:defRPr>
            </a:lvl4pPr>
            <a:lvl5pPr marL="0" marR="0" lvl="4" indent="0" algn="r" rtl="0">
              <a:lnSpc>
                <a:spcPct val="100000"/>
              </a:lnSpc>
              <a:spcBef>
                <a:spcPts val="0"/>
              </a:spcBef>
              <a:spcAft>
                <a:spcPts val="0"/>
              </a:spcAft>
              <a:buClr>
                <a:srgbClr val="000000"/>
              </a:buClr>
              <a:buSzPts val="2100"/>
              <a:buFont typeface="Arial"/>
              <a:buNone/>
              <a:defRPr sz="1575" b="0" i="0" u="none" strike="noStrike" cap="none">
                <a:solidFill>
                  <a:srgbClr val="435766"/>
                </a:solidFill>
                <a:latin typeface="Poppins"/>
                <a:ea typeface="Poppins"/>
                <a:cs typeface="Poppins"/>
                <a:sym typeface="Poppins"/>
              </a:defRPr>
            </a:lvl5pPr>
            <a:lvl6pPr marL="0" marR="0" lvl="5" indent="0" algn="r" rtl="0">
              <a:lnSpc>
                <a:spcPct val="100000"/>
              </a:lnSpc>
              <a:spcBef>
                <a:spcPts val="0"/>
              </a:spcBef>
              <a:spcAft>
                <a:spcPts val="0"/>
              </a:spcAft>
              <a:buClr>
                <a:srgbClr val="000000"/>
              </a:buClr>
              <a:buSzPts val="2100"/>
              <a:buFont typeface="Arial"/>
              <a:buNone/>
              <a:defRPr sz="1575" b="0" i="0" u="none" strike="noStrike" cap="none">
                <a:solidFill>
                  <a:srgbClr val="435766"/>
                </a:solidFill>
                <a:latin typeface="Poppins"/>
                <a:ea typeface="Poppins"/>
                <a:cs typeface="Poppins"/>
                <a:sym typeface="Poppins"/>
              </a:defRPr>
            </a:lvl6pPr>
            <a:lvl7pPr marL="0" marR="0" lvl="6" indent="0" algn="r" rtl="0">
              <a:lnSpc>
                <a:spcPct val="100000"/>
              </a:lnSpc>
              <a:spcBef>
                <a:spcPts val="0"/>
              </a:spcBef>
              <a:spcAft>
                <a:spcPts val="0"/>
              </a:spcAft>
              <a:buClr>
                <a:srgbClr val="000000"/>
              </a:buClr>
              <a:buSzPts val="2100"/>
              <a:buFont typeface="Arial"/>
              <a:buNone/>
              <a:defRPr sz="1575" b="0" i="0" u="none" strike="noStrike" cap="none">
                <a:solidFill>
                  <a:srgbClr val="435766"/>
                </a:solidFill>
                <a:latin typeface="Poppins"/>
                <a:ea typeface="Poppins"/>
                <a:cs typeface="Poppins"/>
                <a:sym typeface="Poppins"/>
              </a:defRPr>
            </a:lvl7pPr>
            <a:lvl8pPr marL="0" marR="0" lvl="7" indent="0" algn="r" rtl="0">
              <a:lnSpc>
                <a:spcPct val="100000"/>
              </a:lnSpc>
              <a:spcBef>
                <a:spcPts val="0"/>
              </a:spcBef>
              <a:spcAft>
                <a:spcPts val="0"/>
              </a:spcAft>
              <a:buClr>
                <a:srgbClr val="000000"/>
              </a:buClr>
              <a:buSzPts val="2100"/>
              <a:buFont typeface="Arial"/>
              <a:buNone/>
              <a:defRPr sz="1575" b="0" i="0" u="none" strike="noStrike" cap="none">
                <a:solidFill>
                  <a:srgbClr val="435766"/>
                </a:solidFill>
                <a:latin typeface="Poppins"/>
                <a:ea typeface="Poppins"/>
                <a:cs typeface="Poppins"/>
                <a:sym typeface="Poppins"/>
              </a:defRPr>
            </a:lvl8pPr>
            <a:lvl9pPr marL="0" marR="0" lvl="8" indent="0" algn="r" rtl="0">
              <a:lnSpc>
                <a:spcPct val="100000"/>
              </a:lnSpc>
              <a:spcBef>
                <a:spcPts val="0"/>
              </a:spcBef>
              <a:spcAft>
                <a:spcPts val="0"/>
              </a:spcAft>
              <a:buClr>
                <a:srgbClr val="000000"/>
              </a:buClr>
              <a:buSzPts val="2100"/>
              <a:buFont typeface="Arial"/>
              <a:buNone/>
              <a:defRPr sz="1575" b="0" i="0" u="none" strike="noStrike" cap="none">
                <a:solidFill>
                  <a:srgbClr val="435766"/>
                </a:solidFill>
                <a:latin typeface="Poppins"/>
                <a:ea typeface="Poppins"/>
                <a:cs typeface="Poppins"/>
                <a:sym typeface="Poppi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53802531"/>
      </p:ext>
    </p:extLst>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8"/>
        <p:cNvGrpSpPr/>
        <p:nvPr/>
      </p:nvGrpSpPr>
      <p:grpSpPr>
        <a:xfrm>
          <a:off x="0" y="0"/>
          <a:ext cx="0" cy="0"/>
          <a:chOff x="0" y="0"/>
          <a:chExt cx="0" cy="0"/>
        </a:xfrm>
      </p:grpSpPr>
      <p:sp>
        <p:nvSpPr>
          <p:cNvPr id="279" name="Google Shape;279;g250d0a85521_0_535"/>
          <p:cNvSpPr txBox="1">
            <a:spLocks noGrp="1"/>
          </p:cNvSpPr>
          <p:nvPr>
            <p:ph type="title"/>
          </p:nvPr>
        </p:nvSpPr>
        <p:spPr>
          <a:xfrm>
            <a:off x="1060450" y="1139032"/>
            <a:ext cx="10314000" cy="1089225"/>
          </a:xfrm>
          <a:prstGeom prst="rect">
            <a:avLst/>
          </a:prstGeom>
          <a:noFill/>
          <a:ln>
            <a:noFill/>
          </a:ln>
        </p:spPr>
        <p:txBody>
          <a:bodyPr spcFirstLastPara="1" wrap="square" lIns="25425" tIns="25425" rIns="25425" bIns="25425" anchor="t" anchorCtr="0">
            <a:noAutofit/>
          </a:bodyPr>
          <a:lstStyle>
            <a:lvl1pPr marR="0" lvl="0" algn="l" rtl="0">
              <a:lnSpc>
                <a:spcPct val="100000"/>
              </a:lnSpc>
              <a:spcBef>
                <a:spcPts val="0"/>
              </a:spcBef>
              <a:spcAft>
                <a:spcPts val="0"/>
              </a:spcAft>
              <a:buClr>
                <a:srgbClr val="353744"/>
              </a:buClr>
              <a:buSzPts val="900"/>
              <a:buFont typeface="Poppins"/>
              <a:buNone/>
              <a:defRPr sz="6800" b="1" i="0" u="none" strike="noStrike" cap="none">
                <a:solidFill>
                  <a:srgbClr val="353744"/>
                </a:solidFill>
                <a:latin typeface="Poppins"/>
                <a:ea typeface="Poppins"/>
                <a:cs typeface="Poppins"/>
                <a:sym typeface="Poppins"/>
              </a:defRPr>
            </a:lvl1pPr>
            <a:lvl2pPr marR="0" lvl="1" algn="l" rtl="0">
              <a:lnSpc>
                <a:spcPct val="100000"/>
              </a:lnSpc>
              <a:spcBef>
                <a:spcPts val="0"/>
              </a:spcBef>
              <a:spcAft>
                <a:spcPts val="0"/>
              </a:spcAft>
              <a:buClr>
                <a:srgbClr val="000000"/>
              </a:buClr>
              <a:buSzPts val="900"/>
              <a:buFont typeface="Arial"/>
              <a:buNone/>
              <a:defRPr sz="6800" b="1" i="0" u="none" strike="noStrike" cap="none">
                <a:solidFill>
                  <a:srgbClr val="272D30"/>
                </a:solidFill>
                <a:latin typeface="Open Sans SemiBold"/>
                <a:ea typeface="Open Sans SemiBold"/>
                <a:cs typeface="Open Sans SemiBold"/>
                <a:sym typeface="Open Sans SemiBold"/>
              </a:defRPr>
            </a:lvl2pPr>
            <a:lvl3pPr marR="0" lvl="2" algn="l" rtl="0">
              <a:lnSpc>
                <a:spcPct val="100000"/>
              </a:lnSpc>
              <a:spcBef>
                <a:spcPts val="0"/>
              </a:spcBef>
              <a:spcAft>
                <a:spcPts val="0"/>
              </a:spcAft>
              <a:buClr>
                <a:srgbClr val="000000"/>
              </a:buClr>
              <a:buSzPts val="900"/>
              <a:buFont typeface="Arial"/>
              <a:buNone/>
              <a:defRPr sz="6800" b="1" i="0" u="none" strike="noStrike" cap="none">
                <a:solidFill>
                  <a:srgbClr val="272D30"/>
                </a:solidFill>
                <a:latin typeface="Open Sans SemiBold"/>
                <a:ea typeface="Open Sans SemiBold"/>
                <a:cs typeface="Open Sans SemiBold"/>
                <a:sym typeface="Open Sans SemiBold"/>
              </a:defRPr>
            </a:lvl3pPr>
            <a:lvl4pPr marR="0" lvl="3" algn="l" rtl="0">
              <a:lnSpc>
                <a:spcPct val="100000"/>
              </a:lnSpc>
              <a:spcBef>
                <a:spcPts val="0"/>
              </a:spcBef>
              <a:spcAft>
                <a:spcPts val="0"/>
              </a:spcAft>
              <a:buClr>
                <a:srgbClr val="000000"/>
              </a:buClr>
              <a:buSzPts val="900"/>
              <a:buFont typeface="Arial"/>
              <a:buNone/>
              <a:defRPr sz="6800" b="1" i="0" u="none" strike="noStrike" cap="none">
                <a:solidFill>
                  <a:srgbClr val="272D30"/>
                </a:solidFill>
                <a:latin typeface="Open Sans SemiBold"/>
                <a:ea typeface="Open Sans SemiBold"/>
                <a:cs typeface="Open Sans SemiBold"/>
                <a:sym typeface="Open Sans SemiBold"/>
              </a:defRPr>
            </a:lvl4pPr>
            <a:lvl5pPr marR="0" lvl="4" algn="l" rtl="0">
              <a:lnSpc>
                <a:spcPct val="100000"/>
              </a:lnSpc>
              <a:spcBef>
                <a:spcPts val="0"/>
              </a:spcBef>
              <a:spcAft>
                <a:spcPts val="0"/>
              </a:spcAft>
              <a:buClr>
                <a:srgbClr val="000000"/>
              </a:buClr>
              <a:buSzPts val="900"/>
              <a:buFont typeface="Arial"/>
              <a:buNone/>
              <a:defRPr sz="6800" b="1" i="0" u="none" strike="noStrike" cap="none">
                <a:solidFill>
                  <a:srgbClr val="272D30"/>
                </a:solidFill>
                <a:latin typeface="Open Sans SemiBold"/>
                <a:ea typeface="Open Sans SemiBold"/>
                <a:cs typeface="Open Sans SemiBold"/>
                <a:sym typeface="Open Sans SemiBold"/>
              </a:defRPr>
            </a:lvl5pPr>
            <a:lvl6pPr marR="0" lvl="5" algn="l" rtl="0">
              <a:lnSpc>
                <a:spcPct val="80000"/>
              </a:lnSpc>
              <a:spcBef>
                <a:spcPts val="0"/>
              </a:spcBef>
              <a:spcAft>
                <a:spcPts val="0"/>
              </a:spcAft>
              <a:buClr>
                <a:srgbClr val="000000"/>
              </a:buClr>
              <a:buSzPts val="900"/>
              <a:buFont typeface="Arial"/>
              <a:buNone/>
              <a:defRPr sz="6800" b="0" i="0" u="none" strike="noStrike" cap="none">
                <a:solidFill>
                  <a:srgbClr val="272D30"/>
                </a:solidFill>
                <a:latin typeface="Poppins Medium"/>
                <a:ea typeface="Poppins Medium"/>
                <a:cs typeface="Poppins Medium"/>
                <a:sym typeface="Poppins Medium"/>
              </a:defRPr>
            </a:lvl6pPr>
            <a:lvl7pPr marR="0" lvl="6" algn="l" rtl="0">
              <a:lnSpc>
                <a:spcPct val="80000"/>
              </a:lnSpc>
              <a:spcBef>
                <a:spcPts val="0"/>
              </a:spcBef>
              <a:spcAft>
                <a:spcPts val="0"/>
              </a:spcAft>
              <a:buClr>
                <a:srgbClr val="000000"/>
              </a:buClr>
              <a:buSzPts val="900"/>
              <a:buFont typeface="Arial"/>
              <a:buNone/>
              <a:defRPr sz="6800" b="0" i="0" u="none" strike="noStrike" cap="none">
                <a:solidFill>
                  <a:srgbClr val="272D30"/>
                </a:solidFill>
                <a:latin typeface="Poppins Medium"/>
                <a:ea typeface="Poppins Medium"/>
                <a:cs typeface="Poppins Medium"/>
                <a:sym typeface="Poppins Medium"/>
              </a:defRPr>
            </a:lvl7pPr>
            <a:lvl8pPr marR="0" lvl="7" algn="l" rtl="0">
              <a:lnSpc>
                <a:spcPct val="80000"/>
              </a:lnSpc>
              <a:spcBef>
                <a:spcPts val="0"/>
              </a:spcBef>
              <a:spcAft>
                <a:spcPts val="0"/>
              </a:spcAft>
              <a:buClr>
                <a:srgbClr val="000000"/>
              </a:buClr>
              <a:buSzPts val="900"/>
              <a:buFont typeface="Arial"/>
              <a:buNone/>
              <a:defRPr sz="6800" b="0" i="0" u="none" strike="noStrike" cap="none">
                <a:solidFill>
                  <a:srgbClr val="272D30"/>
                </a:solidFill>
                <a:latin typeface="Poppins Medium"/>
                <a:ea typeface="Poppins Medium"/>
                <a:cs typeface="Poppins Medium"/>
                <a:sym typeface="Poppins Medium"/>
              </a:defRPr>
            </a:lvl8pPr>
            <a:lvl9pPr marR="0" lvl="8" algn="l" rtl="0">
              <a:lnSpc>
                <a:spcPct val="80000"/>
              </a:lnSpc>
              <a:spcBef>
                <a:spcPts val="0"/>
              </a:spcBef>
              <a:spcAft>
                <a:spcPts val="0"/>
              </a:spcAft>
              <a:buClr>
                <a:srgbClr val="000000"/>
              </a:buClr>
              <a:buSzPts val="900"/>
              <a:buFont typeface="Arial"/>
              <a:buNone/>
              <a:defRPr sz="6800" b="0" i="0" u="none" strike="noStrike" cap="none">
                <a:solidFill>
                  <a:srgbClr val="272D30"/>
                </a:solidFill>
                <a:latin typeface="Poppins Medium"/>
                <a:ea typeface="Poppins Medium"/>
                <a:cs typeface="Poppins Medium"/>
                <a:sym typeface="Poppins Medium"/>
              </a:defRPr>
            </a:lvl9pPr>
          </a:lstStyle>
          <a:p>
            <a:endParaRPr/>
          </a:p>
        </p:txBody>
      </p:sp>
      <p:sp>
        <p:nvSpPr>
          <p:cNvPr id="280" name="Google Shape;280;g250d0a85521_0_535"/>
          <p:cNvSpPr txBox="1">
            <a:spLocks noGrp="1"/>
          </p:cNvSpPr>
          <p:nvPr>
            <p:ph type="body" idx="1"/>
          </p:nvPr>
        </p:nvSpPr>
        <p:spPr>
          <a:xfrm>
            <a:off x="1135856" y="2335213"/>
            <a:ext cx="10238400" cy="3510000"/>
          </a:xfrm>
          <a:prstGeom prst="rect">
            <a:avLst/>
          </a:prstGeom>
          <a:noFill/>
          <a:ln>
            <a:noFill/>
          </a:ln>
        </p:spPr>
        <p:txBody>
          <a:bodyPr spcFirstLastPara="1" wrap="square" lIns="25425" tIns="25425" rIns="25425" bIns="25425" anchor="t" anchorCtr="0">
            <a:noAutofit/>
          </a:bodyPr>
          <a:lstStyle>
            <a:lvl1pPr marL="457200" marR="0" lvl="0" indent="-228600" algn="l" rtl="0">
              <a:lnSpc>
                <a:spcPct val="180000"/>
              </a:lnSpc>
              <a:spcBef>
                <a:spcPts val="0"/>
              </a:spcBef>
              <a:spcAft>
                <a:spcPts val="0"/>
              </a:spcAft>
              <a:buClr>
                <a:srgbClr val="435766"/>
              </a:buClr>
              <a:buSzPts val="900"/>
              <a:buFont typeface="Poppins"/>
              <a:buNone/>
              <a:defRPr sz="1400" b="0" i="0" u="none" strike="noStrike" cap="none">
                <a:solidFill>
                  <a:srgbClr val="435766"/>
                </a:solidFill>
                <a:latin typeface="Poppins"/>
                <a:ea typeface="Poppins"/>
                <a:cs typeface="Poppins"/>
                <a:sym typeface="Poppins"/>
              </a:defRPr>
            </a:lvl1pPr>
            <a:lvl2pPr marL="914400" marR="0" lvl="1" indent="-228600" algn="l" rtl="0">
              <a:lnSpc>
                <a:spcPct val="180000"/>
              </a:lnSpc>
              <a:spcBef>
                <a:spcPts val="0"/>
              </a:spcBef>
              <a:spcAft>
                <a:spcPts val="0"/>
              </a:spcAft>
              <a:buClr>
                <a:srgbClr val="435766"/>
              </a:buClr>
              <a:buSzPts val="900"/>
              <a:buFont typeface="Poppins"/>
              <a:buNone/>
              <a:defRPr sz="1400" b="0" i="0" u="none" strike="noStrike" cap="none">
                <a:solidFill>
                  <a:srgbClr val="435766"/>
                </a:solidFill>
                <a:latin typeface="Poppins"/>
                <a:ea typeface="Poppins"/>
                <a:cs typeface="Poppins"/>
                <a:sym typeface="Poppins"/>
              </a:defRPr>
            </a:lvl2pPr>
            <a:lvl3pPr marL="1371600" marR="0" lvl="2" indent="-228600" algn="l" rtl="0">
              <a:lnSpc>
                <a:spcPct val="180000"/>
              </a:lnSpc>
              <a:spcBef>
                <a:spcPts val="0"/>
              </a:spcBef>
              <a:spcAft>
                <a:spcPts val="0"/>
              </a:spcAft>
              <a:buClr>
                <a:srgbClr val="435766"/>
              </a:buClr>
              <a:buSzPts val="900"/>
              <a:buFont typeface="Poppins"/>
              <a:buNone/>
              <a:defRPr sz="1400" b="0" i="0" u="none" strike="noStrike" cap="none">
                <a:solidFill>
                  <a:srgbClr val="435766"/>
                </a:solidFill>
                <a:latin typeface="Poppins"/>
                <a:ea typeface="Poppins"/>
                <a:cs typeface="Poppins"/>
                <a:sym typeface="Poppins"/>
              </a:defRPr>
            </a:lvl3pPr>
            <a:lvl4pPr marL="1828800" marR="0" lvl="3" indent="-228600" algn="l" rtl="0">
              <a:lnSpc>
                <a:spcPct val="180000"/>
              </a:lnSpc>
              <a:spcBef>
                <a:spcPts val="0"/>
              </a:spcBef>
              <a:spcAft>
                <a:spcPts val="0"/>
              </a:spcAft>
              <a:buClr>
                <a:srgbClr val="435766"/>
              </a:buClr>
              <a:buSzPts val="900"/>
              <a:buFont typeface="Poppins"/>
              <a:buNone/>
              <a:defRPr sz="1400" b="0" i="0" u="none" strike="noStrike" cap="none">
                <a:solidFill>
                  <a:srgbClr val="435766"/>
                </a:solidFill>
                <a:latin typeface="Poppins"/>
                <a:ea typeface="Poppins"/>
                <a:cs typeface="Poppins"/>
                <a:sym typeface="Poppins"/>
              </a:defRPr>
            </a:lvl4pPr>
            <a:lvl5pPr marL="2286000" marR="0" lvl="4" indent="-228600" algn="l" rtl="0">
              <a:lnSpc>
                <a:spcPct val="180000"/>
              </a:lnSpc>
              <a:spcBef>
                <a:spcPts val="0"/>
              </a:spcBef>
              <a:spcAft>
                <a:spcPts val="0"/>
              </a:spcAft>
              <a:buClr>
                <a:srgbClr val="435766"/>
              </a:buClr>
              <a:buSzPts val="900"/>
              <a:buFont typeface="Poppins"/>
              <a:buNone/>
              <a:defRPr sz="1400" b="0" i="0" u="none" strike="noStrike" cap="none">
                <a:solidFill>
                  <a:srgbClr val="435766"/>
                </a:solidFill>
                <a:latin typeface="Poppins"/>
                <a:ea typeface="Poppins"/>
                <a:cs typeface="Poppins"/>
                <a:sym typeface="Poppins"/>
              </a:defRPr>
            </a:lvl5pPr>
            <a:lvl6pPr marL="2743200" marR="0" lvl="5" indent="-304800" algn="l" rtl="0">
              <a:lnSpc>
                <a:spcPct val="90000"/>
              </a:lnSpc>
              <a:spcBef>
                <a:spcPts val="400"/>
              </a:spcBef>
              <a:spcAft>
                <a:spcPts val="0"/>
              </a:spcAft>
              <a:buClr>
                <a:srgbClr val="435766"/>
              </a:buClr>
              <a:buSzPts val="1200"/>
              <a:buFont typeface="Poppins"/>
              <a:buChar char="•"/>
              <a:defRPr sz="1200" b="0" i="0" u="none" strike="noStrike" cap="none">
                <a:solidFill>
                  <a:srgbClr val="435766"/>
                </a:solidFill>
                <a:latin typeface="Poppins"/>
                <a:ea typeface="Poppins"/>
                <a:cs typeface="Poppins"/>
                <a:sym typeface="Poppins"/>
              </a:defRPr>
            </a:lvl6pPr>
            <a:lvl7pPr marL="3200400" marR="0" lvl="6" indent="-304800" algn="l" rtl="0">
              <a:lnSpc>
                <a:spcPct val="90000"/>
              </a:lnSpc>
              <a:spcBef>
                <a:spcPts val="400"/>
              </a:spcBef>
              <a:spcAft>
                <a:spcPts val="0"/>
              </a:spcAft>
              <a:buClr>
                <a:srgbClr val="435766"/>
              </a:buClr>
              <a:buSzPts val="1200"/>
              <a:buFont typeface="Poppins"/>
              <a:buChar char="•"/>
              <a:defRPr sz="1200" b="0" i="0" u="none" strike="noStrike" cap="none">
                <a:solidFill>
                  <a:srgbClr val="435766"/>
                </a:solidFill>
                <a:latin typeface="Poppins"/>
                <a:ea typeface="Poppins"/>
                <a:cs typeface="Poppins"/>
                <a:sym typeface="Poppins"/>
              </a:defRPr>
            </a:lvl7pPr>
            <a:lvl8pPr marL="3657600" marR="0" lvl="7" indent="-304800" algn="l" rtl="0">
              <a:lnSpc>
                <a:spcPct val="90000"/>
              </a:lnSpc>
              <a:spcBef>
                <a:spcPts val="400"/>
              </a:spcBef>
              <a:spcAft>
                <a:spcPts val="0"/>
              </a:spcAft>
              <a:buClr>
                <a:srgbClr val="435766"/>
              </a:buClr>
              <a:buSzPts val="1200"/>
              <a:buFont typeface="Poppins"/>
              <a:buChar char="•"/>
              <a:defRPr sz="1200" b="0" i="0" u="none" strike="noStrike" cap="none">
                <a:solidFill>
                  <a:srgbClr val="435766"/>
                </a:solidFill>
                <a:latin typeface="Poppins"/>
                <a:ea typeface="Poppins"/>
                <a:cs typeface="Poppins"/>
                <a:sym typeface="Poppins"/>
              </a:defRPr>
            </a:lvl8pPr>
            <a:lvl9pPr marL="4114800" marR="0" lvl="8" indent="-304800" algn="l" rtl="0">
              <a:lnSpc>
                <a:spcPct val="90000"/>
              </a:lnSpc>
              <a:spcBef>
                <a:spcPts val="400"/>
              </a:spcBef>
              <a:spcAft>
                <a:spcPts val="0"/>
              </a:spcAft>
              <a:buClr>
                <a:srgbClr val="435766"/>
              </a:buClr>
              <a:buSzPts val="1200"/>
              <a:buFont typeface="Poppins"/>
              <a:buChar char="•"/>
              <a:defRPr sz="1200" b="0" i="0" u="none" strike="noStrike" cap="none">
                <a:solidFill>
                  <a:srgbClr val="435766"/>
                </a:solidFill>
                <a:latin typeface="Poppins"/>
                <a:ea typeface="Poppins"/>
                <a:cs typeface="Poppins"/>
                <a:sym typeface="Poppins"/>
              </a:defRPr>
            </a:lvl9pPr>
          </a:lstStyle>
          <a:p>
            <a:endParaRPr/>
          </a:p>
        </p:txBody>
      </p:sp>
      <p:sp>
        <p:nvSpPr>
          <p:cNvPr id="281" name="Google Shape;281;g250d0a85521_0_535"/>
          <p:cNvSpPr txBox="1">
            <a:spLocks noGrp="1"/>
          </p:cNvSpPr>
          <p:nvPr>
            <p:ph type="sldNum" idx="12"/>
          </p:nvPr>
        </p:nvSpPr>
        <p:spPr>
          <a:xfrm>
            <a:off x="8167355" y="6333137"/>
            <a:ext cx="3211200" cy="524700"/>
          </a:xfrm>
          <a:prstGeom prst="rect">
            <a:avLst/>
          </a:prstGeom>
          <a:noFill/>
          <a:ln>
            <a:noFill/>
          </a:ln>
        </p:spPr>
        <p:txBody>
          <a:bodyPr spcFirstLastPara="1" wrap="square" lIns="148975" tIns="148975" rIns="148975" bIns="148975" anchor="t"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435766"/>
                </a:solidFill>
                <a:latin typeface="Poppins"/>
                <a:ea typeface="Poppins"/>
                <a:cs typeface="Poppins"/>
                <a:sym typeface="Poppins"/>
              </a:defRPr>
            </a:lvl9pPr>
          </a:lstStyle>
          <a:p>
            <a:r>
              <a:rPr lang="en-GB" smtClean="0"/>
              <a:t>Confidential use | </a:t>
            </a:r>
            <a:fld id="{00000000-1234-1234-1234-123412341234}" type="slidenum">
              <a:rPr lang="en-GB" smtClean="0"/>
              <a:pPr/>
              <a:t>‹#›</a:t>
            </a:fld>
            <a:endParaRPr/>
          </a:p>
        </p:txBody>
      </p:sp>
    </p:spTree>
    <p:extLst>
      <p:ext uri="{BB962C8B-B14F-4D97-AF65-F5344CB8AC3E}">
        <p14:creationId xmlns:p14="http://schemas.microsoft.com/office/powerpoint/2010/main" val="3448984049"/>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0"/>
        <p:cNvGrpSpPr/>
        <p:nvPr/>
      </p:nvGrpSpPr>
      <p:grpSpPr>
        <a:xfrm>
          <a:off x="0" y="0"/>
          <a:ext cx="0" cy="0"/>
          <a:chOff x="0" y="0"/>
          <a:chExt cx="0" cy="0"/>
        </a:xfrm>
      </p:grpSpPr>
      <p:grpSp>
        <p:nvGrpSpPr>
          <p:cNvPr id="321" name="Google Shape;321;g250d0a85521_0_741"/>
          <p:cNvGrpSpPr/>
          <p:nvPr/>
        </p:nvGrpSpPr>
        <p:grpSpPr>
          <a:xfrm>
            <a:off x="9812161" y="-39"/>
            <a:ext cx="2379662" cy="608857"/>
            <a:chOff x="1535723" y="830022"/>
            <a:chExt cx="3479800" cy="1270635"/>
          </a:xfrm>
        </p:grpSpPr>
        <p:sp>
          <p:nvSpPr>
            <p:cNvPr id="322" name="Google Shape;322;g250d0a85521_0_741"/>
            <p:cNvSpPr/>
            <p:nvPr/>
          </p:nvSpPr>
          <p:spPr>
            <a:xfrm>
              <a:off x="1535724" y="830023"/>
              <a:ext cx="3479700" cy="99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1500" b="0" i="0" u="none" strike="noStrike" cap="none">
                <a:solidFill>
                  <a:schemeClr val="lt1"/>
                </a:solidFill>
                <a:latin typeface="Poppins"/>
                <a:ea typeface="Poppins"/>
                <a:cs typeface="Poppins"/>
                <a:sym typeface="Poppins"/>
              </a:endParaRPr>
            </a:p>
          </p:txBody>
        </p:sp>
        <p:sp>
          <p:nvSpPr>
            <p:cNvPr id="323" name="Google Shape;323;g250d0a85521_0_741"/>
            <p:cNvSpPr/>
            <p:nvPr/>
          </p:nvSpPr>
          <p:spPr>
            <a:xfrm>
              <a:off x="1535723" y="830022"/>
              <a:ext cx="3479800" cy="1270635"/>
            </a:xfrm>
            <a:custGeom>
              <a:avLst/>
              <a:gdLst/>
              <a:ahLst/>
              <a:cxnLst/>
              <a:rect l="l" t="t" r="r" b="b"/>
              <a:pathLst>
                <a:path w="3479800" h="1270635" extrusionOk="0">
                  <a:moveTo>
                    <a:pt x="3479800" y="0"/>
                  </a:moveTo>
                  <a:lnTo>
                    <a:pt x="39652" y="0"/>
                  </a:lnTo>
                  <a:lnTo>
                    <a:pt x="29509" y="18292"/>
                  </a:lnTo>
                  <a:lnTo>
                    <a:pt x="13442" y="60445"/>
                  </a:lnTo>
                  <a:lnTo>
                    <a:pt x="3442" y="105229"/>
                  </a:lnTo>
                  <a:lnTo>
                    <a:pt x="0" y="152152"/>
                  </a:lnTo>
                  <a:lnTo>
                    <a:pt x="0" y="952506"/>
                  </a:lnTo>
                  <a:lnTo>
                    <a:pt x="3442" y="999427"/>
                  </a:lnTo>
                  <a:lnTo>
                    <a:pt x="13442" y="1044209"/>
                  </a:lnTo>
                  <a:lnTo>
                    <a:pt x="29509" y="1086361"/>
                  </a:lnTo>
                  <a:lnTo>
                    <a:pt x="51151" y="1125393"/>
                  </a:lnTo>
                  <a:lnTo>
                    <a:pt x="77877" y="1160814"/>
                  </a:lnTo>
                  <a:lnTo>
                    <a:pt x="109197" y="1192133"/>
                  </a:lnTo>
                  <a:lnTo>
                    <a:pt x="144618" y="1218858"/>
                  </a:lnTo>
                  <a:lnTo>
                    <a:pt x="183650" y="1240499"/>
                  </a:lnTo>
                  <a:lnTo>
                    <a:pt x="225802" y="1256564"/>
                  </a:lnTo>
                  <a:lnTo>
                    <a:pt x="270582" y="1266564"/>
                  </a:lnTo>
                  <a:lnTo>
                    <a:pt x="317500" y="1270006"/>
                  </a:lnTo>
                  <a:lnTo>
                    <a:pt x="3479800" y="1270006"/>
                  </a:lnTo>
                  <a:lnTo>
                    <a:pt x="3479800" y="0"/>
                  </a:lnTo>
                  <a:close/>
                </a:path>
              </a:pathLst>
            </a:custGeom>
            <a:solidFill>
              <a:srgbClr val="14375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Poppins"/>
                <a:buNone/>
              </a:pPr>
              <a:endParaRPr sz="1500" b="0" i="0" u="none" strike="noStrike" cap="none">
                <a:solidFill>
                  <a:schemeClr val="dk1"/>
                </a:solidFill>
                <a:latin typeface="Poppins"/>
                <a:ea typeface="Poppins"/>
                <a:cs typeface="Poppins"/>
                <a:sym typeface="Poppins"/>
              </a:endParaRPr>
            </a:p>
          </p:txBody>
        </p:sp>
      </p:grpSp>
      <p:pic>
        <p:nvPicPr>
          <p:cNvPr id="324" name="Google Shape;324;g250d0a85521_0_741" descr="Oxehealth Logo"/>
          <p:cNvPicPr preferRelativeResize="0"/>
          <p:nvPr/>
        </p:nvPicPr>
        <p:blipFill rotWithShape="1">
          <a:blip r:embed="rId3">
            <a:alphaModFix/>
          </a:blip>
          <a:srcRect/>
          <a:stretch/>
        </p:blipFill>
        <p:spPr>
          <a:xfrm>
            <a:off x="10073179" y="146428"/>
            <a:ext cx="1857858" cy="308327"/>
          </a:xfrm>
          <a:prstGeom prst="rect">
            <a:avLst/>
          </a:prstGeom>
          <a:noFill/>
          <a:ln>
            <a:noFill/>
          </a:ln>
        </p:spPr>
      </p:pic>
      <p:sp>
        <p:nvSpPr>
          <p:cNvPr id="325" name="Google Shape;325;g250d0a85521_0_741"/>
          <p:cNvSpPr txBox="1"/>
          <p:nvPr/>
        </p:nvSpPr>
        <p:spPr>
          <a:xfrm>
            <a:off x="10496550" y="6529993"/>
            <a:ext cx="1543275" cy="138825"/>
          </a:xfrm>
          <a:prstGeom prst="rect">
            <a:avLst/>
          </a:prstGeom>
          <a:noFill/>
          <a:ln>
            <a:noFill/>
          </a:ln>
        </p:spPr>
        <p:txBody>
          <a:bodyPr spcFirstLastPara="1" wrap="square" lIns="0" tIns="0" rIns="0" bIns="0" anchor="t" anchorCtr="0">
            <a:noAutofit/>
          </a:bodyPr>
          <a:lstStyle/>
          <a:p>
            <a:pPr marL="38100" marR="0" lvl="0" indent="0" algn="l" rtl="0">
              <a:lnSpc>
                <a:spcPct val="100000"/>
              </a:lnSpc>
              <a:spcBef>
                <a:spcPts val="0"/>
              </a:spcBef>
              <a:spcAft>
                <a:spcPts val="0"/>
              </a:spcAft>
              <a:buClr>
                <a:srgbClr val="000000"/>
              </a:buClr>
              <a:buSzPts val="1200"/>
              <a:buFont typeface="Arial"/>
              <a:buNone/>
            </a:pPr>
            <a:fld id="{00000000-1234-1234-1234-123412341234}" type="slidenum">
              <a:rPr lang="en-GB" sz="900" b="0" i="0" u="none" strike="noStrike" cap="none">
                <a:solidFill>
                  <a:srgbClr val="14375B"/>
                </a:solidFill>
                <a:latin typeface="Open Sans"/>
                <a:ea typeface="Open Sans"/>
                <a:cs typeface="Open Sans"/>
                <a:sym typeface="Open Sans"/>
              </a:rPr>
              <a:pPr marL="38100" marR="0" lvl="0" indent="0" algn="l" rtl="0">
                <a:lnSpc>
                  <a:spcPct val="100000"/>
                </a:lnSpc>
                <a:spcBef>
                  <a:spcPts val="0"/>
                </a:spcBef>
                <a:spcAft>
                  <a:spcPts val="0"/>
                </a:spcAft>
                <a:buClr>
                  <a:srgbClr val="000000"/>
                </a:buClr>
                <a:buSzPts val="1200"/>
                <a:buFont typeface="Arial"/>
                <a:buNone/>
              </a:pPr>
              <a:t>‹#›</a:t>
            </a:fld>
            <a:r>
              <a:rPr lang="en-GB" sz="900" b="0" i="0" u="none" strike="noStrike" cap="none">
                <a:solidFill>
                  <a:srgbClr val="14375B"/>
                </a:solidFill>
                <a:latin typeface="Open Sans"/>
                <a:ea typeface="Open Sans"/>
                <a:cs typeface="Open Sans"/>
                <a:sym typeface="Open Sans"/>
              </a:rPr>
              <a:t> | </a:t>
            </a:r>
            <a:r>
              <a:rPr lang="en-GB" sz="675" b="0" i="0" u="none" strike="noStrike" cap="none">
                <a:solidFill>
                  <a:srgbClr val="14375B"/>
                </a:solidFill>
                <a:latin typeface="Open Sans"/>
                <a:ea typeface="Open Sans"/>
                <a:cs typeface="Open Sans"/>
                <a:sym typeface="Open Sans"/>
              </a:rPr>
              <a:t>Confidential - not for public use</a:t>
            </a:r>
            <a:endParaRPr sz="900" b="0" i="0" u="none" strike="noStrike" cap="none">
              <a:solidFill>
                <a:srgbClr val="14375B"/>
              </a:solidFill>
              <a:latin typeface="Open Sans"/>
              <a:ea typeface="Open Sans"/>
              <a:cs typeface="Open Sans"/>
              <a:sym typeface="Open Sans"/>
            </a:endParaRPr>
          </a:p>
        </p:txBody>
      </p:sp>
    </p:spTree>
    <p:extLst>
      <p:ext uri="{BB962C8B-B14F-4D97-AF65-F5344CB8AC3E}">
        <p14:creationId xmlns:p14="http://schemas.microsoft.com/office/powerpoint/2010/main" val="2121500584"/>
      </p:ext>
    </p:extLst>
  </p:cSld>
  <p:clrMap bg1="lt1" tx1="dk1" bg2="dk2" tx2="lt2" accent1="accent1" accent2="accent2" accent3="accent3" accent4="accent4" accent5="accent5" accent6="accent6" hlink="hlink" folHlink="folHlink"/>
  <p:sldLayoutIdLst>
    <p:sldLayoutId id="214748367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13345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comments" Target="../comments/comment1.xml"/><Relationship Id="rId5" Type="http://schemas.openxmlformats.org/officeDocument/2006/relationships/image" Target="../media/image24.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hyperlink" Target="https://www.oxehealth.com/resources/bens-story"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50.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49.png"/><Relationship Id="rId4" Type="http://schemas.openxmlformats.org/officeDocument/2006/relationships/image" Target="../media/image21.sv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30.svg"/><Relationship Id="rId18" Type="http://schemas.openxmlformats.org/officeDocument/2006/relationships/image" Target="../media/image57.png"/><Relationship Id="rId3" Type="http://schemas.openxmlformats.org/officeDocument/2006/relationships/image" Target="../media/image51.png"/><Relationship Id="rId21" Type="http://schemas.openxmlformats.org/officeDocument/2006/relationships/image" Target="../media/image41.svg"/><Relationship Id="rId7" Type="http://schemas.openxmlformats.org/officeDocument/2006/relationships/image" Target="../media/image270.svg"/><Relationship Id="rId12" Type="http://schemas.openxmlformats.org/officeDocument/2006/relationships/image" Target="../media/image54.png"/><Relationship Id="rId17" Type="http://schemas.openxmlformats.org/officeDocument/2006/relationships/image" Target="../media/image370.svg"/><Relationship Id="rId2" Type="http://schemas.openxmlformats.org/officeDocument/2006/relationships/notesSlide" Target="../notesSlides/notesSlide29.xml"/><Relationship Id="rId16" Type="http://schemas.openxmlformats.org/officeDocument/2006/relationships/image" Target="../media/image56.png"/><Relationship Id="rId20" Type="http://schemas.openxmlformats.org/officeDocument/2006/relationships/image" Target="../media/image58.png"/><Relationship Id="rId1" Type="http://schemas.openxmlformats.org/officeDocument/2006/relationships/slideLayout" Target="../slideLayouts/slideLayout2.xml"/><Relationship Id="rId11" Type="http://schemas.openxmlformats.org/officeDocument/2006/relationships/image" Target="../media/image310.svg"/><Relationship Id="rId15" Type="http://schemas.openxmlformats.org/officeDocument/2006/relationships/image" Target="../media/image350.svg"/><Relationship Id="rId23" Type="http://schemas.openxmlformats.org/officeDocument/2006/relationships/image" Target="../media/image43.svg"/><Relationship Id="rId10" Type="http://schemas.openxmlformats.org/officeDocument/2006/relationships/image" Target="../media/image53.png"/><Relationship Id="rId19" Type="http://schemas.openxmlformats.org/officeDocument/2006/relationships/image" Target="../media/image39.svg"/><Relationship Id="rId9" Type="http://schemas.openxmlformats.org/officeDocument/2006/relationships/image" Target="../media/image290.svg"/><Relationship Id="rId14" Type="http://schemas.openxmlformats.org/officeDocument/2006/relationships/image" Target="../media/image55.png"/><Relationship Id="rId22"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3.xml"/><Relationship Id="rId7" Type="http://schemas.openxmlformats.org/officeDocument/2006/relationships/image" Target="../media/image6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slideLayout" Target="../slideLayouts/slideLayout2.xml"/><Relationship Id="rId9"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8.jpeg"/><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image" Target="../media/image67.emf"/><Relationship Id="rId5" Type="http://schemas.openxmlformats.org/officeDocument/2006/relationships/oleObject" Target="../embeddings/oleObject1.bin"/><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slideLayout" Target="../slideLayouts/slideLayout2.xml"/><Relationship Id="rId7" Type="http://schemas.openxmlformats.org/officeDocument/2006/relationships/image" Target="../media/image69.png"/><Relationship Id="rId12" Type="http://schemas.openxmlformats.org/officeDocument/2006/relationships/image" Target="../media/image58.svg"/><Relationship Id="rId2" Type="http://schemas.openxmlformats.org/officeDocument/2006/relationships/tags" Target="../tags/tag5.xml"/><Relationship Id="rId16" Type="http://schemas.openxmlformats.org/officeDocument/2006/relationships/image" Target="../media/image72.png"/><Relationship Id="rId1" Type="http://schemas.openxmlformats.org/officeDocument/2006/relationships/vmlDrawing" Target="../drawings/vmlDrawing2.vml"/><Relationship Id="rId6" Type="http://schemas.openxmlformats.org/officeDocument/2006/relationships/image" Target="../media/image67.emf"/><Relationship Id="rId5" Type="http://schemas.openxmlformats.org/officeDocument/2006/relationships/oleObject" Target="../embeddings/oleObject2.bin"/><Relationship Id="rId15" Type="http://schemas.openxmlformats.org/officeDocument/2006/relationships/image" Target="../media/image71.png"/><Relationship Id="rId10" Type="http://schemas.openxmlformats.org/officeDocument/2006/relationships/image" Target="../media/image56.svg"/><Relationship Id="rId4" Type="http://schemas.openxmlformats.org/officeDocument/2006/relationships/notesSlide" Target="../notesSlides/notesSlide35.xml"/><Relationship Id="rId9" Type="http://schemas.openxmlformats.org/officeDocument/2006/relationships/image" Target="../media/image70.png"/><Relationship Id="rId14" Type="http://schemas.openxmlformats.org/officeDocument/2006/relationships/image" Target="../media/image60.svg"/></Relationships>
</file>

<file path=ppt/slides/_rels/slide4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jpeg"/><Relationship Id="rId18" Type="http://schemas.openxmlformats.org/officeDocument/2006/relationships/image" Target="../media/image88.jpeg"/><Relationship Id="rId3" Type="http://schemas.openxmlformats.org/officeDocument/2006/relationships/image" Target="../media/image74.jpeg"/><Relationship Id="rId21" Type="http://schemas.openxmlformats.org/officeDocument/2006/relationships/image" Target="../media/image91.jpeg"/><Relationship Id="rId7" Type="http://schemas.openxmlformats.org/officeDocument/2006/relationships/image" Target="../media/image78.png"/><Relationship Id="rId12" Type="http://schemas.openxmlformats.org/officeDocument/2006/relationships/image" Target="../media/image82.jpeg"/><Relationship Id="rId17" Type="http://schemas.openxmlformats.org/officeDocument/2006/relationships/image" Target="../media/image87.jpeg"/><Relationship Id="rId2" Type="http://schemas.openxmlformats.org/officeDocument/2006/relationships/notesSlide" Target="../notesSlides/notesSlide41.xml"/><Relationship Id="rId16" Type="http://schemas.openxmlformats.org/officeDocument/2006/relationships/image" Target="../media/image86.jpeg"/><Relationship Id="rId20" Type="http://schemas.openxmlformats.org/officeDocument/2006/relationships/image" Target="../media/image90.jpeg"/><Relationship Id="rId1" Type="http://schemas.openxmlformats.org/officeDocument/2006/relationships/slideLayout" Target="../slideLayouts/slideLayout26.xml"/><Relationship Id="rId6" Type="http://schemas.openxmlformats.org/officeDocument/2006/relationships/image" Target="../media/image77.jpeg"/><Relationship Id="rId11" Type="http://schemas.openxmlformats.org/officeDocument/2006/relationships/image" Target="../media/image81.jpeg"/><Relationship Id="rId5" Type="http://schemas.openxmlformats.org/officeDocument/2006/relationships/image" Target="../media/image76.jpeg"/><Relationship Id="rId15" Type="http://schemas.openxmlformats.org/officeDocument/2006/relationships/image" Target="../media/image85.jpeg"/><Relationship Id="rId23" Type="http://schemas.openxmlformats.org/officeDocument/2006/relationships/image" Target="../media/image93.jpeg"/><Relationship Id="rId10" Type="http://schemas.openxmlformats.org/officeDocument/2006/relationships/image" Target="../media/image9.jpeg"/><Relationship Id="rId19" Type="http://schemas.openxmlformats.org/officeDocument/2006/relationships/image" Target="../media/image89.jpe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4.jpeg"/><Relationship Id="rId22" Type="http://schemas.openxmlformats.org/officeDocument/2006/relationships/image" Target="../media/image92.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28.xml"/><Relationship Id="rId4" Type="http://schemas.openxmlformats.org/officeDocument/2006/relationships/image" Target="../media/image9.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3.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01.png"/><Relationship Id="rId18" Type="http://schemas.openxmlformats.org/officeDocument/2006/relationships/image" Target="../media/image42.svg"/><Relationship Id="rId3" Type="http://schemas.openxmlformats.org/officeDocument/2006/relationships/image" Target="../media/image96.png"/><Relationship Id="rId7" Type="http://schemas.openxmlformats.org/officeDocument/2006/relationships/image" Target="../media/image98.png"/><Relationship Id="rId12" Type="http://schemas.openxmlformats.org/officeDocument/2006/relationships/image" Target="../media/image36.svg"/><Relationship Id="rId17" Type="http://schemas.openxmlformats.org/officeDocument/2006/relationships/image" Target="../media/image103.png"/><Relationship Id="rId2" Type="http://schemas.openxmlformats.org/officeDocument/2006/relationships/notesSlide" Target="../notesSlides/notesSlide54.xml"/><Relationship Id="rId16" Type="http://schemas.openxmlformats.org/officeDocument/2006/relationships/image" Target="../media/image40.svg"/><Relationship Id="rId1" Type="http://schemas.openxmlformats.org/officeDocument/2006/relationships/slideLayout" Target="../slideLayouts/slideLayout29.xml"/><Relationship Id="rId6" Type="http://schemas.openxmlformats.org/officeDocument/2006/relationships/image" Target="../media/image30.svg"/><Relationship Id="rId11" Type="http://schemas.openxmlformats.org/officeDocument/2006/relationships/image" Target="../media/image100.png"/><Relationship Id="rId5" Type="http://schemas.openxmlformats.org/officeDocument/2006/relationships/image" Target="../media/image97.png"/><Relationship Id="rId15" Type="http://schemas.openxmlformats.org/officeDocument/2006/relationships/image" Target="../media/image102.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99.png"/><Relationship Id="rId14" Type="http://schemas.openxmlformats.org/officeDocument/2006/relationships/image" Target="../media/image38.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7.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9.jpeg"/><Relationship Id="rId2" Type="http://schemas.openxmlformats.org/officeDocument/2006/relationships/notesSlide" Target="../notesSlides/notesSlide58.xml"/><Relationship Id="rId1" Type="http://schemas.openxmlformats.org/officeDocument/2006/relationships/slideLayout" Target="../slideLayouts/slideLayout29.xml"/><Relationship Id="rId6" Type="http://schemas.openxmlformats.org/officeDocument/2006/relationships/image" Target="../media/image66.svg"/><Relationship Id="rId5" Type="http://schemas.openxmlformats.org/officeDocument/2006/relationships/image" Target="../media/image115.png"/><Relationship Id="rId4" Type="http://schemas.openxmlformats.org/officeDocument/2006/relationships/image" Target="../media/image64.svg"/></Relationships>
</file>

<file path=ppt/slides/_rels/slide6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59.xml"/><Relationship Id="rId1" Type="http://schemas.openxmlformats.org/officeDocument/2006/relationships/slideLayout" Target="../slideLayouts/slideLayout29.xml"/><Relationship Id="rId6" Type="http://schemas.openxmlformats.org/officeDocument/2006/relationships/image" Target="../media/image70.svg"/><Relationship Id="rId5" Type="http://schemas.openxmlformats.org/officeDocument/2006/relationships/image" Target="../media/image117.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11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1.xml"/><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2.xml"/><Relationship Id="rId1" Type="http://schemas.openxmlformats.org/officeDocument/2006/relationships/slideLayout" Target="../slideLayouts/slideLayout29.xml"/><Relationship Id="rId5" Type="http://schemas.openxmlformats.org/officeDocument/2006/relationships/image" Target="../media/image9.jpeg"/><Relationship Id="rId4" Type="http://schemas.openxmlformats.org/officeDocument/2006/relationships/image" Target="../media/image76.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21.png"/><Relationship Id="rId4" Type="http://schemas.openxmlformats.org/officeDocument/2006/relationships/notesSlide" Target="../notesSlides/notesSlide63.xml"/></Relationships>
</file>

<file path=ppt/slides/_rels/slide7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ctrTitle"/>
          </p:nvPr>
        </p:nvSpPr>
        <p:spPr>
          <a:xfrm>
            <a:off x="350981" y="1648991"/>
            <a:ext cx="10211163" cy="1829777"/>
          </a:xfrm>
          <a:prstGeom prst="rect">
            <a:avLst/>
          </a:prstGeom>
        </p:spPr>
        <p:txBody>
          <a:bodyPr>
            <a:noAutofit/>
          </a:bodyPr>
          <a:lstStyle/>
          <a:p>
            <a:pPr algn="l"/>
            <a:r>
              <a:rPr lang="en-GB" sz="8000" dirty="0" smtClean="0">
                <a:solidFill>
                  <a:srgbClr val="005EB8"/>
                </a:solidFill>
                <a:latin typeface="Impact" panose="020B0806030902050204" pitchFamily="34" charset="0"/>
              </a:rPr>
              <a:t>EPUT SAFETY CONFERENCE</a:t>
            </a:r>
            <a:endParaRPr lang="en-GB" sz="8000" dirty="0">
              <a:solidFill>
                <a:srgbClr val="005EB8"/>
              </a:solidFill>
              <a:latin typeface="Impact" panose="020B0806030902050204" pitchFamily="34" charset="0"/>
            </a:endParaRPr>
          </a:p>
        </p:txBody>
      </p:sp>
    </p:spTree>
    <p:extLst>
      <p:ext uri="{BB962C8B-B14F-4D97-AF65-F5344CB8AC3E}">
        <p14:creationId xmlns:p14="http://schemas.microsoft.com/office/powerpoint/2010/main" val="19672682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136e00d7731_0_283"/>
          <p:cNvSpPr txBox="1">
            <a:spLocks noGrp="1"/>
          </p:cNvSpPr>
          <p:nvPr>
            <p:ph type="title"/>
          </p:nvPr>
        </p:nvSpPr>
        <p:spPr>
          <a:xfrm>
            <a:off x="415463" y="546844"/>
            <a:ext cx="9414450" cy="720225"/>
          </a:xfrm>
          <a:prstGeom prst="rect">
            <a:avLst/>
          </a:prstGeom>
          <a:noFill/>
          <a:ln>
            <a:noFill/>
          </a:ln>
        </p:spPr>
        <p:txBody>
          <a:bodyPr spcFirstLastPara="1" wrap="square" lIns="68569" tIns="34275" rIns="68569" bIns="34275" anchor="t" anchorCtr="0">
            <a:noAutofit/>
          </a:bodyPr>
          <a:lstStyle/>
          <a:p>
            <a:pPr>
              <a:lnSpc>
                <a:spcPct val="100000"/>
              </a:lnSpc>
            </a:pPr>
            <a:r>
              <a:rPr lang="en-GB" sz="4125">
                <a:solidFill>
                  <a:schemeClr val="dk1"/>
                </a:solidFill>
              </a:rPr>
              <a:t>Oxevision: Alerts and Warnings</a:t>
            </a:r>
            <a:endParaRPr/>
          </a:p>
        </p:txBody>
      </p:sp>
      <p:sp>
        <p:nvSpPr>
          <p:cNvPr id="490" name="Google Shape;490;g136e00d7731_0_283"/>
          <p:cNvSpPr txBox="1"/>
          <p:nvPr/>
        </p:nvSpPr>
        <p:spPr>
          <a:xfrm>
            <a:off x="415463" y="2182163"/>
            <a:ext cx="6518700" cy="2132869"/>
          </a:xfrm>
          <a:prstGeom prst="rect">
            <a:avLst/>
          </a:prstGeom>
          <a:noFill/>
          <a:ln>
            <a:noFill/>
          </a:ln>
        </p:spPr>
        <p:txBody>
          <a:bodyPr spcFirstLastPara="1" wrap="square" lIns="68569" tIns="68569" rIns="68569" bIns="68569" anchor="t" anchorCtr="0">
            <a:spAutoFit/>
          </a:bodyPr>
          <a:lstStyle/>
          <a:p>
            <a:pPr defTabSz="685800">
              <a:lnSpc>
                <a:spcPct val="90000"/>
              </a:lnSpc>
              <a:buClr>
                <a:srgbClr val="000000"/>
              </a:buClr>
              <a:buSzPts val="2400"/>
            </a:pPr>
            <a:r>
              <a:rPr lang="en-GB" kern="0">
                <a:solidFill>
                  <a:srgbClr val="14375B"/>
                </a:solidFill>
                <a:latin typeface="Open Sans"/>
                <a:ea typeface="Open Sans"/>
                <a:cs typeface="Open Sans"/>
                <a:sym typeface="Open Sans"/>
              </a:rPr>
              <a:t>Warnings and alerts are triggered, informing you of activity which may mean a person needs help or assistance:</a:t>
            </a:r>
            <a:endParaRPr kern="0">
              <a:solidFill>
                <a:srgbClr val="14375B"/>
              </a:solidFill>
              <a:latin typeface="Open Sans"/>
              <a:ea typeface="Open Sans"/>
              <a:cs typeface="Open Sans"/>
              <a:sym typeface="Open Sans"/>
            </a:endParaRPr>
          </a:p>
          <a:p>
            <a:pPr marL="342900" indent="-323850" defTabSz="685800">
              <a:lnSpc>
                <a:spcPct val="90000"/>
              </a:lnSpc>
              <a:buClr>
                <a:srgbClr val="14375B"/>
              </a:buClr>
              <a:buSzPts val="4500"/>
              <a:buFont typeface="Open Sans"/>
              <a:buChar char="›"/>
            </a:pPr>
            <a:r>
              <a:rPr lang="en-GB" b="1" kern="0">
                <a:solidFill>
                  <a:srgbClr val="F4AC5D"/>
                </a:solidFill>
                <a:latin typeface="Open Sans"/>
                <a:ea typeface="Open Sans"/>
                <a:cs typeface="Open Sans"/>
                <a:sym typeface="Open Sans"/>
              </a:rPr>
              <a:t>Warnings</a:t>
            </a:r>
            <a:r>
              <a:rPr lang="en-GB" kern="0">
                <a:solidFill>
                  <a:srgbClr val="14375B"/>
                </a:solidFill>
                <a:latin typeface="Open Sans"/>
                <a:ea typeface="Open Sans"/>
                <a:cs typeface="Open Sans"/>
                <a:sym typeface="Open Sans"/>
              </a:rPr>
              <a:t> are visual only</a:t>
            </a:r>
            <a:endParaRPr kern="0">
              <a:solidFill>
                <a:srgbClr val="14375B"/>
              </a:solidFill>
              <a:latin typeface="Open Sans"/>
              <a:ea typeface="Open Sans"/>
              <a:cs typeface="Open Sans"/>
              <a:sym typeface="Open Sans"/>
            </a:endParaRPr>
          </a:p>
          <a:p>
            <a:pPr marL="342900" indent="-323850" defTabSz="685800">
              <a:lnSpc>
                <a:spcPct val="90000"/>
              </a:lnSpc>
              <a:buClr>
                <a:srgbClr val="14375B"/>
              </a:buClr>
              <a:buSzPts val="4500"/>
              <a:buFont typeface="Open Sans"/>
              <a:buChar char="›"/>
            </a:pPr>
            <a:r>
              <a:rPr lang="en-GB" b="1" kern="0">
                <a:solidFill>
                  <a:srgbClr val="E95850"/>
                </a:solidFill>
                <a:latin typeface="Open Sans"/>
                <a:ea typeface="Open Sans"/>
                <a:cs typeface="Open Sans"/>
                <a:sym typeface="Open Sans"/>
              </a:rPr>
              <a:t>Alerts</a:t>
            </a:r>
            <a:r>
              <a:rPr lang="en-GB" kern="0">
                <a:solidFill>
                  <a:srgbClr val="14375B"/>
                </a:solidFill>
                <a:latin typeface="Open Sans"/>
                <a:ea typeface="Open Sans"/>
                <a:cs typeface="Open Sans"/>
                <a:sym typeface="Open Sans"/>
              </a:rPr>
              <a:t> are visual AND audible, and must be manually disabled by a member of staff </a:t>
            </a:r>
            <a:endParaRPr kern="0">
              <a:solidFill>
                <a:srgbClr val="14375B"/>
              </a:solidFill>
              <a:latin typeface="Open Sans"/>
              <a:ea typeface="Open Sans"/>
              <a:cs typeface="Open Sans"/>
              <a:sym typeface="Open Sans"/>
            </a:endParaRPr>
          </a:p>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rPr>
              <a:t>If you wish to see an anonymised (blurred) 15 second live feed of a room during an alert, select “View”. Otherwise select “Reset”.</a:t>
            </a:r>
            <a:endParaRPr kern="0">
              <a:solidFill>
                <a:srgbClr val="14375B"/>
              </a:solidFill>
              <a:latin typeface="Open Sans"/>
              <a:ea typeface="Open Sans"/>
              <a:cs typeface="Open Sans"/>
              <a:sym typeface="Open Sans"/>
            </a:endParaRPr>
          </a:p>
        </p:txBody>
      </p:sp>
      <p:sp>
        <p:nvSpPr>
          <p:cNvPr id="491" name="Google Shape;491;g136e00d7731_0_283"/>
          <p:cNvSpPr txBox="1">
            <a:spLocks noGrp="1"/>
          </p:cNvSpPr>
          <p:nvPr>
            <p:ph type="body" idx="2"/>
          </p:nvPr>
        </p:nvSpPr>
        <p:spPr>
          <a:xfrm>
            <a:off x="415463" y="1441050"/>
            <a:ext cx="6791400" cy="342900"/>
          </a:xfrm>
          <a:prstGeom prst="rect">
            <a:avLst/>
          </a:prstGeom>
          <a:noFill/>
          <a:ln>
            <a:noFill/>
          </a:ln>
        </p:spPr>
        <p:txBody>
          <a:bodyPr spcFirstLastPara="1" wrap="square" lIns="68569" tIns="34275" rIns="68569" bIns="34275" anchor="t" anchorCtr="0">
            <a:noAutofit/>
          </a:bodyPr>
          <a:lstStyle/>
          <a:p>
            <a:pPr marL="0" indent="0"/>
            <a:r>
              <a:rPr lang="en-GB" sz="2100" b="1">
                <a:solidFill>
                  <a:schemeClr val="accent2"/>
                </a:solidFill>
              </a:rPr>
              <a:t>Oxevision’s algorithms “see” movement in the room</a:t>
            </a:r>
            <a:endParaRPr b="1">
              <a:solidFill>
                <a:schemeClr val="accent2"/>
              </a:solidFill>
            </a:endParaRPr>
          </a:p>
        </p:txBody>
      </p:sp>
      <p:pic>
        <p:nvPicPr>
          <p:cNvPr id="492" name="Google Shape;492;g136e00d7731_0_283"/>
          <p:cNvPicPr preferRelativeResize="0"/>
          <p:nvPr/>
        </p:nvPicPr>
        <p:blipFill rotWithShape="1">
          <a:blip r:embed="rId3">
            <a:alphaModFix/>
          </a:blip>
          <a:srcRect t="24868"/>
          <a:stretch/>
        </p:blipFill>
        <p:spPr>
          <a:xfrm>
            <a:off x="7158337" y="4046588"/>
            <a:ext cx="4632158" cy="1974975"/>
          </a:xfrm>
          <a:prstGeom prst="rect">
            <a:avLst/>
          </a:prstGeom>
          <a:noFill/>
          <a:ln>
            <a:noFill/>
          </a:ln>
        </p:spPr>
      </p:pic>
      <p:sp>
        <p:nvSpPr>
          <p:cNvPr id="493" name="Google Shape;493;g136e00d7731_0_283"/>
          <p:cNvSpPr/>
          <p:nvPr/>
        </p:nvSpPr>
        <p:spPr>
          <a:xfrm>
            <a:off x="415463" y="5027288"/>
            <a:ext cx="6518700" cy="1031175"/>
          </a:xfrm>
          <a:prstGeom prst="roundRect">
            <a:avLst>
              <a:gd name="adj" fmla="val 16667"/>
            </a:avLst>
          </a:prstGeom>
          <a:solidFill>
            <a:schemeClr val="accent3"/>
          </a:solidFill>
          <a:ln>
            <a:noFill/>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Arial"/>
              <a:ea typeface="Arial"/>
              <a:cs typeface="Arial"/>
              <a:sym typeface="Arial"/>
            </a:endParaRPr>
          </a:p>
        </p:txBody>
      </p:sp>
      <p:sp>
        <p:nvSpPr>
          <p:cNvPr id="494" name="Google Shape;494;g136e00d7731_0_283"/>
          <p:cNvSpPr txBox="1"/>
          <p:nvPr/>
        </p:nvSpPr>
        <p:spPr>
          <a:xfrm>
            <a:off x="514350" y="5086350"/>
            <a:ext cx="6248475" cy="727100"/>
          </a:xfrm>
          <a:prstGeom prst="rect">
            <a:avLst/>
          </a:prstGeom>
          <a:solidFill>
            <a:schemeClr val="accent3"/>
          </a:solidFill>
          <a:ln>
            <a:noFill/>
          </a:ln>
        </p:spPr>
        <p:txBody>
          <a:bodyPr spcFirstLastPara="1" wrap="square" lIns="68569" tIns="68569" rIns="68569" bIns="68569" anchor="t" anchorCtr="0">
            <a:spAutoFit/>
          </a:bodyPr>
          <a:lstStyle/>
          <a:p>
            <a:pPr defTabSz="685800">
              <a:buClr>
                <a:srgbClr val="000000"/>
              </a:buClr>
              <a:buSzPts val="1700"/>
            </a:pPr>
            <a:r>
              <a:rPr lang="en-GB" sz="1275" b="1" kern="0">
                <a:solidFill>
                  <a:srgbClr val="FFFFFF"/>
                </a:solidFill>
                <a:latin typeface="Open Sans"/>
                <a:ea typeface="Open Sans"/>
                <a:cs typeface="Open Sans"/>
                <a:sym typeface="Open Sans"/>
              </a:rPr>
              <a:t>Note:</a:t>
            </a:r>
            <a:r>
              <a:rPr lang="en-GB" sz="1275" kern="0">
                <a:solidFill>
                  <a:srgbClr val="FFFFFF"/>
                </a:solidFill>
                <a:latin typeface="Open Sans"/>
                <a:ea typeface="Open Sans"/>
                <a:cs typeface="Open Sans"/>
                <a:sym typeface="Open Sans"/>
              </a:rPr>
              <a:t> Oxevision can take up to</a:t>
            </a:r>
            <a:r>
              <a:rPr lang="en-GB" sz="1275" kern="0">
                <a:solidFill>
                  <a:srgbClr val="FFFFFF"/>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40 seconds </a:t>
            </a:r>
            <a:r>
              <a:rPr lang="en-GB" sz="1275" kern="0">
                <a:solidFill>
                  <a:srgbClr val="FFFFFF"/>
                </a:solidFill>
                <a:latin typeface="Open Sans"/>
                <a:ea typeface="Open Sans"/>
                <a:cs typeface="Open Sans"/>
                <a:sym typeface="Open Sans"/>
              </a:rPr>
              <a:t>to confidently change the state on a room tile. For example, before confirming the room is “Empty” when a patient exits the room. During this time the tile will continue to show ‘In Room’</a:t>
            </a:r>
            <a:endParaRPr sz="1275" kern="0">
              <a:solidFill>
                <a:srgbClr val="FFFFFF"/>
              </a:solidFill>
              <a:latin typeface="Open Sans"/>
              <a:ea typeface="Open Sans"/>
              <a:cs typeface="Open Sans"/>
              <a:sym typeface="Open Sans"/>
            </a:endParaRPr>
          </a:p>
        </p:txBody>
      </p:sp>
      <p:pic>
        <p:nvPicPr>
          <p:cNvPr id="495" name="Google Shape;495;g136e00d7731_0_283"/>
          <p:cNvPicPr preferRelativeResize="0"/>
          <p:nvPr/>
        </p:nvPicPr>
        <p:blipFill rotWithShape="1">
          <a:blip r:embed="rId4">
            <a:alphaModFix/>
          </a:blip>
          <a:srcRect/>
          <a:stretch/>
        </p:blipFill>
        <p:spPr>
          <a:xfrm>
            <a:off x="7206749" y="1434237"/>
            <a:ext cx="4536338" cy="2518677"/>
          </a:xfrm>
          <a:prstGeom prst="rect">
            <a:avLst/>
          </a:prstGeom>
          <a:noFill/>
          <a:ln>
            <a:noFill/>
          </a:ln>
        </p:spPr>
      </p:pic>
      <p:pic>
        <p:nvPicPr>
          <p:cNvPr id="496" name="Google Shape;496;g136e00d7731_0_283"/>
          <p:cNvPicPr preferRelativeResize="0"/>
          <p:nvPr/>
        </p:nvPicPr>
        <p:blipFill rotWithShape="1">
          <a:blip r:embed="rId5">
            <a:alphaModFix/>
          </a:blip>
          <a:srcRect l="49595" t="26868"/>
          <a:stretch/>
        </p:blipFill>
        <p:spPr>
          <a:xfrm>
            <a:off x="7203355" y="4118813"/>
            <a:ext cx="2310881" cy="1902749"/>
          </a:xfrm>
          <a:prstGeom prst="rect">
            <a:avLst/>
          </a:prstGeom>
          <a:noFill/>
          <a:ln>
            <a:noFill/>
          </a:ln>
        </p:spPr>
      </p:pic>
    </p:spTree>
    <p:extLst>
      <p:ext uri="{BB962C8B-B14F-4D97-AF65-F5344CB8AC3E}">
        <p14:creationId xmlns:p14="http://schemas.microsoft.com/office/powerpoint/2010/main" val="3687114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136e00d7731_0_464"/>
          <p:cNvSpPr/>
          <p:nvPr/>
        </p:nvSpPr>
        <p:spPr>
          <a:xfrm>
            <a:off x="7467600" y="5657850"/>
            <a:ext cx="4591125" cy="104782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highlight>
                <a:srgbClr val="FFFFFF"/>
              </a:highlight>
              <a:latin typeface="Arial"/>
              <a:ea typeface="Arial"/>
              <a:cs typeface="Arial"/>
              <a:sym typeface="Arial"/>
            </a:endParaRPr>
          </a:p>
        </p:txBody>
      </p:sp>
      <p:pic>
        <p:nvPicPr>
          <p:cNvPr id="502" name="Google Shape;502;g136e00d7731_0_464"/>
          <p:cNvPicPr preferRelativeResize="0"/>
          <p:nvPr/>
        </p:nvPicPr>
        <p:blipFill rotWithShape="1">
          <a:blip r:embed="rId3">
            <a:alphaModFix/>
          </a:blip>
          <a:srcRect/>
          <a:stretch/>
        </p:blipFill>
        <p:spPr>
          <a:xfrm>
            <a:off x="1238251" y="4227225"/>
            <a:ext cx="3752849" cy="1500188"/>
          </a:xfrm>
          <a:prstGeom prst="rect">
            <a:avLst/>
          </a:prstGeom>
          <a:noFill/>
          <a:ln>
            <a:noFill/>
          </a:ln>
        </p:spPr>
      </p:pic>
      <p:pic>
        <p:nvPicPr>
          <p:cNvPr id="503" name="Google Shape;503;g136e00d7731_0_464"/>
          <p:cNvPicPr preferRelativeResize="0"/>
          <p:nvPr/>
        </p:nvPicPr>
        <p:blipFill rotWithShape="1">
          <a:blip r:embed="rId4">
            <a:alphaModFix/>
          </a:blip>
          <a:srcRect/>
          <a:stretch/>
        </p:blipFill>
        <p:spPr>
          <a:xfrm>
            <a:off x="1456843" y="4572037"/>
            <a:ext cx="810000" cy="810000"/>
          </a:xfrm>
          <a:prstGeom prst="rect">
            <a:avLst/>
          </a:prstGeom>
          <a:noFill/>
          <a:ln>
            <a:noFill/>
          </a:ln>
        </p:spPr>
      </p:pic>
      <p:sp>
        <p:nvSpPr>
          <p:cNvPr id="504" name="Google Shape;504;g136e00d7731_0_464"/>
          <p:cNvSpPr/>
          <p:nvPr/>
        </p:nvSpPr>
        <p:spPr>
          <a:xfrm>
            <a:off x="2352619" y="4602281"/>
            <a:ext cx="2506725" cy="810000"/>
          </a:xfrm>
          <a:prstGeom prst="roundRect">
            <a:avLst>
              <a:gd name="adj" fmla="val 50000"/>
            </a:avLst>
          </a:prstGeom>
          <a:solidFill>
            <a:srgbClr val="D2FDF4"/>
          </a:solidFill>
          <a:ln>
            <a:noFill/>
          </a:ln>
        </p:spPr>
        <p:txBody>
          <a:bodyPr spcFirstLastPara="1" wrap="square" lIns="68569" tIns="68569" rIns="68569" bIns="68569" anchor="ctr" anchorCtr="0">
            <a:noAutofit/>
          </a:bodyPr>
          <a:lstStyle/>
          <a:p>
            <a:pPr algn="ctr" defTabSz="685800">
              <a:buClr>
                <a:srgbClr val="000000"/>
              </a:buClr>
              <a:buSzPts val="2000"/>
            </a:pPr>
            <a:r>
              <a:rPr lang="en-GB" sz="1500" b="1" kern="0">
                <a:solidFill>
                  <a:srgbClr val="00B98E"/>
                </a:solidFill>
                <a:latin typeface="Poppins"/>
                <a:ea typeface="Poppins"/>
                <a:cs typeface="Poppins"/>
                <a:sym typeface="Poppins"/>
              </a:rPr>
              <a:t>Reports on risk factors over time</a:t>
            </a:r>
            <a:r>
              <a:rPr lang="en-GB" sz="1500" b="1" kern="0" baseline="30000">
                <a:solidFill>
                  <a:srgbClr val="00B98E"/>
                </a:solidFill>
                <a:latin typeface="Poppins"/>
                <a:ea typeface="Poppins"/>
                <a:cs typeface="Poppins"/>
                <a:sym typeface="Poppins"/>
              </a:rPr>
              <a:t>1, 2</a:t>
            </a:r>
            <a:endParaRPr sz="1050" kern="0" baseline="30000">
              <a:solidFill>
                <a:srgbClr val="000000"/>
              </a:solidFill>
              <a:latin typeface="Arial"/>
              <a:ea typeface="Arial"/>
              <a:cs typeface="Arial"/>
              <a:sym typeface="Arial"/>
            </a:endParaRPr>
          </a:p>
        </p:txBody>
      </p:sp>
      <p:sp>
        <p:nvSpPr>
          <p:cNvPr id="505" name="Google Shape;505;g136e00d7731_0_464"/>
          <p:cNvSpPr txBox="1">
            <a:spLocks noGrp="1"/>
          </p:cNvSpPr>
          <p:nvPr>
            <p:ph type="title"/>
          </p:nvPr>
        </p:nvSpPr>
        <p:spPr>
          <a:xfrm>
            <a:off x="1295401" y="2697479"/>
            <a:ext cx="10515600" cy="577081"/>
          </a:xfrm>
          <a:prstGeom prst="rect">
            <a:avLst/>
          </a:prstGeom>
          <a:noFill/>
          <a:ln>
            <a:noFill/>
          </a:ln>
        </p:spPr>
        <p:txBody>
          <a:bodyPr spcFirstLastPara="1" wrap="square" lIns="0" tIns="0" rIns="0" bIns="0" anchor="ctr" anchorCtr="0">
            <a:spAutoFit/>
          </a:bodyPr>
          <a:lstStyle/>
          <a:p>
            <a:r>
              <a:rPr lang="en-GB"/>
              <a:t>Reports</a:t>
            </a:r>
            <a:endParaRPr/>
          </a:p>
        </p:txBody>
      </p:sp>
      <p:sp>
        <p:nvSpPr>
          <p:cNvPr id="506" name="Google Shape;506;g136e00d7731_0_464"/>
          <p:cNvSpPr txBox="1">
            <a:spLocks noGrp="1"/>
          </p:cNvSpPr>
          <p:nvPr>
            <p:ph type="body" idx="4294967295"/>
          </p:nvPr>
        </p:nvSpPr>
        <p:spPr>
          <a:xfrm>
            <a:off x="1295401" y="3440933"/>
            <a:ext cx="7844625" cy="738664"/>
          </a:xfrm>
          <a:prstGeom prst="rect">
            <a:avLst/>
          </a:prstGeom>
          <a:noFill/>
          <a:ln>
            <a:noFill/>
          </a:ln>
        </p:spPr>
        <p:txBody>
          <a:bodyPr spcFirstLastPara="1" wrap="square" lIns="0" tIns="0" rIns="0" bIns="0" anchor="t" anchorCtr="0">
            <a:spAutoFit/>
          </a:bodyPr>
          <a:lstStyle/>
          <a:p>
            <a:pPr marL="0" indent="0"/>
            <a:r>
              <a:rPr lang="en-GB">
                <a:solidFill>
                  <a:srgbClr val="00B089"/>
                </a:solidFill>
              </a:rPr>
              <a:t>Providing additional insights which can help inform care planning</a:t>
            </a:r>
            <a:endParaRPr>
              <a:solidFill>
                <a:srgbClr val="00B089"/>
              </a:solidFill>
            </a:endParaRPr>
          </a:p>
        </p:txBody>
      </p:sp>
      <p:sp>
        <p:nvSpPr>
          <p:cNvPr id="507" name="Google Shape;507;g136e00d7731_0_464"/>
          <p:cNvSpPr txBox="1"/>
          <p:nvPr/>
        </p:nvSpPr>
        <p:spPr>
          <a:xfrm>
            <a:off x="5257800" y="4227225"/>
            <a:ext cx="3581325" cy="1384972"/>
          </a:xfrm>
          <a:prstGeom prst="rect">
            <a:avLst/>
          </a:prstGeom>
          <a:noFill/>
          <a:ln>
            <a:noFill/>
          </a:ln>
        </p:spPr>
        <p:txBody>
          <a:bodyPr spcFirstLastPara="1" wrap="square" lIns="68569" tIns="68569" rIns="68569" bIns="68569" anchor="t" anchorCtr="0">
            <a:spAutoFit/>
          </a:bodyPr>
          <a:lstStyle/>
          <a:p>
            <a:pPr defTabSz="685800">
              <a:buClr>
                <a:srgbClr val="000000"/>
              </a:buClr>
              <a:buSzPts val="1800"/>
            </a:pPr>
            <a:r>
              <a:rPr lang="en-GB" sz="1350" b="1" kern="0" baseline="30000">
                <a:solidFill>
                  <a:srgbClr val="F4AC5D"/>
                </a:solidFill>
                <a:latin typeface="Open Sans"/>
                <a:ea typeface="Open Sans"/>
                <a:cs typeface="Open Sans"/>
                <a:sym typeface="Open Sans"/>
              </a:rPr>
              <a:t>1</a:t>
            </a:r>
            <a:r>
              <a:rPr lang="en-GB" sz="1350" b="1" kern="0">
                <a:solidFill>
                  <a:srgbClr val="F4AC5D"/>
                </a:solidFill>
                <a:latin typeface="Open Sans"/>
                <a:ea typeface="Open Sans"/>
                <a:cs typeface="Open Sans"/>
                <a:sym typeface="Open Sans"/>
              </a:rPr>
              <a:t> Vital Signs Trends: Registered as a Class IIa medical device in the UK &amp; Europe</a:t>
            </a:r>
            <a:endParaRPr sz="1350" b="1" kern="0">
              <a:solidFill>
                <a:srgbClr val="F4AC5D"/>
              </a:solidFill>
              <a:latin typeface="Open Sans"/>
              <a:ea typeface="Open Sans"/>
              <a:cs typeface="Open Sans"/>
              <a:sym typeface="Open Sans"/>
            </a:endParaRPr>
          </a:p>
          <a:p>
            <a:pPr defTabSz="685800">
              <a:buClr>
                <a:srgbClr val="000000"/>
              </a:buClr>
              <a:buSzPts val="1800"/>
            </a:pPr>
            <a:endParaRPr sz="1350" b="1" kern="0">
              <a:solidFill>
                <a:srgbClr val="F4AC5D"/>
              </a:solidFill>
              <a:latin typeface="Open Sans"/>
              <a:ea typeface="Open Sans"/>
              <a:cs typeface="Open Sans"/>
              <a:sym typeface="Open Sans"/>
            </a:endParaRPr>
          </a:p>
          <a:p>
            <a:pPr defTabSz="685800">
              <a:buClr>
                <a:srgbClr val="000000"/>
              </a:buClr>
              <a:buSzPts val="1800"/>
            </a:pPr>
            <a:r>
              <a:rPr lang="en-GB" sz="1350" b="1" kern="0" baseline="30000">
                <a:solidFill>
                  <a:srgbClr val="F4AC5D"/>
                </a:solidFill>
                <a:latin typeface="Open Sans"/>
                <a:ea typeface="Open Sans"/>
                <a:cs typeface="Open Sans"/>
                <a:sym typeface="Open Sans"/>
              </a:rPr>
              <a:t>2</a:t>
            </a:r>
            <a:r>
              <a:rPr lang="en-GB" sz="1350" b="1" kern="0">
                <a:solidFill>
                  <a:srgbClr val="F4AC5D"/>
                </a:solidFill>
                <a:latin typeface="Open Sans"/>
                <a:ea typeface="Open Sans"/>
                <a:cs typeface="Open Sans"/>
                <a:sym typeface="Open Sans"/>
              </a:rPr>
              <a:t> Activity Report: Not a medical device</a:t>
            </a:r>
            <a:endParaRPr sz="1350" b="1" kern="0">
              <a:solidFill>
                <a:srgbClr val="F4AC5D"/>
              </a:solidFill>
              <a:latin typeface="Open Sans"/>
              <a:ea typeface="Open Sans"/>
              <a:cs typeface="Open Sans"/>
              <a:sym typeface="Open Sans"/>
            </a:endParaRPr>
          </a:p>
          <a:p>
            <a:pPr defTabSz="685800">
              <a:buClr>
                <a:srgbClr val="000000"/>
              </a:buClr>
              <a:buSzPts val="1800"/>
            </a:pPr>
            <a:endParaRPr sz="1350" b="1" kern="0">
              <a:solidFill>
                <a:srgbClr val="F4AC5D"/>
              </a:solidFill>
              <a:latin typeface="Open Sans"/>
              <a:ea typeface="Open Sans"/>
              <a:cs typeface="Open Sans"/>
              <a:sym typeface="Open Sans"/>
            </a:endParaRPr>
          </a:p>
        </p:txBody>
      </p:sp>
      <p:pic>
        <p:nvPicPr>
          <p:cNvPr id="508" name="Google Shape;508;g136e00d7731_0_464"/>
          <p:cNvPicPr preferRelativeResize="0"/>
          <p:nvPr/>
        </p:nvPicPr>
        <p:blipFill rotWithShape="1">
          <a:blip r:embed="rId5">
            <a:alphaModFix/>
          </a:blip>
          <a:srcRect/>
          <a:stretch/>
        </p:blipFill>
        <p:spPr>
          <a:xfrm>
            <a:off x="9140025" y="533401"/>
            <a:ext cx="2506669" cy="416000"/>
          </a:xfrm>
          <a:prstGeom prst="rect">
            <a:avLst/>
          </a:prstGeom>
          <a:noFill/>
          <a:ln>
            <a:noFill/>
          </a:ln>
        </p:spPr>
      </p:pic>
    </p:spTree>
    <p:extLst>
      <p:ext uri="{BB962C8B-B14F-4D97-AF65-F5344CB8AC3E}">
        <p14:creationId xmlns:p14="http://schemas.microsoft.com/office/powerpoint/2010/main" val="3342586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136e00d7731_0_246"/>
          <p:cNvSpPr txBox="1">
            <a:spLocks noGrp="1"/>
          </p:cNvSpPr>
          <p:nvPr>
            <p:ph type="title"/>
          </p:nvPr>
        </p:nvSpPr>
        <p:spPr>
          <a:xfrm>
            <a:off x="415463" y="546844"/>
            <a:ext cx="9414450" cy="720225"/>
          </a:xfrm>
          <a:prstGeom prst="rect">
            <a:avLst/>
          </a:prstGeom>
          <a:noFill/>
          <a:ln>
            <a:noFill/>
          </a:ln>
        </p:spPr>
        <p:txBody>
          <a:bodyPr spcFirstLastPara="1" wrap="square" lIns="68569" tIns="34275" rIns="68569" bIns="34275" anchor="t" anchorCtr="0">
            <a:noAutofit/>
          </a:bodyPr>
          <a:lstStyle/>
          <a:p>
            <a:pPr>
              <a:lnSpc>
                <a:spcPct val="100000"/>
              </a:lnSpc>
            </a:pPr>
            <a:r>
              <a:rPr lang="en-GB" sz="4125">
                <a:solidFill>
                  <a:schemeClr val="dk1"/>
                </a:solidFill>
              </a:rPr>
              <a:t>Vital Signs Trends</a:t>
            </a:r>
            <a:endParaRPr/>
          </a:p>
        </p:txBody>
      </p:sp>
      <p:sp>
        <p:nvSpPr>
          <p:cNvPr id="515" name="Google Shape;515;g136e00d7731_0_246"/>
          <p:cNvSpPr txBox="1"/>
          <p:nvPr/>
        </p:nvSpPr>
        <p:spPr>
          <a:xfrm>
            <a:off x="415463" y="2182163"/>
            <a:ext cx="4137525" cy="2631467"/>
          </a:xfrm>
          <a:prstGeom prst="rect">
            <a:avLst/>
          </a:prstGeom>
          <a:noFill/>
          <a:ln>
            <a:noFill/>
          </a:ln>
        </p:spPr>
        <p:txBody>
          <a:bodyPr spcFirstLastPara="1" wrap="square" lIns="68569" tIns="68569" rIns="68569" bIns="68569" anchor="t" anchorCtr="0">
            <a:spAutoFit/>
          </a:bodyPr>
          <a:lstStyle/>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rPr>
              <a:t>Charts a patient’s breathing rate and pulse rate for last 24 hours</a:t>
            </a:r>
            <a:endParaRPr kern="0">
              <a:solidFill>
                <a:srgbClr val="14375B"/>
              </a:solidFill>
              <a:latin typeface="Open Sans"/>
              <a:ea typeface="Open Sans"/>
              <a:cs typeface="Open Sans"/>
              <a:sym typeface="Open Sans"/>
            </a:endParaRPr>
          </a:p>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rPr>
              <a:t>Spot-check measurements indicated with red and blue dots</a:t>
            </a:r>
            <a:endParaRPr kern="0">
              <a:solidFill>
                <a:srgbClr val="14375B"/>
              </a:solidFill>
              <a:latin typeface="Open Sans"/>
              <a:ea typeface="Open Sans"/>
              <a:cs typeface="Open Sans"/>
              <a:sym typeface="Open Sans"/>
            </a:endParaRPr>
          </a:p>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rPr>
              <a:t>Trends (grey dots) shows a summary of average vital signs to provide additional insight into the patient’s recent state and surface any underlying trends which may be of interest to staff</a:t>
            </a:r>
            <a:endParaRPr kern="0">
              <a:solidFill>
                <a:srgbClr val="14375B"/>
              </a:solidFill>
              <a:latin typeface="Open Sans"/>
              <a:ea typeface="Open Sans"/>
              <a:cs typeface="Open Sans"/>
              <a:sym typeface="Open Sans"/>
            </a:endParaRPr>
          </a:p>
        </p:txBody>
      </p:sp>
      <p:sp>
        <p:nvSpPr>
          <p:cNvPr id="516" name="Google Shape;516;g136e00d7731_0_246"/>
          <p:cNvSpPr txBox="1">
            <a:spLocks noGrp="1"/>
          </p:cNvSpPr>
          <p:nvPr>
            <p:ph type="body" idx="2"/>
          </p:nvPr>
        </p:nvSpPr>
        <p:spPr>
          <a:xfrm>
            <a:off x="415463" y="1441050"/>
            <a:ext cx="11327625" cy="342900"/>
          </a:xfrm>
          <a:prstGeom prst="rect">
            <a:avLst/>
          </a:prstGeom>
          <a:noFill/>
          <a:ln>
            <a:noFill/>
          </a:ln>
        </p:spPr>
        <p:txBody>
          <a:bodyPr spcFirstLastPara="1" wrap="square" lIns="68569" tIns="34275" rIns="68569" bIns="34275" anchor="t" anchorCtr="0">
            <a:noAutofit/>
          </a:bodyPr>
          <a:lstStyle/>
          <a:p>
            <a:pPr marL="0" indent="0"/>
            <a:r>
              <a:rPr lang="en-GB" sz="2100" b="1">
                <a:solidFill>
                  <a:schemeClr val="accent2"/>
                </a:solidFill>
              </a:rPr>
              <a:t>Vital Signs Trends chart:</a:t>
            </a:r>
            <a:endParaRPr b="1">
              <a:solidFill>
                <a:schemeClr val="accent2"/>
              </a:solidFill>
            </a:endParaRPr>
          </a:p>
        </p:txBody>
      </p:sp>
      <p:pic>
        <p:nvPicPr>
          <p:cNvPr id="517" name="Google Shape;517;g136e00d7731_0_246"/>
          <p:cNvPicPr preferRelativeResize="0"/>
          <p:nvPr/>
        </p:nvPicPr>
        <p:blipFill rotWithShape="1">
          <a:blip r:embed="rId3">
            <a:alphaModFix/>
          </a:blip>
          <a:srcRect/>
          <a:stretch/>
        </p:blipFill>
        <p:spPr>
          <a:xfrm>
            <a:off x="5301750" y="1783951"/>
            <a:ext cx="6441330" cy="4030853"/>
          </a:xfrm>
          <a:prstGeom prst="rect">
            <a:avLst/>
          </a:prstGeom>
          <a:noFill/>
          <a:ln>
            <a:noFill/>
          </a:ln>
        </p:spPr>
      </p:pic>
    </p:spTree>
    <p:extLst>
      <p:ext uri="{BB962C8B-B14F-4D97-AF65-F5344CB8AC3E}">
        <p14:creationId xmlns:p14="http://schemas.microsoft.com/office/powerpoint/2010/main" val="3914868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136e00d7731_0_478"/>
          <p:cNvSpPr txBox="1">
            <a:spLocks noGrp="1"/>
          </p:cNvSpPr>
          <p:nvPr>
            <p:ph type="title"/>
          </p:nvPr>
        </p:nvSpPr>
        <p:spPr>
          <a:xfrm>
            <a:off x="415463" y="546844"/>
            <a:ext cx="9414450" cy="720225"/>
          </a:xfrm>
          <a:prstGeom prst="rect">
            <a:avLst/>
          </a:prstGeom>
          <a:noFill/>
          <a:ln>
            <a:noFill/>
          </a:ln>
        </p:spPr>
        <p:txBody>
          <a:bodyPr spcFirstLastPara="1" wrap="square" lIns="68569" tIns="34275" rIns="68569" bIns="34275" anchor="t" anchorCtr="0">
            <a:noAutofit/>
          </a:bodyPr>
          <a:lstStyle/>
          <a:p>
            <a:pPr>
              <a:lnSpc>
                <a:spcPct val="100000"/>
              </a:lnSpc>
            </a:pPr>
            <a:r>
              <a:rPr lang="en-GB" sz="4125">
                <a:solidFill>
                  <a:schemeClr val="dk1"/>
                </a:solidFill>
              </a:rPr>
              <a:t>Activity Report</a:t>
            </a:r>
            <a:endParaRPr/>
          </a:p>
        </p:txBody>
      </p:sp>
      <p:sp>
        <p:nvSpPr>
          <p:cNvPr id="524" name="Google Shape;524;g136e00d7731_0_478"/>
          <p:cNvSpPr txBox="1"/>
          <p:nvPr/>
        </p:nvSpPr>
        <p:spPr>
          <a:xfrm>
            <a:off x="415463" y="2182163"/>
            <a:ext cx="4137525" cy="3642000"/>
          </a:xfrm>
          <a:prstGeom prst="rect">
            <a:avLst/>
          </a:prstGeom>
          <a:noFill/>
          <a:ln>
            <a:noFill/>
          </a:ln>
        </p:spPr>
        <p:txBody>
          <a:bodyPr spcFirstLastPara="1" wrap="square" lIns="68569" tIns="68569" rIns="68569" bIns="68569" anchor="t" anchorCtr="0">
            <a:spAutoFit/>
          </a:bodyPr>
          <a:lstStyle/>
          <a:p>
            <a:pPr defTabSz="685800">
              <a:buClr>
                <a:srgbClr val="000000"/>
              </a:buClr>
              <a:buSzPts val="2400"/>
            </a:pPr>
            <a:r>
              <a:rPr lang="en-GB" b="1" kern="0">
                <a:solidFill>
                  <a:srgbClr val="14375B"/>
                </a:solidFill>
                <a:latin typeface="Open Sans"/>
                <a:ea typeface="Open Sans"/>
                <a:cs typeface="Open Sans"/>
                <a:sym typeface="Open Sans"/>
              </a:rPr>
              <a:t>Insight</a:t>
            </a:r>
            <a:endParaRPr kern="0">
              <a:solidFill>
                <a:srgbClr val="000000"/>
              </a:solidFill>
              <a:latin typeface="Arial"/>
              <a:ea typeface="Arial"/>
              <a:cs typeface="Arial"/>
              <a:sym typeface="Arial"/>
            </a:endParaRPr>
          </a:p>
          <a:p>
            <a:pPr defTabSz="685800">
              <a:spcBef>
                <a:spcPts val="225"/>
              </a:spcBef>
              <a:buClr>
                <a:srgbClr val="000000"/>
              </a:buClr>
              <a:buSzPts val="2400"/>
            </a:pPr>
            <a:r>
              <a:rPr lang="en-GB" kern="0">
                <a:solidFill>
                  <a:srgbClr val="14375B"/>
                </a:solidFill>
                <a:latin typeface="Open Sans"/>
                <a:ea typeface="Open Sans"/>
                <a:cs typeface="Open Sans"/>
                <a:sym typeface="Open Sans"/>
              </a:rPr>
              <a:t>Ben’s low mood = long periods in bed</a:t>
            </a:r>
            <a:endParaRPr kern="0">
              <a:solidFill>
                <a:srgbClr val="14375B"/>
              </a:solidFill>
              <a:latin typeface="Open Sans"/>
              <a:ea typeface="Open Sans"/>
              <a:cs typeface="Open Sans"/>
              <a:sym typeface="Open Sans"/>
            </a:endParaRPr>
          </a:p>
          <a:p>
            <a:pPr defTabSz="685800">
              <a:spcBef>
                <a:spcPts val="225"/>
              </a:spcBef>
              <a:buClr>
                <a:srgbClr val="000000"/>
              </a:buClr>
              <a:buSzPts val="2400"/>
            </a:pPr>
            <a:r>
              <a:rPr lang="en-GB" kern="0">
                <a:solidFill>
                  <a:srgbClr val="14375B"/>
                </a:solidFill>
                <a:latin typeface="Open Sans"/>
                <a:ea typeface="Open Sans"/>
                <a:cs typeface="Open Sans"/>
                <a:sym typeface="Open Sans"/>
              </a:rPr>
              <a:t> </a:t>
            </a:r>
            <a:endParaRPr kern="0">
              <a:solidFill>
                <a:srgbClr val="14375B"/>
              </a:solidFill>
              <a:latin typeface="Open Sans"/>
              <a:ea typeface="Open Sans"/>
              <a:cs typeface="Open Sans"/>
              <a:sym typeface="Open Sans"/>
            </a:endParaRPr>
          </a:p>
          <a:p>
            <a:pPr defTabSz="685800">
              <a:spcBef>
                <a:spcPts val="225"/>
              </a:spcBef>
              <a:buClr>
                <a:srgbClr val="000000"/>
              </a:buClr>
              <a:buSzPts val="2400"/>
            </a:pPr>
            <a:r>
              <a:rPr lang="en-GB" b="1" kern="0">
                <a:solidFill>
                  <a:srgbClr val="14375B"/>
                </a:solidFill>
                <a:latin typeface="Open Sans"/>
                <a:ea typeface="Open Sans"/>
                <a:cs typeface="Open Sans"/>
                <a:sym typeface="Open Sans"/>
              </a:rPr>
              <a:t>Action</a:t>
            </a:r>
            <a:endParaRPr b="1" kern="0">
              <a:solidFill>
                <a:srgbClr val="14375B"/>
              </a:solidFill>
              <a:latin typeface="Open Sans"/>
              <a:ea typeface="Open Sans"/>
              <a:cs typeface="Open Sans"/>
              <a:sym typeface="Open Sans"/>
            </a:endParaRPr>
          </a:p>
          <a:p>
            <a:pPr defTabSz="685800">
              <a:spcBef>
                <a:spcPts val="225"/>
              </a:spcBef>
              <a:buClr>
                <a:srgbClr val="000000"/>
              </a:buClr>
              <a:buSzPts val="2400"/>
            </a:pPr>
            <a:r>
              <a:rPr lang="en-GB" kern="0">
                <a:solidFill>
                  <a:srgbClr val="14375B"/>
                </a:solidFill>
                <a:latin typeface="Open Sans"/>
                <a:ea typeface="Open Sans"/>
                <a:cs typeface="Open Sans"/>
                <a:sym typeface="Open Sans"/>
              </a:rPr>
              <a:t>Staff changed care to give more structured routines, different medications, and therapeutic interactions </a:t>
            </a:r>
            <a:endParaRPr kern="0">
              <a:solidFill>
                <a:srgbClr val="14375B"/>
              </a:solidFill>
              <a:latin typeface="Open Sans"/>
              <a:ea typeface="Open Sans"/>
              <a:cs typeface="Open Sans"/>
              <a:sym typeface="Open Sans"/>
            </a:endParaRPr>
          </a:p>
          <a:p>
            <a:pPr defTabSz="685800">
              <a:spcBef>
                <a:spcPts val="225"/>
              </a:spcBef>
              <a:buClr>
                <a:srgbClr val="000000"/>
              </a:buClr>
              <a:buSzPts val="2400"/>
            </a:pPr>
            <a:endParaRPr kern="0">
              <a:solidFill>
                <a:srgbClr val="14375B"/>
              </a:solidFill>
              <a:latin typeface="Open Sans"/>
              <a:ea typeface="Open Sans"/>
              <a:cs typeface="Open Sans"/>
              <a:sym typeface="Open Sans"/>
            </a:endParaRPr>
          </a:p>
          <a:p>
            <a:pPr defTabSz="685800">
              <a:spcBef>
                <a:spcPts val="225"/>
              </a:spcBef>
              <a:buClr>
                <a:srgbClr val="000000"/>
              </a:buClr>
              <a:buSzPts val="2400"/>
            </a:pPr>
            <a:r>
              <a:rPr lang="en-GB" b="1" kern="0">
                <a:solidFill>
                  <a:srgbClr val="14375B"/>
                </a:solidFill>
                <a:latin typeface="Open Sans"/>
                <a:ea typeface="Open Sans"/>
                <a:cs typeface="Open Sans"/>
                <a:sym typeface="Open Sans"/>
              </a:rPr>
              <a:t>Result</a:t>
            </a:r>
            <a:endParaRPr b="1" kern="0">
              <a:solidFill>
                <a:srgbClr val="14375B"/>
              </a:solidFill>
              <a:latin typeface="Open Sans"/>
              <a:ea typeface="Open Sans"/>
              <a:cs typeface="Open Sans"/>
              <a:sym typeface="Open Sans"/>
            </a:endParaRPr>
          </a:p>
          <a:p>
            <a:pPr defTabSz="685800">
              <a:spcBef>
                <a:spcPts val="225"/>
              </a:spcBef>
              <a:buClr>
                <a:srgbClr val="000000"/>
              </a:buClr>
              <a:buSzPts val="2400"/>
            </a:pPr>
            <a:r>
              <a:rPr lang="en-GB" kern="0">
                <a:solidFill>
                  <a:srgbClr val="14375B"/>
                </a:solidFill>
                <a:latin typeface="Open Sans"/>
                <a:ea typeface="Open Sans"/>
                <a:cs typeface="Open Sans"/>
                <a:sym typeface="Open Sans"/>
              </a:rPr>
              <a:t>Mood improved = less time in bed and anxious episodes decreased.</a:t>
            </a:r>
            <a:endParaRPr sz="1500" kern="0">
              <a:solidFill>
                <a:srgbClr val="14375B"/>
              </a:solidFill>
              <a:latin typeface="Open Sans"/>
              <a:ea typeface="Open Sans"/>
              <a:cs typeface="Open Sans"/>
              <a:sym typeface="Open Sans"/>
            </a:endParaRPr>
          </a:p>
        </p:txBody>
      </p:sp>
      <p:sp>
        <p:nvSpPr>
          <p:cNvPr id="525" name="Google Shape;525;g136e00d7731_0_478"/>
          <p:cNvSpPr txBox="1">
            <a:spLocks noGrp="1"/>
          </p:cNvSpPr>
          <p:nvPr>
            <p:ph type="body" idx="2"/>
          </p:nvPr>
        </p:nvSpPr>
        <p:spPr>
          <a:xfrm>
            <a:off x="415463" y="1441050"/>
            <a:ext cx="11327625" cy="342900"/>
          </a:xfrm>
          <a:prstGeom prst="rect">
            <a:avLst/>
          </a:prstGeom>
          <a:noFill/>
          <a:ln>
            <a:noFill/>
          </a:ln>
        </p:spPr>
        <p:txBody>
          <a:bodyPr spcFirstLastPara="1" wrap="square" lIns="68569" tIns="34275" rIns="68569" bIns="34275" anchor="t" anchorCtr="0">
            <a:noAutofit/>
          </a:bodyPr>
          <a:lstStyle/>
          <a:p>
            <a:pPr marL="0" indent="0"/>
            <a:r>
              <a:rPr lang="en-GB" sz="2100" b="1">
                <a:solidFill>
                  <a:schemeClr val="accent2"/>
                </a:solidFill>
              </a:rPr>
              <a:t>Supporting improved care planning</a:t>
            </a:r>
            <a:endParaRPr b="1">
              <a:solidFill>
                <a:schemeClr val="accent2"/>
              </a:solidFill>
            </a:endParaRPr>
          </a:p>
        </p:txBody>
      </p:sp>
      <p:sp>
        <p:nvSpPr>
          <p:cNvPr id="526" name="Google Shape;526;g136e00d7731_0_478"/>
          <p:cNvSpPr/>
          <p:nvPr/>
        </p:nvSpPr>
        <p:spPr>
          <a:xfrm>
            <a:off x="6900766" y="5593147"/>
            <a:ext cx="2320425" cy="346275"/>
          </a:xfrm>
          <a:prstGeom prst="roundRect">
            <a:avLst>
              <a:gd name="adj" fmla="val 50000"/>
            </a:avLst>
          </a:prstGeom>
          <a:solidFill>
            <a:srgbClr val="D3ECEE"/>
          </a:solidFill>
          <a:ln>
            <a:noFill/>
          </a:ln>
          <a:effectLst>
            <a:outerShdw blurRad="50800" dist="38100" dir="5400000" algn="t" rotWithShape="0">
              <a:srgbClr val="000000">
                <a:alpha val="40000"/>
              </a:srgbClr>
            </a:outerShdw>
          </a:effectLst>
        </p:spPr>
        <p:txBody>
          <a:bodyPr spcFirstLastPara="1" wrap="square" lIns="68569" tIns="68569" rIns="68569" bIns="68569" anchor="ctr" anchorCtr="0">
            <a:noAutofit/>
          </a:bodyPr>
          <a:lstStyle/>
          <a:p>
            <a:pPr algn="ctr" defTabSz="685800">
              <a:buClr>
                <a:srgbClr val="000000"/>
              </a:buClr>
              <a:buSzPts val="2000"/>
            </a:pPr>
            <a:r>
              <a:rPr lang="en-GB" sz="1500" b="1" u="sng" kern="0">
                <a:solidFill>
                  <a:srgbClr val="14375B"/>
                </a:solidFill>
                <a:latin typeface="Poppins"/>
                <a:ea typeface="Poppins"/>
                <a:cs typeface="Poppins"/>
                <a:sym typeface="Poppins"/>
                <a:hlinkClick r:id="rId3">
                  <a:extLst>
                    <a:ext uri="{A12FA001-AC4F-418D-AE19-62706E023703}">
                      <ahyp:hlinkClr xmlns:ahyp="http://schemas.microsoft.com/office/drawing/2018/hyperlinkcolor" xmlns="" val="tx"/>
                    </a:ext>
                  </a:extLst>
                </a:hlinkClick>
              </a:rPr>
              <a:t>Read  Ben’s story</a:t>
            </a:r>
            <a:endParaRPr sz="1500" b="1" kern="0">
              <a:solidFill>
                <a:srgbClr val="14375B"/>
              </a:solidFill>
              <a:latin typeface="Poppins"/>
              <a:ea typeface="Poppins"/>
              <a:cs typeface="Poppins"/>
              <a:sym typeface="Poppins"/>
            </a:endParaRPr>
          </a:p>
        </p:txBody>
      </p:sp>
      <p:pic>
        <p:nvPicPr>
          <p:cNvPr id="527" name="Google Shape;527;g136e00d7731_0_478"/>
          <p:cNvPicPr preferRelativeResize="0"/>
          <p:nvPr/>
        </p:nvPicPr>
        <p:blipFill rotWithShape="1">
          <a:blip r:embed="rId4">
            <a:alphaModFix/>
          </a:blip>
          <a:srcRect/>
          <a:stretch/>
        </p:blipFill>
        <p:spPr>
          <a:xfrm>
            <a:off x="4955756" y="1957931"/>
            <a:ext cx="6779081" cy="3307013"/>
          </a:xfrm>
          <a:prstGeom prst="rect">
            <a:avLst/>
          </a:prstGeom>
          <a:noFill/>
          <a:ln>
            <a:noFill/>
          </a:ln>
        </p:spPr>
      </p:pic>
    </p:spTree>
    <p:extLst>
      <p:ext uri="{BB962C8B-B14F-4D97-AF65-F5344CB8AC3E}">
        <p14:creationId xmlns:p14="http://schemas.microsoft.com/office/powerpoint/2010/main" val="2555229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g136e00d7731_0_492"/>
          <p:cNvPicPr preferRelativeResize="0"/>
          <p:nvPr/>
        </p:nvPicPr>
        <p:blipFill rotWithShape="1">
          <a:blip r:embed="rId3">
            <a:alphaModFix/>
          </a:blip>
          <a:srcRect/>
          <a:stretch/>
        </p:blipFill>
        <p:spPr>
          <a:xfrm>
            <a:off x="6499470" y="1950525"/>
            <a:ext cx="5133031" cy="2944668"/>
          </a:xfrm>
          <a:prstGeom prst="rect">
            <a:avLst/>
          </a:prstGeom>
          <a:noFill/>
          <a:ln w="9525" cap="flat" cmpd="sng">
            <a:solidFill>
              <a:schemeClr val="dk1"/>
            </a:solidFill>
            <a:prstDash val="solid"/>
            <a:round/>
            <a:headEnd type="none" w="sm" len="sm"/>
            <a:tailEnd type="none" w="sm" len="sm"/>
          </a:ln>
        </p:spPr>
      </p:pic>
      <p:sp>
        <p:nvSpPr>
          <p:cNvPr id="534" name="Google Shape;534;g136e00d7731_0_492"/>
          <p:cNvSpPr txBox="1">
            <a:spLocks noGrp="1"/>
          </p:cNvSpPr>
          <p:nvPr>
            <p:ph type="title"/>
          </p:nvPr>
        </p:nvSpPr>
        <p:spPr>
          <a:xfrm>
            <a:off x="415463" y="546844"/>
            <a:ext cx="9414450" cy="720225"/>
          </a:xfrm>
          <a:prstGeom prst="rect">
            <a:avLst/>
          </a:prstGeom>
          <a:noFill/>
          <a:ln>
            <a:noFill/>
          </a:ln>
        </p:spPr>
        <p:txBody>
          <a:bodyPr spcFirstLastPara="1" wrap="square" lIns="68569" tIns="34275" rIns="68569" bIns="34275" anchor="t" anchorCtr="0">
            <a:noAutofit/>
          </a:bodyPr>
          <a:lstStyle/>
          <a:p>
            <a:pPr>
              <a:lnSpc>
                <a:spcPct val="100000"/>
              </a:lnSpc>
            </a:pPr>
            <a:r>
              <a:rPr lang="en-GB" sz="4125">
                <a:solidFill>
                  <a:schemeClr val="dk1"/>
                </a:solidFill>
              </a:rPr>
              <a:t>Seclusion Session Report</a:t>
            </a:r>
            <a:r>
              <a:rPr lang="en-GB" sz="4125" baseline="30000">
                <a:solidFill>
                  <a:schemeClr val="dk1"/>
                </a:solidFill>
              </a:rPr>
              <a:t>3</a:t>
            </a:r>
            <a:endParaRPr baseline="30000"/>
          </a:p>
        </p:txBody>
      </p:sp>
      <p:sp>
        <p:nvSpPr>
          <p:cNvPr id="535" name="Google Shape;535;g136e00d7731_0_492"/>
          <p:cNvSpPr txBox="1">
            <a:spLocks noGrp="1"/>
          </p:cNvSpPr>
          <p:nvPr>
            <p:ph type="body" idx="1"/>
          </p:nvPr>
        </p:nvSpPr>
        <p:spPr>
          <a:xfrm>
            <a:off x="332888" y="6214855"/>
            <a:ext cx="10063125" cy="243000"/>
          </a:xfrm>
          <a:prstGeom prst="rect">
            <a:avLst/>
          </a:prstGeom>
          <a:noFill/>
          <a:ln>
            <a:noFill/>
          </a:ln>
        </p:spPr>
        <p:txBody>
          <a:bodyPr spcFirstLastPara="1" wrap="square" lIns="68569" tIns="34275" rIns="68569" bIns="34275" anchor="t" anchorCtr="0">
            <a:noAutofit/>
          </a:bodyPr>
          <a:lstStyle/>
          <a:p>
            <a:pPr marL="0" indent="0"/>
            <a:r>
              <a:rPr lang="en-GB">
                <a:solidFill>
                  <a:schemeClr val="dk1"/>
                </a:solidFill>
              </a:rPr>
              <a:t>3 Seclusion Session/Reports product is an Electronic Patient Record product and is designed to assist reporting activities within a seclusion environment and is not part of any medical device. See Instructions for Use for intended use, contraindications, warnings, cautions, usage directions and maintenance.</a:t>
            </a:r>
            <a:endParaRPr/>
          </a:p>
        </p:txBody>
      </p:sp>
      <p:sp>
        <p:nvSpPr>
          <p:cNvPr id="536" name="Google Shape;536;g136e00d7731_0_492"/>
          <p:cNvSpPr txBox="1">
            <a:spLocks noGrp="1"/>
          </p:cNvSpPr>
          <p:nvPr>
            <p:ph type="body" idx="2"/>
          </p:nvPr>
        </p:nvSpPr>
        <p:spPr>
          <a:xfrm>
            <a:off x="415463" y="1441050"/>
            <a:ext cx="11327625" cy="342900"/>
          </a:xfrm>
          <a:prstGeom prst="rect">
            <a:avLst/>
          </a:prstGeom>
          <a:noFill/>
          <a:ln>
            <a:noFill/>
          </a:ln>
        </p:spPr>
        <p:txBody>
          <a:bodyPr spcFirstLastPara="1" wrap="square" lIns="68569" tIns="34275" rIns="68569" bIns="34275" anchor="t" anchorCtr="0">
            <a:noAutofit/>
          </a:bodyPr>
          <a:lstStyle/>
          <a:p>
            <a:pPr marL="0" indent="0"/>
            <a:r>
              <a:rPr lang="en-GB" sz="2100" b="1">
                <a:solidFill>
                  <a:schemeClr val="accent2"/>
                </a:solidFill>
              </a:rPr>
              <a:t>Seclusion</a:t>
            </a:r>
            <a:endParaRPr b="1">
              <a:solidFill>
                <a:schemeClr val="accent2"/>
              </a:solidFill>
            </a:endParaRPr>
          </a:p>
        </p:txBody>
      </p:sp>
      <p:sp>
        <p:nvSpPr>
          <p:cNvPr id="537" name="Google Shape;537;g136e00d7731_0_492"/>
          <p:cNvSpPr txBox="1"/>
          <p:nvPr/>
        </p:nvSpPr>
        <p:spPr>
          <a:xfrm>
            <a:off x="415463" y="2182163"/>
            <a:ext cx="5966325" cy="1135673"/>
          </a:xfrm>
          <a:prstGeom prst="rect">
            <a:avLst/>
          </a:prstGeom>
          <a:noFill/>
          <a:ln>
            <a:noFill/>
          </a:ln>
        </p:spPr>
        <p:txBody>
          <a:bodyPr spcFirstLastPara="1" wrap="square" lIns="68569" tIns="68569" rIns="68569" bIns="68569" anchor="t" anchorCtr="0">
            <a:spAutoFit/>
          </a:bodyPr>
          <a:lstStyle/>
          <a:p>
            <a:pPr defTabSz="685800">
              <a:lnSpc>
                <a:spcPct val="90000"/>
              </a:lnSpc>
              <a:buClr>
                <a:srgbClr val="000000"/>
              </a:buClr>
              <a:buSzPts val="2400"/>
            </a:pPr>
            <a:r>
              <a:rPr lang="en-GB" kern="0">
                <a:solidFill>
                  <a:srgbClr val="14375B"/>
                </a:solidFill>
                <a:latin typeface="Open Sans"/>
                <a:ea typeface="Open Sans"/>
                <a:cs typeface="Open Sans"/>
                <a:sym typeface="Open Sans"/>
              </a:rPr>
              <a:t>Visual overview of a seclusion session, including:</a:t>
            </a:r>
            <a:endParaRPr kern="0">
              <a:solidFill>
                <a:srgbClr val="14375B"/>
              </a:solidFill>
              <a:latin typeface="Open Sans"/>
              <a:ea typeface="Open Sans"/>
              <a:cs typeface="Open Sans"/>
              <a:sym typeface="Open Sans"/>
            </a:endParaRPr>
          </a:p>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rPr>
              <a:t>Spot-check measurements and Vital Signs Trends</a:t>
            </a:r>
            <a:endParaRPr kern="0">
              <a:solidFill>
                <a:srgbClr val="14375B"/>
              </a:solidFill>
              <a:latin typeface="Open Sans"/>
              <a:ea typeface="Open Sans"/>
              <a:cs typeface="Open Sans"/>
              <a:sym typeface="Open Sans"/>
            </a:endParaRPr>
          </a:p>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rPr>
              <a:t>Activity levels</a:t>
            </a:r>
            <a:endParaRPr kern="0">
              <a:solidFill>
                <a:srgbClr val="14375B"/>
              </a:solidFill>
              <a:latin typeface="Open Sans"/>
              <a:ea typeface="Open Sans"/>
              <a:cs typeface="Open Sans"/>
              <a:sym typeface="Open Sans"/>
            </a:endParaRPr>
          </a:p>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rPr>
              <a:t>Rapid tranquilisation (RT) administration (optional).</a:t>
            </a:r>
            <a:endParaRPr kern="0">
              <a:solidFill>
                <a:srgbClr val="14375B"/>
              </a:solidFill>
              <a:latin typeface="Open Sans"/>
              <a:ea typeface="Open Sans"/>
              <a:cs typeface="Open Sans"/>
              <a:sym typeface="Open Sans"/>
            </a:endParaRPr>
          </a:p>
        </p:txBody>
      </p:sp>
      <p:sp>
        <p:nvSpPr>
          <p:cNvPr id="538" name="Google Shape;538;g136e00d7731_0_492"/>
          <p:cNvSpPr/>
          <p:nvPr/>
        </p:nvSpPr>
        <p:spPr>
          <a:xfrm>
            <a:off x="665984" y="5588140"/>
            <a:ext cx="1356075" cy="212850"/>
          </a:xfrm>
          <a:custGeom>
            <a:avLst/>
            <a:gdLst/>
            <a:ahLst/>
            <a:cxnLst/>
            <a:rect l="l" t="t" r="r" b="b"/>
            <a:pathLst>
              <a:path w="120000" h="120000" extrusionOk="0">
                <a:moveTo>
                  <a:pt x="3091" y="0"/>
                </a:moveTo>
                <a:cubicBezTo>
                  <a:pt x="3090" y="0"/>
                  <a:pt x="3090" y="0"/>
                  <a:pt x="3090" y="1"/>
                </a:cubicBezTo>
                <a:lnTo>
                  <a:pt x="0" y="100000"/>
                </a:lnTo>
                <a:cubicBezTo>
                  <a:pt x="0" y="100001"/>
                  <a:pt x="0" y="100001"/>
                  <a:pt x="1" y="100001"/>
                </a:cubicBezTo>
                <a:lnTo>
                  <a:pt x="116909" y="120000"/>
                </a:lnTo>
                <a:cubicBezTo>
                  <a:pt x="116910" y="120000"/>
                  <a:pt x="116910" y="120000"/>
                  <a:pt x="116910" y="119999"/>
                </a:cubicBezTo>
                <a:lnTo>
                  <a:pt x="120000" y="20000"/>
                </a:lnTo>
                <a:cubicBezTo>
                  <a:pt x="120000" y="19999"/>
                  <a:pt x="120000" y="19999"/>
                  <a:pt x="119999" y="19999"/>
                </a:cubicBezTo>
                <a:close/>
              </a:path>
            </a:pathLst>
          </a:custGeom>
          <a:noFill/>
          <a:ln>
            <a:noFill/>
          </a:ln>
        </p:spPr>
        <p:txBody>
          <a:bodyPr spcFirstLastPara="1" wrap="square" lIns="68569" tIns="34275" rIns="68569" bIns="34275" anchor="ctr" anchorCtr="1">
            <a:noAutofit/>
          </a:bodyPr>
          <a:lstStyle/>
          <a:p>
            <a:pPr algn="ctr" defTabSz="685800">
              <a:buClr>
                <a:srgbClr val="000000"/>
              </a:buClr>
              <a:buSzPts val="1800"/>
            </a:pPr>
            <a:endParaRPr sz="1350" kern="0">
              <a:solidFill>
                <a:srgbClr val="FFFFFF"/>
              </a:solidFill>
              <a:latin typeface="Poppins"/>
              <a:ea typeface="Poppins"/>
              <a:cs typeface="Poppins"/>
              <a:sym typeface="Poppins"/>
            </a:endParaRPr>
          </a:p>
        </p:txBody>
      </p:sp>
      <p:sp>
        <p:nvSpPr>
          <p:cNvPr id="539" name="Google Shape;539;g136e00d7731_0_492"/>
          <p:cNvSpPr/>
          <p:nvPr/>
        </p:nvSpPr>
        <p:spPr>
          <a:xfrm>
            <a:off x="2532124" y="5605627"/>
            <a:ext cx="1356075" cy="212850"/>
          </a:xfrm>
          <a:custGeom>
            <a:avLst/>
            <a:gdLst/>
            <a:ahLst/>
            <a:cxnLst/>
            <a:rect l="l" t="t" r="r" b="b"/>
            <a:pathLst>
              <a:path w="120000" h="120000" extrusionOk="0">
                <a:moveTo>
                  <a:pt x="3091" y="0"/>
                </a:moveTo>
                <a:cubicBezTo>
                  <a:pt x="3090" y="0"/>
                  <a:pt x="3090" y="0"/>
                  <a:pt x="3090" y="1"/>
                </a:cubicBezTo>
                <a:lnTo>
                  <a:pt x="0" y="100000"/>
                </a:lnTo>
                <a:cubicBezTo>
                  <a:pt x="0" y="100001"/>
                  <a:pt x="0" y="100001"/>
                  <a:pt x="1" y="100001"/>
                </a:cubicBezTo>
                <a:lnTo>
                  <a:pt x="116909" y="120000"/>
                </a:lnTo>
                <a:cubicBezTo>
                  <a:pt x="116910" y="120000"/>
                  <a:pt x="116910" y="120000"/>
                  <a:pt x="116910" y="119999"/>
                </a:cubicBezTo>
                <a:lnTo>
                  <a:pt x="120000" y="20000"/>
                </a:lnTo>
                <a:cubicBezTo>
                  <a:pt x="120000" y="19999"/>
                  <a:pt x="120000" y="19999"/>
                  <a:pt x="119999" y="19999"/>
                </a:cubicBezTo>
                <a:close/>
              </a:path>
            </a:pathLst>
          </a:custGeom>
          <a:noFill/>
          <a:ln>
            <a:noFill/>
          </a:ln>
        </p:spPr>
        <p:txBody>
          <a:bodyPr spcFirstLastPara="1" wrap="square" lIns="68569" tIns="34275" rIns="68569" bIns="34275" anchor="ctr" anchorCtr="1">
            <a:noAutofit/>
          </a:bodyPr>
          <a:lstStyle/>
          <a:p>
            <a:pPr algn="ctr" defTabSz="685800">
              <a:buClr>
                <a:srgbClr val="000000"/>
              </a:buClr>
              <a:buSzPts val="1800"/>
            </a:pPr>
            <a:endParaRPr sz="1350" kern="0">
              <a:solidFill>
                <a:srgbClr val="FFFFFF"/>
              </a:solidFill>
              <a:latin typeface="Poppins"/>
              <a:ea typeface="Poppins"/>
              <a:cs typeface="Poppins"/>
              <a:sym typeface="Poppins"/>
            </a:endParaRPr>
          </a:p>
        </p:txBody>
      </p:sp>
      <p:sp>
        <p:nvSpPr>
          <p:cNvPr id="540" name="Google Shape;540;g136e00d7731_0_492"/>
          <p:cNvSpPr/>
          <p:nvPr/>
        </p:nvSpPr>
        <p:spPr>
          <a:xfrm>
            <a:off x="6487425" y="5255888"/>
            <a:ext cx="5133150" cy="478125"/>
          </a:xfrm>
          <a:prstGeom prst="roundRect">
            <a:avLst>
              <a:gd name="adj" fmla="val 16667"/>
            </a:avLst>
          </a:prstGeom>
          <a:solidFill>
            <a:schemeClr val="dk1"/>
          </a:solidFill>
          <a:ln>
            <a:noFill/>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Arial"/>
              <a:ea typeface="Arial"/>
              <a:cs typeface="Arial"/>
              <a:sym typeface="Arial"/>
            </a:endParaRPr>
          </a:p>
        </p:txBody>
      </p:sp>
      <p:sp>
        <p:nvSpPr>
          <p:cNvPr id="541" name="Google Shape;541;g136e00d7731_0_492"/>
          <p:cNvSpPr txBox="1"/>
          <p:nvPr/>
        </p:nvSpPr>
        <p:spPr>
          <a:xfrm>
            <a:off x="6705600" y="5314951"/>
            <a:ext cx="4743450" cy="334685"/>
          </a:xfrm>
          <a:prstGeom prst="rect">
            <a:avLst/>
          </a:prstGeom>
          <a:solidFill>
            <a:schemeClr val="dk1"/>
          </a:solidFill>
          <a:ln>
            <a:noFill/>
          </a:ln>
        </p:spPr>
        <p:txBody>
          <a:bodyPr spcFirstLastPara="1" wrap="square" lIns="68569" tIns="68569" rIns="68569" bIns="68569" anchor="t" anchorCtr="0">
            <a:spAutoFit/>
          </a:bodyPr>
          <a:lstStyle/>
          <a:p>
            <a:pPr algn="ctr" defTabSz="685800">
              <a:buClr>
                <a:srgbClr val="000000"/>
              </a:buClr>
              <a:buSzPts val="1700"/>
            </a:pPr>
            <a:r>
              <a:rPr lang="en-GB" sz="1275" b="1" kern="0">
                <a:solidFill>
                  <a:srgbClr val="FFFFFF"/>
                </a:solidFill>
                <a:latin typeface="Open Sans"/>
                <a:ea typeface="Open Sans"/>
                <a:cs typeface="Open Sans"/>
                <a:sym typeface="Open Sans"/>
              </a:rPr>
              <a:t>The report updates as the session progresses.</a:t>
            </a:r>
            <a:endParaRPr sz="1275" kern="0">
              <a:solidFill>
                <a:srgbClr val="FFFFFF"/>
              </a:solidFill>
              <a:latin typeface="Open Sans"/>
              <a:ea typeface="Open Sans"/>
              <a:cs typeface="Open Sans"/>
              <a:sym typeface="Open Sans"/>
            </a:endParaRPr>
          </a:p>
        </p:txBody>
      </p:sp>
      <p:pic>
        <p:nvPicPr>
          <p:cNvPr id="542" name="Google Shape;542;g136e00d7731_0_492"/>
          <p:cNvPicPr preferRelativeResize="0"/>
          <p:nvPr/>
        </p:nvPicPr>
        <p:blipFill rotWithShape="1">
          <a:blip r:embed="rId4">
            <a:alphaModFix/>
          </a:blip>
          <a:srcRect l="16449" t="17602" r="47433" b="24965"/>
          <a:stretch/>
        </p:blipFill>
        <p:spPr>
          <a:xfrm>
            <a:off x="501169" y="4833062"/>
            <a:ext cx="1529778" cy="1021294"/>
          </a:xfrm>
          <a:prstGeom prst="rect">
            <a:avLst/>
          </a:prstGeom>
          <a:noFill/>
          <a:ln>
            <a:noFill/>
          </a:ln>
        </p:spPr>
      </p:pic>
      <p:pic>
        <p:nvPicPr>
          <p:cNvPr id="543" name="Google Shape;543;g136e00d7731_0_492"/>
          <p:cNvPicPr preferRelativeResize="0"/>
          <p:nvPr/>
        </p:nvPicPr>
        <p:blipFill rotWithShape="1">
          <a:blip r:embed="rId5">
            <a:alphaModFix/>
          </a:blip>
          <a:srcRect/>
          <a:stretch/>
        </p:blipFill>
        <p:spPr>
          <a:xfrm>
            <a:off x="3664135" y="4819041"/>
            <a:ext cx="1865474" cy="1049331"/>
          </a:xfrm>
          <a:prstGeom prst="rect">
            <a:avLst/>
          </a:prstGeom>
          <a:noFill/>
          <a:ln>
            <a:noFill/>
          </a:ln>
        </p:spPr>
      </p:pic>
      <p:sp>
        <p:nvSpPr>
          <p:cNvPr id="544" name="Google Shape;544;g136e00d7731_0_492"/>
          <p:cNvSpPr txBox="1"/>
          <p:nvPr/>
        </p:nvSpPr>
        <p:spPr>
          <a:xfrm>
            <a:off x="501169" y="4137713"/>
            <a:ext cx="2272950" cy="623225"/>
          </a:xfrm>
          <a:prstGeom prst="rect">
            <a:avLst/>
          </a:prstGeom>
          <a:noFill/>
          <a:ln>
            <a:noFill/>
          </a:ln>
        </p:spPr>
        <p:txBody>
          <a:bodyPr spcFirstLastPara="1" wrap="square" lIns="68569" tIns="68569" rIns="68569" bIns="68569" anchor="t" anchorCtr="0">
            <a:spAutoFit/>
          </a:bodyPr>
          <a:lstStyle/>
          <a:p>
            <a:pPr defTabSz="685800">
              <a:buClr>
                <a:srgbClr val="000000"/>
              </a:buClr>
              <a:buSzPts val="1400"/>
            </a:pPr>
            <a:r>
              <a:rPr lang="en-GB" sz="1050" kern="0">
                <a:solidFill>
                  <a:srgbClr val="000000"/>
                </a:solidFill>
                <a:latin typeface="Poppins"/>
                <a:ea typeface="Poppins"/>
                <a:cs typeface="Poppins"/>
                <a:sym typeface="Poppins"/>
              </a:rPr>
              <a:t>To </a:t>
            </a:r>
            <a:r>
              <a:rPr lang="en-GB" sz="1050" b="1" kern="0">
                <a:solidFill>
                  <a:srgbClr val="00B98E"/>
                </a:solidFill>
                <a:latin typeface="Poppins"/>
                <a:ea typeface="Poppins"/>
                <a:cs typeface="Poppins"/>
                <a:sym typeface="Poppins"/>
              </a:rPr>
              <a:t>start</a:t>
            </a:r>
            <a:r>
              <a:rPr lang="en-GB" sz="1050" kern="0">
                <a:solidFill>
                  <a:srgbClr val="000000"/>
                </a:solidFill>
                <a:latin typeface="Poppins"/>
                <a:ea typeface="Poppins"/>
                <a:cs typeface="Poppins"/>
                <a:sym typeface="Poppins"/>
              </a:rPr>
              <a:t> a Seclusion Session Report - select “Start Session Report” button</a:t>
            </a:r>
            <a:endParaRPr sz="1050" kern="0">
              <a:solidFill>
                <a:srgbClr val="000000"/>
              </a:solidFill>
              <a:latin typeface="Poppins"/>
              <a:ea typeface="Poppins"/>
              <a:cs typeface="Poppins"/>
              <a:sym typeface="Poppins"/>
            </a:endParaRPr>
          </a:p>
        </p:txBody>
      </p:sp>
      <p:sp>
        <p:nvSpPr>
          <p:cNvPr id="545" name="Google Shape;545;g136e00d7731_0_492"/>
          <p:cNvSpPr txBox="1"/>
          <p:nvPr/>
        </p:nvSpPr>
        <p:spPr>
          <a:xfrm>
            <a:off x="3802219" y="4137713"/>
            <a:ext cx="1865475" cy="623225"/>
          </a:xfrm>
          <a:prstGeom prst="rect">
            <a:avLst/>
          </a:prstGeom>
          <a:noFill/>
          <a:ln>
            <a:noFill/>
          </a:ln>
        </p:spPr>
        <p:txBody>
          <a:bodyPr spcFirstLastPara="1" wrap="square" lIns="68569" tIns="68569" rIns="68569" bIns="68569" anchor="t" anchorCtr="0">
            <a:spAutoFit/>
          </a:bodyPr>
          <a:lstStyle/>
          <a:p>
            <a:pPr defTabSz="685800">
              <a:buClr>
                <a:srgbClr val="000000"/>
              </a:buClr>
              <a:buSzPts val="1400"/>
            </a:pPr>
            <a:r>
              <a:rPr lang="en-GB" sz="1050" kern="0">
                <a:solidFill>
                  <a:srgbClr val="000000"/>
                </a:solidFill>
                <a:latin typeface="Poppins"/>
                <a:ea typeface="Poppins"/>
                <a:cs typeface="Poppins"/>
                <a:sym typeface="Poppins"/>
              </a:rPr>
              <a:t>To </a:t>
            </a:r>
            <a:r>
              <a:rPr lang="en-GB" sz="1050" b="1" kern="0">
                <a:solidFill>
                  <a:srgbClr val="E95850"/>
                </a:solidFill>
                <a:latin typeface="Poppins"/>
                <a:ea typeface="Poppins"/>
                <a:cs typeface="Poppins"/>
                <a:sym typeface="Poppins"/>
              </a:rPr>
              <a:t>end</a:t>
            </a:r>
            <a:r>
              <a:rPr lang="en-GB" sz="1050" kern="0">
                <a:solidFill>
                  <a:srgbClr val="000000"/>
                </a:solidFill>
                <a:latin typeface="Poppins"/>
                <a:ea typeface="Poppins"/>
                <a:cs typeface="Poppins"/>
                <a:sym typeface="Poppins"/>
              </a:rPr>
              <a:t> a Seclusion Session Report - select the button again </a:t>
            </a:r>
            <a:endParaRPr sz="1050" kern="0">
              <a:solidFill>
                <a:srgbClr val="000000"/>
              </a:solidFill>
              <a:latin typeface="Poppins"/>
              <a:ea typeface="Poppins"/>
              <a:cs typeface="Poppins"/>
              <a:sym typeface="Poppins"/>
            </a:endParaRPr>
          </a:p>
        </p:txBody>
      </p:sp>
      <p:sp>
        <p:nvSpPr>
          <p:cNvPr id="546" name="Google Shape;546;g136e00d7731_0_492"/>
          <p:cNvSpPr/>
          <p:nvPr/>
        </p:nvSpPr>
        <p:spPr>
          <a:xfrm>
            <a:off x="2572650" y="5025881"/>
            <a:ext cx="900450" cy="478125"/>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Arial"/>
              <a:ea typeface="Arial"/>
              <a:cs typeface="Arial"/>
              <a:sym typeface="Arial"/>
            </a:endParaRPr>
          </a:p>
        </p:txBody>
      </p:sp>
      <p:sp>
        <p:nvSpPr>
          <p:cNvPr id="547" name="Google Shape;547;g136e00d7731_0_492"/>
          <p:cNvSpPr txBox="1"/>
          <p:nvPr/>
        </p:nvSpPr>
        <p:spPr>
          <a:xfrm>
            <a:off x="6499463" y="4925466"/>
            <a:ext cx="5328225" cy="300060"/>
          </a:xfrm>
          <a:prstGeom prst="rect">
            <a:avLst/>
          </a:prstGeom>
          <a:noFill/>
          <a:ln>
            <a:noFill/>
          </a:ln>
        </p:spPr>
        <p:txBody>
          <a:bodyPr spcFirstLastPara="1" wrap="square" lIns="68569" tIns="68569" rIns="68569" bIns="68569" anchor="t" anchorCtr="0">
            <a:spAutoFit/>
          </a:bodyPr>
          <a:lstStyle/>
          <a:p>
            <a:pPr defTabSz="685800">
              <a:buClr>
                <a:srgbClr val="000000"/>
              </a:buClr>
              <a:buSzPts val="1400"/>
            </a:pPr>
            <a:r>
              <a:rPr lang="en-GB" sz="1050" kern="0">
                <a:solidFill>
                  <a:srgbClr val="000000"/>
                </a:solidFill>
                <a:latin typeface="Poppins"/>
                <a:ea typeface="Poppins"/>
                <a:cs typeface="Poppins"/>
                <a:sym typeface="Poppins"/>
              </a:rPr>
              <a:t>*Door open in development</a:t>
            </a:r>
            <a:endParaRPr sz="1050" kern="0">
              <a:solidFill>
                <a:srgbClr val="000000"/>
              </a:solidFill>
              <a:latin typeface="Poppins"/>
              <a:ea typeface="Poppins"/>
              <a:cs typeface="Poppins"/>
              <a:sym typeface="Poppins"/>
            </a:endParaRPr>
          </a:p>
        </p:txBody>
      </p:sp>
    </p:spTree>
    <p:extLst>
      <p:ext uri="{BB962C8B-B14F-4D97-AF65-F5344CB8AC3E}">
        <p14:creationId xmlns:p14="http://schemas.microsoft.com/office/powerpoint/2010/main" val="1075579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51"/>
        <p:cNvGrpSpPr/>
        <p:nvPr/>
      </p:nvGrpSpPr>
      <p:grpSpPr>
        <a:xfrm>
          <a:off x="0" y="0"/>
          <a:ext cx="0" cy="0"/>
          <a:chOff x="0" y="0"/>
          <a:chExt cx="0" cy="0"/>
        </a:xfrm>
      </p:grpSpPr>
      <p:pic>
        <p:nvPicPr>
          <p:cNvPr id="552" name="Google Shape;552;g250d0a85521_0_459"/>
          <p:cNvPicPr preferRelativeResize="0"/>
          <p:nvPr/>
        </p:nvPicPr>
        <p:blipFill rotWithShape="1">
          <a:blip r:embed="rId3">
            <a:alphaModFix amt="19000"/>
          </a:blip>
          <a:srcRect t="2997"/>
          <a:stretch/>
        </p:blipFill>
        <p:spPr>
          <a:xfrm>
            <a:off x="1" y="0"/>
            <a:ext cx="12191999" cy="6858000"/>
          </a:xfrm>
          <a:prstGeom prst="rect">
            <a:avLst/>
          </a:prstGeom>
          <a:noFill/>
          <a:ln>
            <a:noFill/>
          </a:ln>
        </p:spPr>
      </p:pic>
      <p:pic>
        <p:nvPicPr>
          <p:cNvPr id="553" name="Google Shape;553;g250d0a85521_0_459"/>
          <p:cNvPicPr preferRelativeResize="0"/>
          <p:nvPr/>
        </p:nvPicPr>
        <p:blipFill rotWithShape="1">
          <a:blip r:embed="rId4">
            <a:alphaModFix/>
          </a:blip>
          <a:srcRect/>
          <a:stretch/>
        </p:blipFill>
        <p:spPr>
          <a:xfrm>
            <a:off x="10304585" y="380818"/>
            <a:ext cx="1397977" cy="232004"/>
          </a:xfrm>
          <a:prstGeom prst="rect">
            <a:avLst/>
          </a:prstGeom>
          <a:noFill/>
          <a:ln>
            <a:noFill/>
          </a:ln>
        </p:spPr>
      </p:pic>
      <p:sp>
        <p:nvSpPr>
          <p:cNvPr id="554" name="Google Shape;554;g250d0a85521_0_459"/>
          <p:cNvSpPr txBox="1">
            <a:spLocks noGrp="1"/>
          </p:cNvSpPr>
          <p:nvPr>
            <p:ph type="body" idx="1"/>
          </p:nvPr>
        </p:nvSpPr>
        <p:spPr>
          <a:xfrm>
            <a:off x="1059662" y="3868613"/>
            <a:ext cx="6893550" cy="545175"/>
          </a:xfrm>
          <a:prstGeom prst="rect">
            <a:avLst/>
          </a:prstGeom>
          <a:noFill/>
          <a:ln>
            <a:noFill/>
          </a:ln>
        </p:spPr>
        <p:txBody>
          <a:bodyPr spcFirstLastPara="1" wrap="square" lIns="19069" tIns="19069" rIns="19069" bIns="19069" anchor="t" anchorCtr="0">
            <a:noAutofit/>
          </a:bodyPr>
          <a:lstStyle/>
          <a:p>
            <a:pPr marL="238125" indent="-123825"/>
            <a:r>
              <a:rPr lang="en-GB" sz="2025" b="1">
                <a:solidFill>
                  <a:schemeClr val="accent4"/>
                </a:solidFill>
              </a:rPr>
              <a:t>Digital observations designed for mental health</a:t>
            </a:r>
            <a:endParaRPr sz="2025" b="1">
              <a:solidFill>
                <a:schemeClr val="accent4"/>
              </a:solidFill>
            </a:endParaRPr>
          </a:p>
        </p:txBody>
      </p:sp>
      <p:sp>
        <p:nvSpPr>
          <p:cNvPr id="555" name="Google Shape;555;g250d0a85521_0_459"/>
          <p:cNvSpPr/>
          <p:nvPr/>
        </p:nvSpPr>
        <p:spPr>
          <a:xfrm>
            <a:off x="774441" y="6130212"/>
            <a:ext cx="1101150" cy="373275"/>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45694" tIns="22875" rIns="45694" bIns="22875" anchor="ctr" anchorCtr="0">
            <a:noAutofit/>
          </a:bodyPr>
          <a:lstStyle/>
          <a:p>
            <a:pPr algn="ctr" defTabSz="685800">
              <a:buClr>
                <a:srgbClr val="000000"/>
              </a:buClr>
              <a:buSzPts val="900"/>
            </a:pPr>
            <a:endParaRPr sz="675" kern="0">
              <a:solidFill>
                <a:srgbClr val="353744"/>
              </a:solidFill>
              <a:latin typeface="Arial"/>
              <a:ea typeface="Arial"/>
              <a:cs typeface="Arial"/>
              <a:sym typeface="Arial"/>
            </a:endParaRPr>
          </a:p>
        </p:txBody>
      </p:sp>
      <p:sp>
        <p:nvSpPr>
          <p:cNvPr id="556" name="Google Shape;556;g250d0a85521_0_459"/>
          <p:cNvSpPr txBox="1">
            <a:spLocks noGrp="1"/>
          </p:cNvSpPr>
          <p:nvPr>
            <p:ph type="sldNum" idx="12"/>
          </p:nvPr>
        </p:nvSpPr>
        <p:spPr>
          <a:xfrm>
            <a:off x="8459631" y="6326363"/>
            <a:ext cx="3232800" cy="241200"/>
          </a:xfrm>
          <a:prstGeom prst="rect">
            <a:avLst/>
          </a:prstGeom>
          <a:noFill/>
          <a:ln>
            <a:noFill/>
          </a:ln>
        </p:spPr>
        <p:txBody>
          <a:bodyPr spcFirstLastPara="1" wrap="square" lIns="45694" tIns="22875" rIns="45694" bIns="22875" anchor="t" anchorCtr="0">
            <a:noAutofit/>
          </a:bodyPr>
          <a:lstStyle/>
          <a:p>
            <a:pPr algn="r" defTabSz="685800"/>
            <a:r>
              <a:rPr lang="en-GB" sz="900" kern="0">
                <a:solidFill>
                  <a:srgbClr val="9E9E9E"/>
                </a:solidFill>
                <a:latin typeface="Poppins"/>
                <a:ea typeface="Poppins"/>
                <a:cs typeface="Poppins"/>
                <a:sym typeface="Poppins"/>
              </a:rPr>
              <a:t>Confidential - not for public use - </a:t>
            </a:r>
            <a:fld id="{00000000-1234-1234-1234-123412341234}" type="slidenum">
              <a:rPr lang="en-GB" sz="900" kern="0">
                <a:solidFill>
                  <a:srgbClr val="9E9E9E"/>
                </a:solidFill>
                <a:latin typeface="Poppins"/>
                <a:ea typeface="Poppins"/>
                <a:cs typeface="Poppins"/>
                <a:sym typeface="Poppins"/>
              </a:rPr>
              <a:pPr algn="r" defTabSz="685800"/>
              <a:t>15</a:t>
            </a:fld>
            <a:endParaRPr sz="900" kern="0">
              <a:solidFill>
                <a:srgbClr val="9E9E9E"/>
              </a:solidFill>
              <a:latin typeface="Poppins"/>
              <a:ea typeface="Poppins"/>
              <a:cs typeface="Poppins"/>
              <a:sym typeface="Poppins"/>
            </a:endParaRPr>
          </a:p>
        </p:txBody>
      </p:sp>
      <p:pic>
        <p:nvPicPr>
          <p:cNvPr id="557" name="Google Shape;557;g250d0a85521_0_459"/>
          <p:cNvPicPr preferRelativeResize="0"/>
          <p:nvPr/>
        </p:nvPicPr>
        <p:blipFill>
          <a:blip r:embed="rId5">
            <a:alphaModFix/>
          </a:blip>
          <a:stretch>
            <a:fillRect/>
          </a:stretch>
        </p:blipFill>
        <p:spPr>
          <a:xfrm>
            <a:off x="1135863" y="2150275"/>
            <a:ext cx="4768550" cy="1436612"/>
          </a:xfrm>
          <a:prstGeom prst="rect">
            <a:avLst/>
          </a:prstGeom>
          <a:noFill/>
          <a:ln>
            <a:noFill/>
          </a:ln>
        </p:spPr>
      </p:pic>
    </p:spTree>
    <p:extLst>
      <p:ext uri="{BB962C8B-B14F-4D97-AF65-F5344CB8AC3E}">
        <p14:creationId xmlns:p14="http://schemas.microsoft.com/office/powerpoint/2010/main" val="243587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250d0a85521_0_468"/>
          <p:cNvSpPr txBox="1">
            <a:spLocks noGrp="1"/>
          </p:cNvSpPr>
          <p:nvPr>
            <p:ph type="title"/>
          </p:nvPr>
        </p:nvSpPr>
        <p:spPr>
          <a:xfrm>
            <a:off x="1135856" y="612834"/>
            <a:ext cx="9751950" cy="1089225"/>
          </a:xfrm>
          <a:prstGeom prst="rect">
            <a:avLst/>
          </a:prstGeom>
        </p:spPr>
        <p:txBody>
          <a:bodyPr spcFirstLastPara="1" wrap="square" lIns="19069" tIns="19069" rIns="19069" bIns="19069" anchor="t" anchorCtr="0">
            <a:noAutofit/>
          </a:bodyPr>
          <a:lstStyle/>
          <a:p>
            <a:r>
              <a:rPr lang="en-GB" sz="4125">
                <a:solidFill>
                  <a:schemeClr val="accent3"/>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W</a:t>
            </a:r>
            <a:r>
              <a:rPr lang="en-GB" sz="4125">
                <a:solidFill>
                  <a:schemeClr val="accent3"/>
                </a:solidFill>
                <a:latin typeface="Poppins"/>
                <a:ea typeface="Poppins"/>
                <a:cs typeface="Poppins"/>
                <a:sym typeface="Poppins"/>
              </a:rPr>
              <a:t>hat is </a:t>
            </a:r>
            <a:r>
              <a:rPr lang="en-GB" sz="4125">
                <a:solidFill>
                  <a:schemeClr val="accent3"/>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Oxevision</a:t>
            </a:r>
            <a:r>
              <a:rPr lang="en-GB" sz="4125">
                <a:solidFill>
                  <a:schemeClr val="accent3"/>
                </a:solidFill>
                <a:latin typeface="Poppins"/>
                <a:ea typeface="Poppins"/>
                <a:cs typeface="Poppins"/>
                <a:sym typeface="Poppins"/>
              </a:rPr>
              <a:t> Observations?</a:t>
            </a:r>
            <a:endParaRPr sz="4125">
              <a:solidFill>
                <a:schemeClr val="accent3"/>
              </a:solidFill>
              <a:latin typeface="Poppins"/>
              <a:ea typeface="Poppins"/>
              <a:cs typeface="Poppins"/>
              <a:sym typeface="Poppins"/>
            </a:endParaRPr>
          </a:p>
        </p:txBody>
      </p:sp>
      <p:pic>
        <p:nvPicPr>
          <p:cNvPr id="563" name="Google Shape;563;g250d0a85521_0_468"/>
          <p:cNvPicPr preferRelativeResize="0"/>
          <p:nvPr/>
        </p:nvPicPr>
        <p:blipFill rotWithShape="1">
          <a:blip r:embed="rId3">
            <a:alphaModFix/>
          </a:blip>
          <a:srcRect/>
          <a:stretch/>
        </p:blipFill>
        <p:spPr>
          <a:xfrm>
            <a:off x="10304586" y="380818"/>
            <a:ext cx="1397977" cy="232004"/>
          </a:xfrm>
          <a:prstGeom prst="rect">
            <a:avLst/>
          </a:prstGeom>
          <a:noFill/>
          <a:ln>
            <a:noFill/>
          </a:ln>
        </p:spPr>
      </p:pic>
      <p:sp>
        <p:nvSpPr>
          <p:cNvPr id="564" name="Google Shape;564;g250d0a85521_0_468"/>
          <p:cNvSpPr/>
          <p:nvPr/>
        </p:nvSpPr>
        <p:spPr>
          <a:xfrm>
            <a:off x="987233" y="1659367"/>
            <a:ext cx="9420300" cy="904725"/>
          </a:xfrm>
          <a:prstGeom prst="roundRect">
            <a:avLst>
              <a:gd name="adj" fmla="val 16667"/>
            </a:avLst>
          </a:prstGeom>
          <a:solidFill>
            <a:schemeClr val="lt2"/>
          </a:solidFill>
          <a:ln w="38100" cap="flat" cmpd="sng">
            <a:solidFill>
              <a:schemeClr val="accent4"/>
            </a:solidFill>
            <a:prstDash val="solid"/>
            <a:round/>
            <a:headEnd type="none" w="sm" len="sm"/>
            <a:tailEnd type="none" w="sm" len="sm"/>
          </a:ln>
        </p:spPr>
        <p:txBody>
          <a:bodyPr spcFirstLastPara="1" wrap="square" lIns="121894" tIns="121894" rIns="121894" bIns="121894" anchor="ctr" anchorCtr="0">
            <a:noAutofit/>
          </a:bodyPr>
          <a:lstStyle/>
          <a:p>
            <a:pPr algn="ctr" defTabSz="685800">
              <a:buClr>
                <a:srgbClr val="000000"/>
              </a:buClr>
            </a:pPr>
            <a:r>
              <a:rPr lang="en-GB" sz="1500" b="1" kern="0">
                <a:solidFill>
                  <a:srgbClr val="14375B"/>
                </a:solidFill>
                <a:latin typeface="Poppins"/>
                <a:ea typeface="Poppins"/>
                <a:cs typeface="Poppins"/>
                <a:sym typeface="Poppins"/>
              </a:rPr>
              <a:t>Digital observations designed for mental health </a:t>
            </a:r>
            <a:endParaRPr sz="1500" b="1" kern="0">
              <a:solidFill>
                <a:srgbClr val="14375B"/>
              </a:solidFill>
              <a:latin typeface="Poppins"/>
              <a:ea typeface="Poppins"/>
              <a:cs typeface="Poppins"/>
              <a:sym typeface="Poppins"/>
            </a:endParaRPr>
          </a:p>
        </p:txBody>
      </p:sp>
      <p:sp>
        <p:nvSpPr>
          <p:cNvPr id="565" name="Google Shape;565;g250d0a85521_0_468"/>
          <p:cNvSpPr txBox="1"/>
          <p:nvPr/>
        </p:nvSpPr>
        <p:spPr>
          <a:xfrm>
            <a:off x="987233" y="2835633"/>
            <a:ext cx="8948025" cy="2843033"/>
          </a:xfrm>
          <a:prstGeom prst="rect">
            <a:avLst/>
          </a:prstGeom>
          <a:noFill/>
          <a:ln>
            <a:noFill/>
          </a:ln>
        </p:spPr>
        <p:txBody>
          <a:bodyPr spcFirstLastPara="1" wrap="square" lIns="121894" tIns="121894" rIns="121894" bIns="121894" anchor="t" anchorCtr="0">
            <a:spAutoFit/>
          </a:bodyPr>
          <a:lstStyle/>
          <a:p>
            <a:pPr defTabSz="685800">
              <a:buClr>
                <a:srgbClr val="000000"/>
              </a:buClr>
            </a:pPr>
            <a:r>
              <a:rPr lang="en-GB" sz="1875" b="1" kern="0">
                <a:solidFill>
                  <a:srgbClr val="444746"/>
                </a:solidFill>
                <a:highlight>
                  <a:srgbClr val="FFFFFF"/>
                </a:highlight>
                <a:latin typeface="Poppins"/>
                <a:ea typeface="Poppins"/>
                <a:cs typeface="Poppins"/>
                <a:sym typeface="Poppins"/>
              </a:rPr>
              <a:t>Enabling clinicians to carry out observations that:</a:t>
            </a:r>
            <a:endParaRPr sz="1875" b="1" kern="0">
              <a:solidFill>
                <a:srgbClr val="444746"/>
              </a:solidFill>
              <a:highlight>
                <a:srgbClr val="FFFFFF"/>
              </a:highlight>
              <a:latin typeface="Poppins"/>
              <a:ea typeface="Poppins"/>
              <a:cs typeface="Poppins"/>
              <a:sym typeface="Poppins"/>
            </a:endParaRPr>
          </a:p>
          <a:p>
            <a:pPr defTabSz="685800">
              <a:buClr>
                <a:srgbClr val="000000"/>
              </a:buClr>
            </a:pPr>
            <a:endParaRPr sz="1875" kern="0">
              <a:solidFill>
                <a:srgbClr val="444746"/>
              </a:solidFill>
              <a:highlight>
                <a:srgbClr val="FFFFFF"/>
              </a:highlight>
              <a:latin typeface="Poppins"/>
              <a:ea typeface="Poppins"/>
              <a:cs typeface="Poppins"/>
              <a:sym typeface="Poppins"/>
            </a:endParaRPr>
          </a:p>
          <a:p>
            <a:pPr marL="609600" indent="-423863" defTabSz="685800">
              <a:buClr>
                <a:srgbClr val="444746"/>
              </a:buClr>
              <a:buSzPts val="2500"/>
              <a:buFont typeface="Poppins"/>
              <a:buChar char="●"/>
            </a:pPr>
            <a:r>
              <a:rPr lang="en-GB" sz="1875" kern="0">
                <a:solidFill>
                  <a:srgbClr val="444746"/>
                </a:solidFill>
                <a:highlight>
                  <a:srgbClr val="FFFFFF"/>
                </a:highlight>
                <a:latin typeface="Poppins"/>
                <a:ea typeface="Poppins"/>
                <a:cs typeface="Poppins"/>
                <a:sym typeface="Poppins"/>
              </a:rPr>
              <a:t>Are patient-centred and therapeutically valuable</a:t>
            </a:r>
            <a:endParaRPr sz="1875" kern="0">
              <a:solidFill>
                <a:srgbClr val="444746"/>
              </a:solidFill>
              <a:highlight>
                <a:srgbClr val="FFFFFF"/>
              </a:highlight>
              <a:latin typeface="Poppins"/>
              <a:ea typeface="Poppins"/>
              <a:cs typeface="Poppins"/>
              <a:sym typeface="Poppins"/>
            </a:endParaRPr>
          </a:p>
          <a:p>
            <a:pPr defTabSz="685800">
              <a:buClr>
                <a:srgbClr val="000000"/>
              </a:buClr>
            </a:pPr>
            <a:endParaRPr sz="1875" kern="0">
              <a:solidFill>
                <a:srgbClr val="444746"/>
              </a:solidFill>
              <a:highlight>
                <a:srgbClr val="FFFFFF"/>
              </a:highlight>
              <a:latin typeface="Poppins"/>
              <a:ea typeface="Poppins"/>
              <a:cs typeface="Poppins"/>
              <a:sym typeface="Poppins"/>
            </a:endParaRPr>
          </a:p>
          <a:p>
            <a:pPr marL="609600" indent="-423863" defTabSz="685800">
              <a:buClr>
                <a:srgbClr val="444746"/>
              </a:buClr>
              <a:buSzPts val="2500"/>
              <a:buFont typeface="Poppins"/>
              <a:buChar char="●"/>
            </a:pPr>
            <a:r>
              <a:rPr lang="en-GB" sz="1875" kern="0">
                <a:solidFill>
                  <a:srgbClr val="444746"/>
                </a:solidFill>
                <a:highlight>
                  <a:srgbClr val="FFFFFF"/>
                </a:highlight>
                <a:latin typeface="Poppins"/>
                <a:ea typeface="Poppins"/>
                <a:cs typeface="Poppins"/>
                <a:sym typeface="Poppins"/>
              </a:rPr>
              <a:t>Increase patient privacy and sleep opportunity</a:t>
            </a:r>
            <a:endParaRPr sz="1875" kern="0">
              <a:solidFill>
                <a:srgbClr val="444746"/>
              </a:solidFill>
              <a:highlight>
                <a:srgbClr val="FFFFFF"/>
              </a:highlight>
              <a:latin typeface="Poppins"/>
              <a:ea typeface="Poppins"/>
              <a:cs typeface="Poppins"/>
              <a:sym typeface="Poppins"/>
            </a:endParaRPr>
          </a:p>
          <a:p>
            <a:pPr defTabSz="685800">
              <a:buClr>
                <a:srgbClr val="000000"/>
              </a:buClr>
            </a:pPr>
            <a:endParaRPr sz="1875" kern="0">
              <a:solidFill>
                <a:srgbClr val="444746"/>
              </a:solidFill>
              <a:highlight>
                <a:srgbClr val="FFFFFF"/>
              </a:highlight>
              <a:latin typeface="Poppins"/>
              <a:ea typeface="Poppins"/>
              <a:cs typeface="Poppins"/>
              <a:sym typeface="Poppins"/>
            </a:endParaRPr>
          </a:p>
          <a:p>
            <a:pPr marL="609600" indent="-423863" defTabSz="685800">
              <a:buClr>
                <a:srgbClr val="444746"/>
              </a:buClr>
              <a:buSzPts val="2500"/>
              <a:buFont typeface="Poppins"/>
              <a:buChar char="●"/>
            </a:pPr>
            <a:r>
              <a:rPr lang="en-GB" sz="1875" kern="0">
                <a:solidFill>
                  <a:srgbClr val="444746"/>
                </a:solidFill>
                <a:highlight>
                  <a:srgbClr val="FFFFFF"/>
                </a:highlight>
                <a:latin typeface="Poppins"/>
                <a:ea typeface="Poppins"/>
                <a:cs typeface="Poppins"/>
                <a:sym typeface="Poppins"/>
              </a:rPr>
              <a:t>Are accurate, timely, and auditable</a:t>
            </a:r>
            <a:endParaRPr sz="1875" kern="0">
              <a:solidFill>
                <a:srgbClr val="444746"/>
              </a:solidFill>
              <a:highlight>
                <a:srgbClr val="FFFFFF"/>
              </a:highlight>
              <a:latin typeface="Poppins"/>
              <a:ea typeface="Poppins"/>
              <a:cs typeface="Poppins"/>
              <a:sym typeface="Poppins"/>
            </a:endParaRPr>
          </a:p>
          <a:p>
            <a:pPr defTabSz="685800">
              <a:buClr>
                <a:srgbClr val="000000"/>
              </a:buClr>
            </a:pPr>
            <a:endParaRPr sz="1875" kern="0">
              <a:solidFill>
                <a:srgbClr val="444746"/>
              </a:solidFill>
              <a:highlight>
                <a:srgbClr val="FFFFFF"/>
              </a:highlight>
              <a:latin typeface="Poppins"/>
              <a:ea typeface="Poppins"/>
              <a:cs typeface="Poppins"/>
              <a:sym typeface="Poppins"/>
            </a:endParaRPr>
          </a:p>
          <a:p>
            <a:pPr marL="609600" indent="-423863" defTabSz="685800">
              <a:buClr>
                <a:srgbClr val="444746"/>
              </a:buClr>
              <a:buSzPts val="2500"/>
              <a:buFont typeface="Poppins"/>
              <a:buChar char="●"/>
            </a:pPr>
            <a:r>
              <a:rPr lang="en-GB" sz="1875" kern="0">
                <a:solidFill>
                  <a:srgbClr val="444746"/>
                </a:solidFill>
                <a:highlight>
                  <a:srgbClr val="FFFFFF"/>
                </a:highlight>
                <a:latin typeface="Poppins"/>
                <a:ea typeface="Poppins"/>
                <a:cs typeface="Poppins"/>
                <a:sym typeface="Poppins"/>
              </a:rPr>
              <a:t>Saves 33% of staff time*</a:t>
            </a:r>
            <a:endParaRPr sz="1875" kern="0">
              <a:solidFill>
                <a:srgbClr val="000000"/>
              </a:solidFill>
              <a:latin typeface="Poppins"/>
              <a:ea typeface="Poppins"/>
              <a:cs typeface="Poppins"/>
              <a:sym typeface="Poppins"/>
            </a:endParaRPr>
          </a:p>
        </p:txBody>
      </p:sp>
      <p:sp>
        <p:nvSpPr>
          <p:cNvPr id="566" name="Google Shape;566;g250d0a85521_0_468"/>
          <p:cNvSpPr txBox="1"/>
          <p:nvPr/>
        </p:nvSpPr>
        <p:spPr>
          <a:xfrm>
            <a:off x="2447033" y="6101833"/>
            <a:ext cx="8948025" cy="546251"/>
          </a:xfrm>
          <a:prstGeom prst="rect">
            <a:avLst/>
          </a:prstGeom>
          <a:noFill/>
          <a:ln>
            <a:noFill/>
          </a:ln>
        </p:spPr>
        <p:txBody>
          <a:bodyPr spcFirstLastPara="1" wrap="square" lIns="121894" tIns="121894" rIns="121894" bIns="121894" anchor="t" anchorCtr="0">
            <a:spAutoFit/>
          </a:bodyPr>
          <a:lstStyle/>
          <a:p>
            <a:pPr algn="ctr" defTabSz="685800">
              <a:buClr>
                <a:srgbClr val="000000"/>
              </a:buClr>
            </a:pPr>
            <a:r>
              <a:rPr lang="en-GB" sz="975" i="1" kern="0">
                <a:solidFill>
                  <a:srgbClr val="444746"/>
                </a:solidFill>
                <a:highlight>
                  <a:srgbClr val="FFFFFF"/>
                </a:highlight>
                <a:latin typeface="Poppins"/>
                <a:ea typeface="Poppins"/>
                <a:cs typeface="Poppins"/>
                <a:sym typeface="Poppins"/>
              </a:rPr>
              <a:t>*Results across the four wards were normalised to 16 bedrooms so they were comparable. The time savings for the four wards were then averaged to generate results for a single ward that is considered to be representative of all wards in the trust.</a:t>
            </a:r>
            <a:endParaRPr sz="1500" i="1" kern="0">
              <a:solidFill>
                <a:srgbClr val="000000"/>
              </a:solidFill>
              <a:latin typeface="Poppins"/>
              <a:ea typeface="Poppins"/>
              <a:cs typeface="Poppins"/>
              <a:sym typeface="Poppins"/>
            </a:endParaRPr>
          </a:p>
        </p:txBody>
      </p:sp>
      <p:sp>
        <p:nvSpPr>
          <p:cNvPr id="567" name="Google Shape;567;g250d0a85521_0_468"/>
          <p:cNvSpPr/>
          <p:nvPr/>
        </p:nvSpPr>
        <p:spPr>
          <a:xfrm>
            <a:off x="484100" y="6031000"/>
            <a:ext cx="1492875" cy="504450"/>
          </a:xfrm>
          <a:prstGeom prst="rect">
            <a:avLst/>
          </a:prstGeom>
          <a:solidFill>
            <a:schemeClr val="lt2"/>
          </a:solidFill>
          <a:ln w="9525" cap="flat" cmpd="sng">
            <a:solidFill>
              <a:srgbClr val="FFFFFF"/>
            </a:solidFill>
            <a:prstDash val="solid"/>
            <a:round/>
            <a:headEnd type="none" w="sm" len="sm"/>
            <a:tailEnd type="none" w="sm" len="sm"/>
          </a:ln>
        </p:spPr>
        <p:txBody>
          <a:bodyPr spcFirstLastPara="1" wrap="square" lIns="121894" tIns="121894" rIns="121894" bIns="121894" anchor="ctr" anchorCtr="0">
            <a:noAutofit/>
          </a:bodyPr>
          <a:lstStyle/>
          <a:p>
            <a:pPr defTabSz="685800">
              <a:buClr>
                <a:srgbClr val="000000"/>
              </a:buClr>
            </a:pPr>
            <a:endParaRPr sz="1050" kern="0">
              <a:solidFill>
                <a:srgbClr val="000000"/>
              </a:solidFill>
              <a:latin typeface="Arial"/>
              <a:cs typeface="Arial"/>
              <a:sym typeface="Arial"/>
            </a:endParaRPr>
          </a:p>
        </p:txBody>
      </p:sp>
    </p:spTree>
    <p:extLst>
      <p:ext uri="{BB962C8B-B14F-4D97-AF65-F5344CB8AC3E}">
        <p14:creationId xmlns:p14="http://schemas.microsoft.com/office/powerpoint/2010/main" val="2422356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250d0a85521_0_18"/>
          <p:cNvSpPr txBox="1">
            <a:spLocks noGrp="1"/>
          </p:cNvSpPr>
          <p:nvPr>
            <p:ph type="title"/>
          </p:nvPr>
        </p:nvSpPr>
        <p:spPr>
          <a:xfrm>
            <a:off x="153282" y="316701"/>
            <a:ext cx="7825950" cy="720450"/>
          </a:xfrm>
          <a:prstGeom prst="rect">
            <a:avLst/>
          </a:prstGeom>
          <a:noFill/>
          <a:ln>
            <a:noFill/>
          </a:ln>
        </p:spPr>
        <p:txBody>
          <a:bodyPr spcFirstLastPara="1" wrap="square" lIns="68569" tIns="34275" rIns="68569" bIns="34275" anchor="t" anchorCtr="0">
            <a:noAutofit/>
          </a:bodyPr>
          <a:lstStyle/>
          <a:p>
            <a:pPr marL="104775">
              <a:lnSpc>
                <a:spcPct val="100000"/>
              </a:lnSpc>
              <a:buClr>
                <a:schemeClr val="dk1"/>
              </a:buClr>
              <a:buSzPts val="2500"/>
            </a:pPr>
            <a:r>
              <a:rPr lang="en-GB" sz="2400">
                <a:solidFill>
                  <a:srgbClr val="002060"/>
                </a:solidFill>
              </a:rPr>
              <a:t>Viewing the 24-Hour Overview</a:t>
            </a:r>
            <a:endParaRPr/>
          </a:p>
        </p:txBody>
      </p:sp>
      <p:sp>
        <p:nvSpPr>
          <p:cNvPr id="587" name="Google Shape;587;g250d0a85521_0_18"/>
          <p:cNvSpPr txBox="1"/>
          <p:nvPr/>
        </p:nvSpPr>
        <p:spPr>
          <a:xfrm>
            <a:off x="332896" y="961813"/>
            <a:ext cx="6098850" cy="553945"/>
          </a:xfrm>
          <a:prstGeom prst="rect">
            <a:avLst/>
          </a:prstGeom>
          <a:noFill/>
          <a:ln>
            <a:noFill/>
          </a:ln>
        </p:spPr>
        <p:txBody>
          <a:bodyPr spcFirstLastPara="1" wrap="square" lIns="91425" tIns="45694" rIns="91425" bIns="45694" anchor="t" anchorCtr="0">
            <a:spAutoFit/>
          </a:bodyPr>
          <a:lstStyle/>
          <a:p>
            <a:pPr defTabSz="685800">
              <a:buClr>
                <a:srgbClr val="000000"/>
              </a:buClr>
              <a:buSzPts val="2000"/>
            </a:pPr>
            <a:r>
              <a:rPr lang="en-GB" sz="1500" kern="0">
                <a:solidFill>
                  <a:srgbClr val="14375B"/>
                </a:solidFill>
                <a:latin typeface="Poppins"/>
                <a:ea typeface="Poppins"/>
                <a:cs typeface="Poppins"/>
                <a:sym typeface="Poppins"/>
              </a:rPr>
              <a:t>Step 1. Select the “Observation Round”  tab.</a:t>
            </a:r>
            <a:br>
              <a:rPr lang="en-GB" sz="1500" kern="0">
                <a:solidFill>
                  <a:srgbClr val="14375B"/>
                </a:solidFill>
                <a:latin typeface="Poppins"/>
                <a:ea typeface="Poppins"/>
                <a:cs typeface="Poppins"/>
                <a:sym typeface="Poppins"/>
              </a:rPr>
            </a:br>
            <a:endParaRPr sz="1500" kern="0">
              <a:solidFill>
                <a:srgbClr val="000000"/>
              </a:solidFill>
              <a:latin typeface="Arial"/>
              <a:ea typeface="Arial"/>
              <a:cs typeface="Arial"/>
              <a:sym typeface="Arial"/>
            </a:endParaRPr>
          </a:p>
        </p:txBody>
      </p:sp>
      <p:sp>
        <p:nvSpPr>
          <p:cNvPr id="588" name="Google Shape;588;g250d0a85521_0_18"/>
          <p:cNvSpPr txBox="1"/>
          <p:nvPr/>
        </p:nvSpPr>
        <p:spPr>
          <a:xfrm>
            <a:off x="332900" y="2423850"/>
            <a:ext cx="4090500" cy="3054630"/>
          </a:xfrm>
          <a:prstGeom prst="rect">
            <a:avLst/>
          </a:prstGeom>
          <a:noFill/>
          <a:ln w="9525" cap="flat" cmpd="sng">
            <a:solidFill>
              <a:schemeClr val="lt1"/>
            </a:solidFill>
            <a:prstDash val="solid"/>
            <a:round/>
            <a:headEnd type="none" w="sm" len="sm"/>
            <a:tailEnd type="none" w="sm" len="sm"/>
          </a:ln>
        </p:spPr>
        <p:txBody>
          <a:bodyPr spcFirstLastPara="1" wrap="square" lIns="91425" tIns="45694" rIns="91425" bIns="45694" anchor="t" anchorCtr="0">
            <a:spAutoFit/>
          </a:bodyPr>
          <a:lstStyle/>
          <a:p>
            <a:pPr defTabSz="685800">
              <a:buClr>
                <a:srgbClr val="000000"/>
              </a:buClr>
            </a:pPr>
            <a:r>
              <a:rPr lang="en-GB" sz="1500" kern="0">
                <a:solidFill>
                  <a:srgbClr val="14375B"/>
                </a:solidFill>
                <a:latin typeface="Poppins"/>
                <a:ea typeface="Poppins"/>
                <a:cs typeface="Poppins"/>
                <a:sym typeface="Poppins"/>
              </a:rPr>
              <a:t>The 24-Hour Overview displays a summary of all observations taken within the last 24 hours on a ward including:</a:t>
            </a:r>
            <a:endParaRPr sz="1500" kern="0">
              <a:solidFill>
                <a:srgbClr val="14375B"/>
              </a:solidFill>
              <a:latin typeface="Poppins"/>
              <a:ea typeface="Poppins"/>
              <a:cs typeface="Poppins"/>
              <a:sym typeface="Poppins"/>
            </a:endParaRPr>
          </a:p>
          <a:p>
            <a:pPr marL="457200" indent="-285750" defTabSz="685800">
              <a:spcBef>
                <a:spcPts val="1500"/>
              </a:spcBef>
              <a:buClr>
                <a:srgbClr val="000000"/>
              </a:buClr>
              <a:buSzPts val="1400"/>
              <a:buFont typeface="Poppins"/>
              <a:buChar char="●"/>
            </a:pPr>
            <a:r>
              <a:rPr lang="en-GB" sz="1500" kern="0">
                <a:solidFill>
                  <a:srgbClr val="14375B"/>
                </a:solidFill>
                <a:latin typeface="Poppins"/>
                <a:ea typeface="Poppins"/>
                <a:cs typeface="Poppins"/>
                <a:sym typeface="Poppins"/>
              </a:rPr>
              <a:t>The patient’s name</a:t>
            </a:r>
            <a:endParaRPr sz="1500" kern="0">
              <a:solidFill>
                <a:srgbClr val="14375B"/>
              </a:solidFill>
              <a:latin typeface="Poppins"/>
              <a:ea typeface="Poppins"/>
              <a:cs typeface="Poppins"/>
              <a:sym typeface="Poppins"/>
            </a:endParaRPr>
          </a:p>
          <a:p>
            <a:pPr marL="457200" indent="-285750" defTabSz="685800">
              <a:buClr>
                <a:srgbClr val="000000"/>
              </a:buClr>
              <a:buSzPts val="1400"/>
              <a:buFont typeface="Poppins"/>
              <a:buChar char="●"/>
            </a:pPr>
            <a:r>
              <a:rPr lang="en-GB" sz="1500" kern="0">
                <a:solidFill>
                  <a:srgbClr val="14375B"/>
                </a:solidFill>
                <a:latin typeface="Poppins"/>
                <a:ea typeface="Poppins"/>
                <a:cs typeface="Poppins"/>
                <a:sym typeface="Poppins"/>
              </a:rPr>
              <a:t>The patient’s assigned observations level(s)</a:t>
            </a:r>
            <a:endParaRPr sz="1500" kern="0">
              <a:solidFill>
                <a:srgbClr val="14375B"/>
              </a:solidFill>
              <a:latin typeface="Poppins"/>
              <a:ea typeface="Poppins"/>
              <a:cs typeface="Poppins"/>
              <a:sym typeface="Poppins"/>
            </a:endParaRPr>
          </a:p>
          <a:p>
            <a:pPr marL="457200" indent="-285750" defTabSz="685800">
              <a:buClr>
                <a:srgbClr val="000000"/>
              </a:buClr>
              <a:buSzPts val="1400"/>
              <a:buFont typeface="Poppins"/>
              <a:buChar char="●"/>
            </a:pPr>
            <a:r>
              <a:rPr lang="en-GB" sz="1500" kern="0">
                <a:solidFill>
                  <a:srgbClr val="14375B"/>
                </a:solidFill>
                <a:latin typeface="Poppins"/>
                <a:ea typeface="Poppins"/>
                <a:cs typeface="Poppins"/>
                <a:sym typeface="Poppins"/>
              </a:rPr>
              <a:t>The time each observation was taken and the </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relevant</a:t>
            </a:r>
            <a:r>
              <a:rPr lang="en-GB" sz="1500" kern="0">
                <a:solidFill>
                  <a:srgbClr val="14375B"/>
                </a:solidFill>
                <a:latin typeface="Poppins"/>
                <a:ea typeface="Poppins"/>
                <a:cs typeface="Poppins"/>
                <a:sym typeface="Poppins"/>
              </a:rPr>
              <a:t> level</a:t>
            </a:r>
            <a:endParaRPr sz="1500" kern="0">
              <a:solidFill>
                <a:srgbClr val="14375B"/>
              </a:solidFill>
              <a:latin typeface="Poppins"/>
              <a:ea typeface="Poppins"/>
              <a:cs typeface="Poppins"/>
              <a:sym typeface="Poppins"/>
            </a:endParaRPr>
          </a:p>
          <a:p>
            <a:pPr marL="457200" indent="-285750" defTabSz="685800">
              <a:buClr>
                <a:srgbClr val="000000"/>
              </a:buClr>
              <a:buSzPts val="1400"/>
              <a:buFont typeface="Poppins"/>
              <a:buChar char="●"/>
            </a:pPr>
            <a:r>
              <a:rPr lang="en-GB" sz="1500" kern="0">
                <a:solidFill>
                  <a:srgbClr val="14375B"/>
                </a:solidFill>
                <a:latin typeface="Poppins"/>
                <a:ea typeface="Poppins"/>
                <a:cs typeface="Poppins"/>
                <a:sym typeface="Poppins"/>
              </a:rPr>
              <a:t>A summary of the patient’s last location, presentation(s) and any details and comments recorded during the last observation</a:t>
            </a:r>
            <a:r>
              <a:rPr lang="en-GB" sz="1050" kern="0">
                <a:solidFill>
                  <a:srgbClr val="000000"/>
                </a:solidFill>
                <a:latin typeface="Poppins"/>
                <a:ea typeface="Poppins"/>
                <a:cs typeface="Poppins"/>
                <a:sym typeface="Poppins"/>
              </a:rPr>
              <a:t>. </a:t>
            </a:r>
            <a:endParaRPr sz="1500" kern="0">
              <a:solidFill>
                <a:srgbClr val="14375B"/>
              </a:solidFill>
              <a:latin typeface="Poppins"/>
              <a:ea typeface="Poppins"/>
              <a:cs typeface="Poppins"/>
              <a:sym typeface="Poppins"/>
            </a:endParaRPr>
          </a:p>
        </p:txBody>
      </p:sp>
      <p:grpSp>
        <p:nvGrpSpPr>
          <p:cNvPr id="589" name="Google Shape;589;g250d0a85521_0_18"/>
          <p:cNvGrpSpPr/>
          <p:nvPr/>
        </p:nvGrpSpPr>
        <p:grpSpPr>
          <a:xfrm>
            <a:off x="5252990" y="1037062"/>
            <a:ext cx="2612859" cy="769481"/>
            <a:chOff x="4423400" y="1036988"/>
            <a:chExt cx="2612924" cy="769500"/>
          </a:xfrm>
        </p:grpSpPr>
        <p:pic>
          <p:nvPicPr>
            <p:cNvPr id="590" name="Google Shape;590;g250d0a85521_0_18"/>
            <p:cNvPicPr preferRelativeResize="0"/>
            <p:nvPr/>
          </p:nvPicPr>
          <p:blipFill>
            <a:blip r:embed="rId3">
              <a:alphaModFix/>
            </a:blip>
            <a:stretch>
              <a:fillRect/>
            </a:stretch>
          </p:blipFill>
          <p:spPr>
            <a:xfrm>
              <a:off x="4423400" y="1036988"/>
              <a:ext cx="2612924" cy="769500"/>
            </a:xfrm>
            <a:prstGeom prst="rect">
              <a:avLst/>
            </a:prstGeom>
            <a:noFill/>
            <a:ln w="9525" cap="flat" cmpd="sng">
              <a:solidFill>
                <a:schemeClr val="dk2"/>
              </a:solidFill>
              <a:prstDash val="solid"/>
              <a:round/>
              <a:headEnd type="none" w="sm" len="sm"/>
              <a:tailEnd type="none" w="sm" len="sm"/>
            </a:ln>
          </p:spPr>
        </p:pic>
        <p:sp>
          <p:nvSpPr>
            <p:cNvPr id="591" name="Google Shape;591;g250d0a85521_0_18"/>
            <p:cNvSpPr/>
            <p:nvPr/>
          </p:nvSpPr>
          <p:spPr>
            <a:xfrm>
              <a:off x="6068950" y="1160075"/>
              <a:ext cx="841500" cy="294900"/>
            </a:xfrm>
            <a:prstGeom prst="rect">
              <a:avLst/>
            </a:prstGeom>
            <a:noFill/>
            <a:ln w="9525" cap="flat" cmpd="sng">
              <a:solidFill>
                <a:schemeClr val="accent1"/>
              </a:solidFill>
              <a:prstDash val="solid"/>
              <a:round/>
              <a:headEnd type="none" w="sm" len="sm"/>
              <a:tailEnd type="none" w="sm" len="sm"/>
            </a:ln>
          </p:spPr>
          <p:txBody>
            <a:bodyPr spcFirstLastPara="1" wrap="square" lIns="91425" tIns="45694" rIns="91425" bIns="45694" anchor="ctr" anchorCtr="0">
              <a:noAutofit/>
            </a:bodyPr>
            <a:lstStyle/>
            <a:p>
              <a:pPr algn="ctr" defTabSz="685800">
                <a:buClr>
                  <a:srgbClr val="000000"/>
                </a:buClr>
                <a:buSzPts val="2000"/>
              </a:pPr>
              <a:endParaRPr sz="1500" kern="0">
                <a:solidFill>
                  <a:srgbClr val="FFFFFF"/>
                </a:solidFill>
                <a:latin typeface="Arial"/>
                <a:ea typeface="Arial"/>
                <a:cs typeface="Arial"/>
                <a:sym typeface="Arial"/>
              </a:endParaRPr>
            </a:p>
          </p:txBody>
        </p:sp>
      </p:grpSp>
      <p:pic>
        <p:nvPicPr>
          <p:cNvPr id="592" name="Google Shape;592;g250d0a85521_0_18"/>
          <p:cNvPicPr preferRelativeResize="0"/>
          <p:nvPr/>
        </p:nvPicPr>
        <p:blipFill>
          <a:blip r:embed="rId4">
            <a:alphaModFix/>
          </a:blip>
          <a:stretch>
            <a:fillRect/>
          </a:stretch>
        </p:blipFill>
        <p:spPr>
          <a:xfrm>
            <a:off x="4627675" y="2157601"/>
            <a:ext cx="6585698" cy="3975224"/>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731899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250d0a85521_0_727"/>
          <p:cNvSpPr txBox="1">
            <a:spLocks noGrp="1"/>
          </p:cNvSpPr>
          <p:nvPr>
            <p:ph type="title"/>
          </p:nvPr>
        </p:nvSpPr>
        <p:spPr>
          <a:xfrm>
            <a:off x="225867" y="238684"/>
            <a:ext cx="5869575" cy="540450"/>
          </a:xfrm>
          <a:prstGeom prst="rect">
            <a:avLst/>
          </a:prstGeom>
          <a:noFill/>
          <a:ln>
            <a:noFill/>
          </a:ln>
        </p:spPr>
        <p:txBody>
          <a:bodyPr spcFirstLastPara="1" wrap="square" lIns="68569" tIns="34275" rIns="68569" bIns="34275" anchor="t" anchorCtr="0">
            <a:noAutofit/>
          </a:bodyPr>
          <a:lstStyle/>
          <a:p>
            <a:r>
              <a:rPr lang="en-GB" sz="2400">
                <a:solidFill>
                  <a:srgbClr val="002060"/>
                </a:solidFill>
              </a:rPr>
              <a:t>Logging into the Observation Round</a:t>
            </a:r>
            <a:r>
              <a:rPr lang="en-GB" sz="3600" b="0">
                <a:solidFill>
                  <a:schemeClr val="dk1"/>
                </a:solidFill>
                <a:latin typeface="Poppins"/>
                <a:ea typeface="Poppins"/>
                <a:cs typeface="Poppins"/>
                <a:sym typeface="Poppins"/>
              </a:rPr>
              <a:t/>
            </a:r>
            <a:br>
              <a:rPr lang="en-GB" sz="3600" b="0">
                <a:solidFill>
                  <a:schemeClr val="dk1"/>
                </a:solidFill>
                <a:latin typeface="Poppins"/>
                <a:ea typeface="Poppins"/>
                <a:cs typeface="Poppins"/>
                <a:sym typeface="Poppins"/>
              </a:rPr>
            </a:br>
            <a:endParaRPr/>
          </a:p>
        </p:txBody>
      </p:sp>
      <p:sp>
        <p:nvSpPr>
          <p:cNvPr id="573" name="Google Shape;573;g250d0a85521_0_727"/>
          <p:cNvSpPr txBox="1"/>
          <p:nvPr/>
        </p:nvSpPr>
        <p:spPr>
          <a:xfrm>
            <a:off x="359270" y="941498"/>
            <a:ext cx="10168875" cy="1154110"/>
          </a:xfrm>
          <a:prstGeom prst="rect">
            <a:avLst/>
          </a:prstGeom>
          <a:noFill/>
          <a:ln>
            <a:noFill/>
          </a:ln>
        </p:spPr>
        <p:txBody>
          <a:bodyPr spcFirstLastPara="1" wrap="square" lIns="91425" tIns="45694" rIns="91425" bIns="45694" anchor="t" anchorCtr="0">
            <a:spAutoFit/>
          </a:bodyPr>
          <a:lstStyle/>
          <a:p>
            <a:pPr defTabSz="685800">
              <a:lnSpc>
                <a:spcPct val="115000"/>
              </a:lnSpc>
              <a:buClr>
                <a:srgbClr val="000000"/>
              </a:buClr>
              <a:buSzPts val="2000"/>
            </a:pPr>
            <a:r>
              <a:rPr lang="en-GB" sz="1500" kern="0">
                <a:solidFill>
                  <a:srgbClr val="14375B"/>
                </a:solidFill>
                <a:latin typeface="Poppins"/>
                <a:ea typeface="Poppins"/>
                <a:cs typeface="Poppins"/>
                <a:sym typeface="Poppins"/>
              </a:rPr>
              <a:t>Step 1. Select “Start Observation” in the observation overview page.</a:t>
            </a:r>
            <a:endParaRPr sz="1500" kern="0">
              <a:solidFill>
                <a:srgbClr val="000000"/>
              </a:solidFill>
              <a:latin typeface="Arial"/>
              <a:ea typeface="Arial"/>
              <a:cs typeface="Arial"/>
              <a:sym typeface="Arial"/>
            </a:endParaRPr>
          </a:p>
          <a:p>
            <a:pPr defTabSz="685800">
              <a:lnSpc>
                <a:spcPct val="115000"/>
              </a:lnSpc>
              <a:buClr>
                <a:srgbClr val="000000"/>
              </a:buClr>
              <a:buSzPts val="2000"/>
            </a:pPr>
            <a:r>
              <a:rPr lang="en-GB" sz="1500" kern="0">
                <a:solidFill>
                  <a:srgbClr val="14375B"/>
                </a:solidFill>
                <a:latin typeface="Poppins"/>
                <a:ea typeface="Poppins"/>
                <a:cs typeface="Poppins"/>
                <a:sym typeface="Poppins"/>
              </a:rPr>
              <a:t>Step 2. Once you are on the staff login  page you must enter your full name and an email address. </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Note: There is a “Temporary staff” checkbox for </a:t>
            </a:r>
            <a:r>
              <a:rPr lang="en-GB" sz="1500" kern="0">
                <a:solidFill>
                  <a:srgbClr val="14375B"/>
                </a:solidFill>
                <a:latin typeface="Poppins"/>
                <a:ea typeface="Poppins"/>
                <a:cs typeface="Poppins"/>
                <a:sym typeface="Poppins"/>
              </a:rPr>
              <a:t>bank and agency staff</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 who do not have an NHS email</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a:t>
            </a:r>
            <a:r>
              <a:rPr lang="en-GB" sz="1500" kern="0">
                <a:solidFill>
                  <a:srgbClr val="14375B"/>
                </a:solidFill>
                <a:latin typeface="Poppins"/>
                <a:ea typeface="Poppins"/>
                <a:cs typeface="Poppins"/>
                <a:sym typeface="Poppins"/>
              </a:rPr>
              <a:t> Once you </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s</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elected “Login”</a:t>
            </a:r>
            <a:r>
              <a:rPr lang="en-GB" sz="1500" kern="0">
                <a:solidFill>
                  <a:srgbClr val="14375B"/>
                </a:solidFill>
                <a:latin typeface="Poppins"/>
                <a:ea typeface="Poppins"/>
                <a:cs typeface="Poppins"/>
                <a:sym typeface="Poppins"/>
              </a:rPr>
              <a:t> you will then be taken to the O</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bservation</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 round</a:t>
            </a:r>
            <a:r>
              <a:rPr lang="en-GB" sz="1500" kern="0">
                <a:solidFill>
                  <a:srgbClr val="14375B"/>
                </a:solidFill>
                <a:latin typeface="Poppins"/>
                <a:ea typeface="Poppins"/>
                <a:cs typeface="Poppins"/>
                <a:sym typeface="Poppins"/>
              </a:rPr>
              <a:t> page. </a:t>
            </a:r>
            <a:endParaRPr sz="1500" kern="0">
              <a:solidFill>
                <a:srgbClr val="14375B"/>
              </a:solidFill>
              <a:latin typeface="Poppins"/>
              <a:ea typeface="Poppins"/>
              <a:cs typeface="Poppins"/>
              <a:sym typeface="Poppins"/>
            </a:endParaRPr>
          </a:p>
        </p:txBody>
      </p:sp>
      <p:pic>
        <p:nvPicPr>
          <p:cNvPr id="574" name="Google Shape;574;g250d0a85521_0_727" descr="Badge 1 with solid fill"/>
          <p:cNvPicPr preferRelativeResize="0"/>
          <p:nvPr/>
        </p:nvPicPr>
        <p:blipFill rotWithShape="1">
          <a:blip r:embed="rId3">
            <a:alphaModFix/>
          </a:blip>
          <a:srcRect/>
          <a:stretch/>
        </p:blipFill>
        <p:spPr>
          <a:xfrm>
            <a:off x="2823981" y="2238755"/>
            <a:ext cx="486374" cy="486374"/>
          </a:xfrm>
          <a:prstGeom prst="rect">
            <a:avLst/>
          </a:prstGeom>
          <a:noFill/>
          <a:ln>
            <a:noFill/>
          </a:ln>
        </p:spPr>
      </p:pic>
      <p:pic>
        <p:nvPicPr>
          <p:cNvPr id="575" name="Google Shape;575;g250d0a85521_0_727" descr="Badge with solid fill"/>
          <p:cNvPicPr preferRelativeResize="0"/>
          <p:nvPr/>
        </p:nvPicPr>
        <p:blipFill rotWithShape="1">
          <a:blip r:embed="rId4">
            <a:alphaModFix/>
          </a:blip>
          <a:srcRect/>
          <a:stretch/>
        </p:blipFill>
        <p:spPr>
          <a:xfrm>
            <a:off x="8952480" y="2253342"/>
            <a:ext cx="457201" cy="457201"/>
          </a:xfrm>
          <a:prstGeom prst="rect">
            <a:avLst/>
          </a:prstGeom>
          <a:noFill/>
          <a:ln>
            <a:noFill/>
          </a:ln>
        </p:spPr>
      </p:pic>
      <p:grpSp>
        <p:nvGrpSpPr>
          <p:cNvPr id="576" name="Google Shape;576;g250d0a85521_0_727"/>
          <p:cNvGrpSpPr/>
          <p:nvPr/>
        </p:nvGrpSpPr>
        <p:grpSpPr>
          <a:xfrm>
            <a:off x="6243957" y="2818834"/>
            <a:ext cx="5744768" cy="2822711"/>
            <a:chOff x="3948850" y="4648324"/>
            <a:chExt cx="4370972" cy="2088576"/>
          </a:xfrm>
        </p:grpSpPr>
        <p:pic>
          <p:nvPicPr>
            <p:cNvPr id="577" name="Google Shape;577;g250d0a85521_0_727"/>
            <p:cNvPicPr preferRelativeResize="0"/>
            <p:nvPr/>
          </p:nvPicPr>
          <p:blipFill>
            <a:blip r:embed="rId5">
              <a:alphaModFix/>
            </a:blip>
            <a:stretch>
              <a:fillRect/>
            </a:stretch>
          </p:blipFill>
          <p:spPr>
            <a:xfrm>
              <a:off x="3948850" y="4648324"/>
              <a:ext cx="4294299" cy="2025875"/>
            </a:xfrm>
            <a:prstGeom prst="rect">
              <a:avLst/>
            </a:prstGeom>
            <a:noFill/>
            <a:ln w="9525" cap="flat" cmpd="sng">
              <a:solidFill>
                <a:srgbClr val="000000"/>
              </a:solidFill>
              <a:prstDash val="solid"/>
              <a:round/>
              <a:headEnd type="none" w="sm" len="sm"/>
              <a:tailEnd type="none" w="sm" len="sm"/>
            </a:ln>
          </p:spPr>
        </p:pic>
        <p:sp>
          <p:nvSpPr>
            <p:cNvPr id="578" name="Google Shape;578;g250d0a85521_0_727"/>
            <p:cNvSpPr/>
            <p:nvPr/>
          </p:nvSpPr>
          <p:spPr>
            <a:xfrm>
              <a:off x="7329223" y="6431500"/>
              <a:ext cx="990600" cy="305400"/>
            </a:xfrm>
            <a:prstGeom prst="rect">
              <a:avLst/>
            </a:prstGeom>
            <a:noFill/>
            <a:ln w="38100" cap="flat" cmpd="sng">
              <a:solidFill>
                <a:schemeClr val="accent2"/>
              </a:solidFill>
              <a:prstDash val="solid"/>
              <a:round/>
              <a:headEnd type="none" w="sm" len="sm"/>
              <a:tailEnd type="none" w="sm" len="sm"/>
            </a:ln>
          </p:spPr>
          <p:txBody>
            <a:bodyPr spcFirstLastPara="1" wrap="square" lIns="91425" tIns="45694" rIns="91425" bIns="45694" anchor="ctr" anchorCtr="0">
              <a:noAutofit/>
            </a:bodyPr>
            <a:lstStyle/>
            <a:p>
              <a:pPr algn="ctr" defTabSz="685800">
                <a:buClr>
                  <a:srgbClr val="000000"/>
                </a:buClr>
                <a:buSzPts val="2000"/>
              </a:pPr>
              <a:endParaRPr sz="1500" kern="0">
                <a:solidFill>
                  <a:srgbClr val="FFFFFF"/>
                </a:solidFill>
                <a:latin typeface="Arial"/>
                <a:ea typeface="Arial"/>
                <a:cs typeface="Arial"/>
                <a:sym typeface="Arial"/>
              </a:endParaRPr>
            </a:p>
          </p:txBody>
        </p:sp>
        <p:pic>
          <p:nvPicPr>
            <p:cNvPr id="579" name="Google Shape;579;g250d0a85521_0_727"/>
            <p:cNvPicPr preferRelativeResize="0"/>
            <p:nvPr/>
          </p:nvPicPr>
          <p:blipFill>
            <a:blip r:embed="rId6">
              <a:alphaModFix/>
            </a:blip>
            <a:stretch>
              <a:fillRect/>
            </a:stretch>
          </p:blipFill>
          <p:spPr>
            <a:xfrm>
              <a:off x="7437525" y="6494200"/>
              <a:ext cx="774000" cy="180000"/>
            </a:xfrm>
            <a:prstGeom prst="rect">
              <a:avLst/>
            </a:prstGeom>
            <a:noFill/>
            <a:ln w="9525" cap="flat" cmpd="sng">
              <a:solidFill>
                <a:schemeClr val="dk2"/>
              </a:solidFill>
              <a:prstDash val="solid"/>
              <a:round/>
              <a:headEnd type="none" w="sm" len="sm"/>
              <a:tailEnd type="none" w="sm" len="sm"/>
            </a:ln>
          </p:spPr>
        </p:pic>
      </p:grpSp>
      <p:pic>
        <p:nvPicPr>
          <p:cNvPr id="580" name="Google Shape;580;g250d0a85521_0_727"/>
          <p:cNvPicPr preferRelativeResize="0"/>
          <p:nvPr/>
        </p:nvPicPr>
        <p:blipFill>
          <a:blip r:embed="rId7">
            <a:alphaModFix/>
          </a:blip>
          <a:stretch>
            <a:fillRect/>
          </a:stretch>
        </p:blipFill>
        <p:spPr>
          <a:xfrm>
            <a:off x="476313" y="2818375"/>
            <a:ext cx="5181701" cy="2735525"/>
          </a:xfrm>
          <a:prstGeom prst="rect">
            <a:avLst/>
          </a:prstGeom>
          <a:noFill/>
          <a:ln w="9525" cap="flat" cmpd="sng">
            <a:solidFill>
              <a:schemeClr val="dk2"/>
            </a:solidFill>
            <a:prstDash val="solid"/>
            <a:round/>
            <a:headEnd type="none" w="sm" len="sm"/>
            <a:tailEnd type="none" w="sm" len="sm"/>
          </a:ln>
        </p:spPr>
      </p:pic>
      <p:sp>
        <p:nvSpPr>
          <p:cNvPr id="581" name="Google Shape;581;g250d0a85521_0_727"/>
          <p:cNvSpPr/>
          <p:nvPr/>
        </p:nvSpPr>
        <p:spPr>
          <a:xfrm>
            <a:off x="4247150" y="5228101"/>
            <a:ext cx="1301625" cy="326025"/>
          </a:xfrm>
          <a:prstGeom prst="rect">
            <a:avLst/>
          </a:prstGeom>
          <a:noFill/>
          <a:ln w="38100" cap="flat" cmpd="sng">
            <a:solidFill>
              <a:schemeClr val="accent2"/>
            </a:solidFill>
            <a:prstDash val="solid"/>
            <a:round/>
            <a:headEnd type="none" w="sm" len="sm"/>
            <a:tailEnd type="none" w="sm" len="sm"/>
          </a:ln>
        </p:spPr>
        <p:txBody>
          <a:bodyPr spcFirstLastPara="1" wrap="square" lIns="91425" tIns="45694" rIns="91425" bIns="45694" anchor="ctr" anchorCtr="0">
            <a:noAutofit/>
          </a:bodyPr>
          <a:lstStyle/>
          <a:p>
            <a:pPr algn="ctr" defTabSz="685800">
              <a:buClr>
                <a:srgbClr val="000000"/>
              </a:buClr>
              <a:buSzPts val="2000"/>
            </a:pPr>
            <a:endParaRPr sz="1500"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3113498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250d0a85521_0_28"/>
          <p:cNvSpPr txBox="1">
            <a:spLocks noGrp="1"/>
          </p:cNvSpPr>
          <p:nvPr>
            <p:ph type="body" idx="1"/>
          </p:nvPr>
        </p:nvSpPr>
        <p:spPr>
          <a:xfrm>
            <a:off x="332896" y="6443430"/>
            <a:ext cx="10063125" cy="311625"/>
          </a:xfrm>
          <a:prstGeom prst="rect">
            <a:avLst/>
          </a:prstGeom>
        </p:spPr>
        <p:txBody>
          <a:bodyPr spcFirstLastPara="1" wrap="square" lIns="68569" tIns="34275" rIns="68569" bIns="34275" anchor="t" anchorCtr="0">
            <a:noAutofit/>
          </a:bodyPr>
          <a:lstStyle/>
          <a:p>
            <a:pPr marL="0" indent="0"/>
            <a:endParaRPr/>
          </a:p>
        </p:txBody>
      </p:sp>
      <p:sp>
        <p:nvSpPr>
          <p:cNvPr id="598" name="Google Shape;598;g250d0a85521_0_28"/>
          <p:cNvSpPr txBox="1">
            <a:spLocks noGrp="1"/>
          </p:cNvSpPr>
          <p:nvPr>
            <p:ph type="body" idx="2"/>
          </p:nvPr>
        </p:nvSpPr>
        <p:spPr>
          <a:xfrm>
            <a:off x="332900" y="992650"/>
            <a:ext cx="9981225" cy="517275"/>
          </a:xfrm>
          <a:prstGeom prst="rect">
            <a:avLst/>
          </a:prstGeom>
        </p:spPr>
        <p:txBody>
          <a:bodyPr spcFirstLastPara="1" wrap="square" lIns="68569" tIns="34275" rIns="68569" bIns="34275" anchor="t" anchorCtr="0">
            <a:noAutofit/>
          </a:bodyPr>
          <a:lstStyle/>
          <a:p>
            <a:pPr marL="0" indent="0">
              <a:lnSpc>
                <a:spcPct val="100000"/>
              </a:lnSpc>
              <a:spcBef>
                <a:spcPts val="0"/>
              </a:spcBef>
            </a:pPr>
            <a:r>
              <a:rPr lang="en-GB" sz="1500">
                <a:solidFill>
                  <a:schemeClr val="dk1"/>
                </a:solidFill>
                <a:latin typeface="Poppins"/>
                <a:ea typeface="Poppins"/>
                <a:cs typeface="Poppins"/>
                <a:sym typeface="Poppins"/>
              </a:rPr>
              <a:t>Step 1: Once you have successfully logged in, you will be taken to the O</a:t>
            </a:r>
            <a:r>
              <a:rPr lang="en-GB" sz="1500">
                <a:solidFill>
                  <a:schemeClr val="dk1"/>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bservation Round </a:t>
            </a:r>
            <a:r>
              <a:rPr lang="en-GB" sz="1500">
                <a:solidFill>
                  <a:schemeClr val="dk1"/>
                </a:solidFill>
                <a:latin typeface="Poppins"/>
                <a:ea typeface="Poppins"/>
                <a:cs typeface="Poppins"/>
                <a:sym typeface="Poppins"/>
              </a:rPr>
              <a:t>page.</a:t>
            </a:r>
            <a:endParaRPr sz="1500">
              <a:solidFill>
                <a:schemeClr val="dk1"/>
              </a:solidFill>
              <a:latin typeface="Poppins"/>
              <a:ea typeface="Poppins"/>
              <a:cs typeface="Poppins"/>
              <a:sym typeface="Poppins"/>
            </a:endParaRPr>
          </a:p>
        </p:txBody>
      </p:sp>
      <p:sp>
        <p:nvSpPr>
          <p:cNvPr id="599" name="Google Shape;599;g250d0a85521_0_28"/>
          <p:cNvSpPr txBox="1"/>
          <p:nvPr/>
        </p:nvSpPr>
        <p:spPr>
          <a:xfrm>
            <a:off x="224175" y="329700"/>
            <a:ext cx="8651925" cy="517034"/>
          </a:xfrm>
          <a:prstGeom prst="rect">
            <a:avLst/>
          </a:prstGeom>
          <a:noFill/>
          <a:ln>
            <a:noFill/>
          </a:ln>
        </p:spPr>
        <p:txBody>
          <a:bodyPr spcFirstLastPara="1" wrap="square" lIns="91425" tIns="91425" rIns="91425" bIns="91425" anchor="t" anchorCtr="0">
            <a:spAutoFit/>
          </a:bodyPr>
          <a:lstStyle/>
          <a:p>
            <a:pPr defTabSz="685800">
              <a:lnSpc>
                <a:spcPct val="90000"/>
              </a:lnSpc>
              <a:buClr>
                <a:srgbClr val="000000"/>
              </a:buClr>
            </a:pPr>
            <a:r>
              <a:rPr lang="en-GB" sz="2400" b="1" kern="0">
                <a:solidFill>
                  <a:srgbClr val="002060"/>
                </a:solidFill>
                <a:latin typeface="Open Sans"/>
                <a:ea typeface="Open Sans"/>
                <a:cs typeface="Open Sans"/>
                <a:sym typeface="Open Sans"/>
              </a:rPr>
              <a:t>Completing an Observation Round</a:t>
            </a:r>
            <a:endParaRPr sz="1500" kern="0">
              <a:solidFill>
                <a:srgbClr val="000000"/>
              </a:solidFill>
              <a:latin typeface="Arial"/>
              <a:cs typeface="Arial"/>
              <a:sym typeface="Arial"/>
            </a:endParaRPr>
          </a:p>
        </p:txBody>
      </p:sp>
      <p:pic>
        <p:nvPicPr>
          <p:cNvPr id="600" name="Google Shape;600;g250d0a85521_0_28"/>
          <p:cNvPicPr preferRelativeResize="0"/>
          <p:nvPr/>
        </p:nvPicPr>
        <p:blipFill>
          <a:blip r:embed="rId3">
            <a:alphaModFix/>
          </a:blip>
          <a:stretch>
            <a:fillRect/>
          </a:stretch>
        </p:blipFill>
        <p:spPr>
          <a:xfrm>
            <a:off x="5338850" y="1809426"/>
            <a:ext cx="6187850" cy="3864825"/>
          </a:xfrm>
          <a:prstGeom prst="rect">
            <a:avLst/>
          </a:prstGeom>
          <a:noFill/>
          <a:ln w="9525" cap="flat" cmpd="sng">
            <a:solidFill>
              <a:srgbClr val="000000"/>
            </a:solidFill>
            <a:prstDash val="solid"/>
            <a:round/>
            <a:headEnd type="none" w="sm" len="sm"/>
            <a:tailEnd type="none" w="sm" len="sm"/>
          </a:ln>
        </p:spPr>
      </p:pic>
      <p:pic>
        <p:nvPicPr>
          <p:cNvPr id="601" name="Google Shape;601;g250d0a85521_0_28" descr="Badge 1 with solid fill"/>
          <p:cNvPicPr preferRelativeResize="0"/>
          <p:nvPr/>
        </p:nvPicPr>
        <p:blipFill rotWithShape="1">
          <a:blip r:embed="rId4">
            <a:alphaModFix/>
          </a:blip>
          <a:srcRect/>
          <a:stretch/>
        </p:blipFill>
        <p:spPr>
          <a:xfrm>
            <a:off x="4650355" y="1809418"/>
            <a:ext cx="486374" cy="486374"/>
          </a:xfrm>
          <a:prstGeom prst="rect">
            <a:avLst/>
          </a:prstGeom>
          <a:noFill/>
          <a:ln>
            <a:noFill/>
          </a:ln>
        </p:spPr>
      </p:pic>
      <p:sp>
        <p:nvSpPr>
          <p:cNvPr id="602" name="Google Shape;602;g250d0a85521_0_28"/>
          <p:cNvSpPr/>
          <p:nvPr/>
        </p:nvSpPr>
        <p:spPr>
          <a:xfrm>
            <a:off x="10313900" y="2813075"/>
            <a:ext cx="1082700" cy="311625"/>
          </a:xfrm>
          <a:prstGeom prst="rect">
            <a:avLst/>
          </a:prstGeom>
          <a:noFill/>
          <a:ln w="38100" cap="flat" cmpd="sng">
            <a:solidFill>
              <a:schemeClr val="accent2"/>
            </a:solidFill>
            <a:prstDash val="solid"/>
            <a:round/>
            <a:headEnd type="none" w="sm" len="sm"/>
            <a:tailEnd type="none" w="sm" len="sm"/>
          </a:ln>
        </p:spPr>
        <p:txBody>
          <a:bodyPr spcFirstLastPara="1" wrap="square" lIns="91425" tIns="45694" rIns="91425" bIns="45694" anchor="ctr" anchorCtr="0">
            <a:noAutofit/>
          </a:bodyPr>
          <a:lstStyle/>
          <a:p>
            <a:pPr algn="ctr" defTabSz="685800">
              <a:buClr>
                <a:srgbClr val="000000"/>
              </a:buClr>
              <a:buSzPts val="2000"/>
            </a:pPr>
            <a:endParaRPr sz="1500" kern="0">
              <a:solidFill>
                <a:srgbClr val="FFFFFF"/>
              </a:solidFill>
              <a:latin typeface="Arial"/>
              <a:ea typeface="Arial"/>
              <a:cs typeface="Arial"/>
              <a:sym typeface="Arial"/>
            </a:endParaRPr>
          </a:p>
        </p:txBody>
      </p:sp>
      <p:sp>
        <p:nvSpPr>
          <p:cNvPr id="603" name="Google Shape;603;g250d0a85521_0_28"/>
          <p:cNvSpPr txBox="1"/>
          <p:nvPr/>
        </p:nvSpPr>
        <p:spPr>
          <a:xfrm>
            <a:off x="402975" y="1742750"/>
            <a:ext cx="3901950" cy="3185457"/>
          </a:xfrm>
          <a:prstGeom prst="rect">
            <a:avLst/>
          </a:prstGeom>
          <a:noFill/>
          <a:ln>
            <a:noFill/>
          </a:ln>
        </p:spPr>
        <p:txBody>
          <a:bodyPr spcFirstLastPara="1" wrap="square" lIns="91425" tIns="91425" rIns="91425" bIns="91425" anchor="t" anchorCtr="0">
            <a:spAutoFit/>
          </a:bodyPr>
          <a:lstStyle/>
          <a:p>
            <a:pPr defTabSz="685800">
              <a:buClr>
                <a:srgbClr val="000000"/>
              </a:buClr>
            </a:pPr>
            <a:r>
              <a:rPr lang="en-GB" sz="1500" kern="0">
                <a:solidFill>
                  <a:srgbClr val="14375B"/>
                </a:solidFill>
                <a:latin typeface="Poppins"/>
                <a:ea typeface="Poppins"/>
                <a:cs typeface="Poppins"/>
                <a:sym typeface="Poppins"/>
              </a:rPr>
              <a:t>The O</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bservation Round</a:t>
            </a:r>
            <a:r>
              <a:rPr lang="en-GB" sz="1500" kern="0">
                <a:solidFill>
                  <a:srgbClr val="14375B"/>
                </a:solidFill>
                <a:latin typeface="Poppins"/>
                <a:ea typeface="Poppins"/>
                <a:cs typeface="Poppins"/>
                <a:sym typeface="Poppins"/>
              </a:rPr>
              <a:t> page shows a list of the current patients on the ward including:</a:t>
            </a:r>
            <a:endParaRPr sz="1500" kern="0">
              <a:solidFill>
                <a:srgbClr val="14375B"/>
              </a:solidFill>
              <a:latin typeface="Poppins"/>
              <a:ea typeface="Poppins"/>
              <a:cs typeface="Poppins"/>
              <a:sym typeface="Poppins"/>
            </a:endParaRPr>
          </a:p>
          <a:p>
            <a:pPr defTabSz="685800">
              <a:buClr>
                <a:srgbClr val="000000"/>
              </a:buClr>
            </a:pPr>
            <a:endParaRPr sz="1500" kern="0">
              <a:solidFill>
                <a:srgbClr val="14375B"/>
              </a:solidFill>
              <a:latin typeface="Poppins"/>
              <a:ea typeface="Poppins"/>
              <a:cs typeface="Poppins"/>
              <a:sym typeface="Poppins"/>
            </a:endParaRPr>
          </a:p>
          <a:p>
            <a:pPr marL="457200" indent="-295275" defTabSz="685800">
              <a:buClr>
                <a:srgbClr val="14375B"/>
              </a:buClr>
              <a:buSzPts val="1600"/>
              <a:buFont typeface="Poppins"/>
              <a:buChar char="●"/>
            </a:pPr>
            <a:r>
              <a:rPr lang="en-GB" sz="1500" kern="0">
                <a:solidFill>
                  <a:srgbClr val="14375B"/>
                </a:solidFill>
                <a:latin typeface="Poppins"/>
                <a:ea typeface="Poppins"/>
                <a:cs typeface="Poppins"/>
                <a:sym typeface="Poppins"/>
              </a:rPr>
              <a:t>Patient n</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ame</a:t>
            </a:r>
            <a:endParaRPr sz="1500" kern="0">
              <a:solidFill>
                <a:srgbClr val="14375B"/>
              </a:solidFill>
              <a:latin typeface="Poppins"/>
              <a:ea typeface="Poppins"/>
              <a:cs typeface="Poppins"/>
              <a:sym typeface="Poppins"/>
            </a:endParaRPr>
          </a:p>
          <a:p>
            <a:pPr marL="457200" indent="-295275" defTabSz="685800">
              <a:buClr>
                <a:srgbClr val="14375B"/>
              </a:buClr>
              <a:buSzPts val="1600"/>
              <a:buFont typeface="Poppins"/>
              <a:buChar char="●"/>
            </a:pPr>
            <a:r>
              <a:rPr lang="en-GB" sz="1500" kern="0">
                <a:solidFill>
                  <a:srgbClr val="14375B"/>
                </a:solidFill>
                <a:latin typeface="Poppins"/>
                <a:ea typeface="Poppins"/>
                <a:cs typeface="Poppins"/>
                <a:sym typeface="Poppins"/>
              </a:rPr>
              <a:t>A</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ssigned observation level(s)</a:t>
            </a:r>
            <a:endParaRPr sz="1500" kern="0">
              <a:solidFill>
                <a:srgbClr val="14375B"/>
              </a:solidFill>
              <a:latin typeface="Poppins"/>
              <a:ea typeface="Poppins"/>
              <a:cs typeface="Poppins"/>
              <a:sym typeface="Poppins"/>
            </a:endParaRPr>
          </a:p>
          <a:p>
            <a:pPr marL="457200" indent="-295275" defTabSz="685800">
              <a:buClr>
                <a:srgbClr val="14375B"/>
              </a:buClr>
              <a:buSzPts val="1600"/>
              <a:buFont typeface="Poppins"/>
              <a:buChar char="●"/>
            </a:pPr>
            <a:r>
              <a:rPr lang="en-GB" sz="1500" kern="0">
                <a:solidFill>
                  <a:srgbClr val="14375B"/>
                </a:solidFill>
                <a:latin typeface="Poppins"/>
                <a:ea typeface="Poppins"/>
                <a:cs typeface="Poppins"/>
                <a:sym typeface="Poppins"/>
              </a:rPr>
              <a:t>T</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he time the “Last Obs” was taken</a:t>
            </a:r>
            <a:endParaRPr sz="1500" kern="0">
              <a:solidFill>
                <a:srgbClr val="14375B"/>
              </a:solidFill>
              <a:latin typeface="Poppins"/>
              <a:ea typeface="Poppins"/>
              <a:cs typeface="Poppins"/>
              <a:sym typeface="Poppins"/>
            </a:endParaRPr>
          </a:p>
          <a:p>
            <a:pPr marL="457200" indent="-295275" defTabSz="685800">
              <a:buClr>
                <a:srgbClr val="14375B"/>
              </a:buClr>
              <a:buSzPts val="1600"/>
              <a:buFont typeface="Poppins"/>
              <a:buChar char="●"/>
            </a:pPr>
            <a:r>
              <a:rPr lang="en-GB" sz="1500" kern="0">
                <a:solidFill>
                  <a:srgbClr val="14375B"/>
                </a:solidFill>
                <a:latin typeface="Poppins"/>
                <a:ea typeface="Poppins"/>
                <a:cs typeface="Poppins"/>
                <a:sym typeface="Poppins"/>
              </a:rPr>
              <a:t>The room in which the patients are currently assigned </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to</a:t>
            </a:r>
            <a:r>
              <a:rPr lang="en-GB" sz="1500" kern="0">
                <a:solidFill>
                  <a:srgbClr val="14375B"/>
                </a:solidFill>
                <a:latin typeface="Poppins"/>
                <a:ea typeface="Poppins"/>
                <a:cs typeface="Poppins"/>
                <a:sym typeface="Poppins"/>
              </a:rPr>
              <a:t>.</a:t>
            </a:r>
            <a:endParaRPr sz="1500" kern="0">
              <a:solidFill>
                <a:srgbClr val="14375B"/>
              </a:solidFill>
              <a:latin typeface="Poppins"/>
              <a:ea typeface="Poppins"/>
              <a:cs typeface="Poppins"/>
              <a:sym typeface="Poppins"/>
            </a:endParaRPr>
          </a:p>
          <a:p>
            <a:pPr defTabSz="685800">
              <a:buClr>
                <a:srgbClr val="000000"/>
              </a:buClr>
            </a:pPr>
            <a:endParaRPr sz="1500" kern="0">
              <a:solidFill>
                <a:srgbClr val="14375B"/>
              </a:solidFill>
              <a:latin typeface="Poppins"/>
              <a:ea typeface="Poppins"/>
              <a:cs typeface="Poppins"/>
              <a:sym typeface="Poppins"/>
            </a:endParaRPr>
          </a:p>
          <a:p>
            <a:pPr defTabSz="685800">
              <a:buClr>
                <a:srgbClr val="000000"/>
              </a:buClr>
            </a:pPr>
            <a:r>
              <a:rPr lang="en-GB" sz="1500" kern="0">
                <a:solidFill>
                  <a:srgbClr val="14375B"/>
                </a:solidFill>
                <a:latin typeface="Poppins"/>
                <a:ea typeface="Poppins"/>
                <a:cs typeface="Poppins"/>
                <a:sym typeface="Poppins"/>
              </a:rPr>
              <a:t>Selecting </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“Take Observation” </a:t>
            </a:r>
            <a:r>
              <a:rPr lang="en-GB" sz="1500" kern="0">
                <a:solidFill>
                  <a:srgbClr val="14375B"/>
                </a:solidFill>
                <a:latin typeface="Poppins"/>
                <a:ea typeface="Poppins"/>
                <a:cs typeface="Poppins"/>
                <a:sym typeface="Poppins"/>
              </a:rPr>
              <a:t> for the individual patient will open the O</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bservation Workflow f</a:t>
            </a:r>
            <a:r>
              <a:rPr lang="en-GB" sz="1500" kern="0">
                <a:solidFill>
                  <a:srgbClr val="14375B"/>
                </a:solidFill>
                <a:latin typeface="Poppins"/>
                <a:ea typeface="Poppins"/>
                <a:cs typeface="Poppins"/>
                <a:sym typeface="Poppins"/>
              </a:rPr>
              <a:t>or the individual patient.</a:t>
            </a:r>
            <a:endParaRPr sz="1500" kern="0">
              <a:solidFill>
                <a:srgbClr val="14375B"/>
              </a:solidFill>
              <a:latin typeface="Poppins"/>
              <a:ea typeface="Poppins"/>
              <a:cs typeface="Poppins"/>
              <a:sym typeface="Poppins"/>
            </a:endParaRPr>
          </a:p>
        </p:txBody>
      </p:sp>
      <p:sp>
        <p:nvSpPr>
          <p:cNvPr id="604" name="Google Shape;604;g250d0a85521_0_28"/>
          <p:cNvSpPr/>
          <p:nvPr/>
        </p:nvSpPr>
        <p:spPr>
          <a:xfrm>
            <a:off x="10984175" y="2208300"/>
            <a:ext cx="486450" cy="385200"/>
          </a:xfrm>
          <a:prstGeom prst="rect">
            <a:avLst/>
          </a:prstGeom>
          <a:noFill/>
          <a:ln w="38100" cap="flat" cmpd="sng">
            <a:solidFill>
              <a:schemeClr val="accent2"/>
            </a:solidFill>
            <a:prstDash val="solid"/>
            <a:round/>
            <a:headEnd type="none" w="sm" len="sm"/>
            <a:tailEnd type="none" w="sm" len="sm"/>
          </a:ln>
        </p:spPr>
        <p:txBody>
          <a:bodyPr spcFirstLastPara="1" wrap="square" lIns="91425" tIns="45694" rIns="91425" bIns="45694" anchor="ctr" anchorCtr="0">
            <a:noAutofit/>
          </a:bodyPr>
          <a:lstStyle/>
          <a:p>
            <a:pPr algn="ctr" defTabSz="685800">
              <a:buClr>
                <a:srgbClr val="000000"/>
              </a:buClr>
              <a:buSzPts val="2000"/>
            </a:pPr>
            <a:endParaRPr sz="1500" kern="0">
              <a:solidFill>
                <a:srgbClr val="FFFFFF"/>
              </a:solidFill>
              <a:latin typeface="Arial"/>
              <a:ea typeface="Arial"/>
              <a:cs typeface="Arial"/>
              <a:sym typeface="Arial"/>
            </a:endParaRPr>
          </a:p>
        </p:txBody>
      </p:sp>
      <p:cxnSp>
        <p:nvCxnSpPr>
          <p:cNvPr id="605" name="Google Shape;605;g250d0a85521_0_28"/>
          <p:cNvCxnSpPr/>
          <p:nvPr/>
        </p:nvCxnSpPr>
        <p:spPr>
          <a:xfrm>
            <a:off x="10823800" y="1509850"/>
            <a:ext cx="369900" cy="597150"/>
          </a:xfrm>
          <a:prstGeom prst="straightConnector1">
            <a:avLst/>
          </a:prstGeom>
          <a:noFill/>
          <a:ln w="19050" cap="flat" cmpd="sng">
            <a:solidFill>
              <a:schemeClr val="accent2"/>
            </a:solidFill>
            <a:prstDash val="solid"/>
            <a:round/>
            <a:headEnd type="none" w="med" len="med"/>
            <a:tailEnd type="triangle" w="med" len="med"/>
          </a:ln>
        </p:spPr>
      </p:cxnSp>
      <p:sp>
        <p:nvSpPr>
          <p:cNvPr id="606" name="Google Shape;606;g250d0a85521_0_28"/>
          <p:cNvSpPr txBox="1"/>
          <p:nvPr/>
        </p:nvSpPr>
        <p:spPr>
          <a:xfrm>
            <a:off x="10386800" y="1065300"/>
            <a:ext cx="936900" cy="507801"/>
          </a:xfrm>
          <a:prstGeom prst="rect">
            <a:avLst/>
          </a:prstGeom>
          <a:noFill/>
          <a:ln>
            <a:noFill/>
          </a:ln>
        </p:spPr>
        <p:txBody>
          <a:bodyPr spcFirstLastPara="1" wrap="square" lIns="91425" tIns="91425" rIns="91425" bIns="91425" anchor="t" anchorCtr="0">
            <a:spAutoFit/>
          </a:bodyPr>
          <a:lstStyle/>
          <a:p>
            <a:pPr defTabSz="685800">
              <a:buClr>
                <a:srgbClr val="000000"/>
              </a:buClr>
            </a:pPr>
            <a:r>
              <a:rPr lang="en-GB" sz="1050" kern="0">
                <a:solidFill>
                  <a:srgbClr val="000000"/>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Logout</a:t>
            </a:r>
            <a:r>
              <a:rPr lang="en-GB" sz="1050" kern="0">
                <a:solidFill>
                  <a:srgbClr val="000000"/>
                </a:solidFill>
                <a:latin typeface="Poppins"/>
                <a:ea typeface="Poppins"/>
                <a:cs typeface="Poppins"/>
                <a:sym typeface="Poppins"/>
              </a:rPr>
              <a:t> button </a:t>
            </a:r>
            <a:endParaRPr sz="1050" kern="0">
              <a:solidFill>
                <a:srgbClr val="000000"/>
              </a:solidFill>
              <a:latin typeface="Poppins"/>
              <a:ea typeface="Poppins"/>
              <a:cs typeface="Poppins"/>
              <a:sym typeface="Poppins"/>
            </a:endParaRPr>
          </a:p>
        </p:txBody>
      </p:sp>
    </p:spTree>
    <p:extLst>
      <p:ext uri="{BB962C8B-B14F-4D97-AF65-F5344CB8AC3E}">
        <p14:creationId xmlns:p14="http://schemas.microsoft.com/office/powerpoint/2010/main" val="2730764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850392"/>
            <a:ext cx="10515600" cy="3185160"/>
          </a:xfrm>
          <a:prstGeom prst="rect">
            <a:avLst/>
          </a:prstGeom>
        </p:spPr>
        <p:txBody>
          <a:bodyPr/>
          <a:lstStyle/>
          <a:p>
            <a:r>
              <a:rPr lang="en-GB" sz="6600" dirty="0" smtClean="0">
                <a:solidFill>
                  <a:srgbClr val="005EB8"/>
                </a:solidFill>
                <a:latin typeface="Impact" panose="020B0806030902050204" pitchFamily="34" charset="0"/>
              </a:rPr>
              <a:t>OXEVISION: USING TECHNOLOGY TO ENHANCE PATIENT SAFETY, OBSERVATIONS &amp; ENGAGEMENT</a:t>
            </a:r>
            <a:endParaRPr lang="en-GB" sz="6600" i="1" dirty="0">
              <a:solidFill>
                <a:schemeClr val="tx2"/>
              </a:solidFill>
            </a:endParaRPr>
          </a:p>
        </p:txBody>
      </p:sp>
      <p:sp>
        <p:nvSpPr>
          <p:cNvPr id="3" name="Title 1"/>
          <p:cNvSpPr>
            <a:spLocks noGrp="1"/>
          </p:cNvSpPr>
          <p:nvPr>
            <p:ph type="title" idx="4294967295"/>
          </p:nvPr>
        </p:nvSpPr>
        <p:spPr>
          <a:xfrm>
            <a:off x="838200" y="3755136"/>
            <a:ext cx="7696200" cy="1219200"/>
          </a:xfrm>
          <a:prstGeom prst="rect">
            <a:avLst/>
          </a:prstGeom>
        </p:spPr>
        <p:txBody>
          <a:bodyPr>
            <a:noAutofit/>
          </a:bodyPr>
          <a:lstStyle/>
          <a:p>
            <a:r>
              <a:rPr lang="en-GB" sz="2800" b="1" dirty="0" err="1" smtClean="0">
                <a:latin typeface="+mn-lt"/>
              </a:rPr>
              <a:t>Oyinkan</a:t>
            </a:r>
            <a:r>
              <a:rPr lang="en-GB" sz="2800" b="1" dirty="0" smtClean="0">
                <a:latin typeface="+mn-lt"/>
              </a:rPr>
              <a:t> </a:t>
            </a:r>
            <a:r>
              <a:rPr lang="en-GB" sz="2800" b="1" dirty="0" err="1" smtClean="0">
                <a:latin typeface="+mn-lt"/>
              </a:rPr>
              <a:t>Akinseye</a:t>
            </a:r>
            <a:r>
              <a:rPr lang="en-GB" sz="2800" dirty="0" smtClean="0">
                <a:latin typeface="+mn-lt"/>
              </a:rPr>
              <a:t/>
            </a:r>
            <a:br>
              <a:rPr lang="en-GB" sz="2800" dirty="0" smtClean="0">
                <a:latin typeface="+mn-lt"/>
              </a:rPr>
            </a:br>
            <a:r>
              <a:rPr lang="en-GB" sz="2000" dirty="0" smtClean="0">
                <a:latin typeface="+mn-lt"/>
              </a:rPr>
              <a:t>Customer </a:t>
            </a:r>
            <a:r>
              <a:rPr lang="en-GB" sz="2000" dirty="0">
                <a:latin typeface="+mn-lt"/>
              </a:rPr>
              <a:t>Success Manager, </a:t>
            </a:r>
            <a:r>
              <a:rPr lang="en-GB" sz="2000" dirty="0" err="1" smtClean="0">
                <a:latin typeface="+mn-lt"/>
              </a:rPr>
              <a:t>Oxehealth</a:t>
            </a:r>
            <a:r>
              <a:rPr lang="en-GB" sz="2600" dirty="0" smtClean="0">
                <a:latin typeface="+mn-lt"/>
              </a:rPr>
              <a:t/>
            </a:r>
            <a:br>
              <a:rPr lang="en-GB" sz="2600" dirty="0" smtClean="0">
                <a:latin typeface="+mn-lt"/>
              </a:rPr>
            </a:br>
            <a:r>
              <a:rPr lang="en-GB" sz="1200" dirty="0">
                <a:latin typeface="+mn-lt"/>
              </a:rPr>
              <a:t/>
            </a:r>
            <a:br>
              <a:rPr lang="en-GB" sz="1200" dirty="0">
                <a:latin typeface="+mn-lt"/>
              </a:rPr>
            </a:br>
            <a:r>
              <a:rPr lang="en-GB" sz="2800" b="1" dirty="0" smtClean="0">
                <a:latin typeface="+mn-lt"/>
              </a:rPr>
              <a:t>Louise Summers</a:t>
            </a:r>
            <a:r>
              <a:rPr lang="en-GB" sz="2800" dirty="0" smtClean="0">
                <a:latin typeface="+mn-lt"/>
              </a:rPr>
              <a:t/>
            </a:r>
            <a:br>
              <a:rPr lang="en-GB" sz="2800" dirty="0" smtClean="0">
                <a:latin typeface="+mn-lt"/>
              </a:rPr>
            </a:br>
            <a:r>
              <a:rPr lang="en-GB" sz="2000" dirty="0" smtClean="0">
                <a:latin typeface="+mn-lt"/>
              </a:rPr>
              <a:t>Service </a:t>
            </a:r>
            <a:r>
              <a:rPr lang="en-GB" sz="2000" dirty="0">
                <a:latin typeface="+mn-lt"/>
              </a:rPr>
              <a:t>Manager, Child and Adolescent Mental Health Service, </a:t>
            </a:r>
            <a:r>
              <a:rPr lang="en-GB" sz="2000" dirty="0" smtClean="0">
                <a:latin typeface="+mn-lt"/>
              </a:rPr>
              <a:t>EPUT</a:t>
            </a:r>
            <a:endParaRPr lang="en-GB" sz="2000" dirty="0">
              <a:latin typeface="+mn-lt"/>
            </a:endParaRPr>
          </a:p>
        </p:txBody>
      </p:sp>
    </p:spTree>
    <p:extLst>
      <p:ext uri="{BB962C8B-B14F-4D97-AF65-F5344CB8AC3E}">
        <p14:creationId xmlns:p14="http://schemas.microsoft.com/office/powerpoint/2010/main" val="3195654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50d0a85521_0_42"/>
          <p:cNvSpPr txBox="1">
            <a:spLocks noGrp="1"/>
          </p:cNvSpPr>
          <p:nvPr>
            <p:ph type="title"/>
          </p:nvPr>
        </p:nvSpPr>
        <p:spPr>
          <a:xfrm>
            <a:off x="225866" y="238700"/>
            <a:ext cx="7459650" cy="540450"/>
          </a:xfrm>
          <a:prstGeom prst="rect">
            <a:avLst/>
          </a:prstGeom>
        </p:spPr>
        <p:txBody>
          <a:bodyPr spcFirstLastPara="1" wrap="square" lIns="68569" tIns="34275" rIns="68569" bIns="34275" anchor="t" anchorCtr="0">
            <a:noAutofit/>
          </a:bodyPr>
          <a:lstStyle/>
          <a:p>
            <a:r>
              <a:rPr lang="en-GB" sz="2400">
                <a:solidFill>
                  <a:srgbClr val="002060"/>
                </a:solidFill>
              </a:rPr>
              <a:t>Completing an Observation Round Continued…</a:t>
            </a:r>
            <a:endParaRPr/>
          </a:p>
        </p:txBody>
      </p:sp>
      <p:sp>
        <p:nvSpPr>
          <p:cNvPr id="612" name="Google Shape;612;g250d0a85521_0_42"/>
          <p:cNvSpPr txBox="1">
            <a:spLocks noGrp="1"/>
          </p:cNvSpPr>
          <p:nvPr>
            <p:ph type="body" idx="2"/>
          </p:nvPr>
        </p:nvSpPr>
        <p:spPr>
          <a:xfrm>
            <a:off x="301149" y="926700"/>
            <a:ext cx="10063125" cy="342900"/>
          </a:xfrm>
          <a:prstGeom prst="rect">
            <a:avLst/>
          </a:prstGeom>
        </p:spPr>
        <p:txBody>
          <a:bodyPr spcFirstLastPara="1" wrap="square" lIns="68569" tIns="34275" rIns="68569" bIns="34275" anchor="t" anchorCtr="0">
            <a:noAutofit/>
          </a:bodyPr>
          <a:lstStyle/>
          <a:p>
            <a:pPr marL="0" indent="0">
              <a:lnSpc>
                <a:spcPct val="100000"/>
              </a:lnSpc>
              <a:spcBef>
                <a:spcPts val="0"/>
              </a:spcBef>
            </a:pPr>
            <a:r>
              <a:rPr lang="en-GB" sz="1500">
                <a:solidFill>
                  <a:schemeClr val="dk1"/>
                </a:solidFill>
                <a:latin typeface="Poppins"/>
                <a:ea typeface="Poppins"/>
                <a:cs typeface="Poppins"/>
                <a:sym typeface="Poppins"/>
              </a:rPr>
              <a:t>Once you have selected “Take Observation”  the observation workflow for that patient will appear. </a:t>
            </a:r>
            <a:endParaRPr sz="1500">
              <a:solidFill>
                <a:schemeClr val="dk1"/>
              </a:solidFill>
              <a:latin typeface="Poppins"/>
              <a:ea typeface="Poppins"/>
              <a:cs typeface="Poppins"/>
              <a:sym typeface="Poppins"/>
            </a:endParaRPr>
          </a:p>
        </p:txBody>
      </p:sp>
      <p:pic>
        <p:nvPicPr>
          <p:cNvPr id="613" name="Google Shape;613;g250d0a85521_0_42"/>
          <p:cNvPicPr preferRelativeResize="0"/>
          <p:nvPr/>
        </p:nvPicPr>
        <p:blipFill>
          <a:blip r:embed="rId3">
            <a:alphaModFix/>
          </a:blip>
          <a:stretch>
            <a:fillRect/>
          </a:stretch>
        </p:blipFill>
        <p:spPr>
          <a:xfrm>
            <a:off x="4662050" y="1638304"/>
            <a:ext cx="5734050" cy="3581400"/>
          </a:xfrm>
          <a:prstGeom prst="rect">
            <a:avLst/>
          </a:prstGeom>
          <a:noFill/>
          <a:ln w="9525" cap="flat" cmpd="sng">
            <a:solidFill>
              <a:srgbClr val="000000"/>
            </a:solidFill>
            <a:prstDash val="solid"/>
            <a:round/>
            <a:headEnd type="none" w="sm" len="sm"/>
            <a:tailEnd type="none" w="sm" len="sm"/>
          </a:ln>
        </p:spPr>
      </p:pic>
      <p:sp>
        <p:nvSpPr>
          <p:cNvPr id="614" name="Google Shape;614;g250d0a85521_0_42"/>
          <p:cNvSpPr txBox="1"/>
          <p:nvPr/>
        </p:nvSpPr>
        <p:spPr>
          <a:xfrm>
            <a:off x="496800" y="1638300"/>
            <a:ext cx="3552300" cy="2042837"/>
          </a:xfrm>
          <a:prstGeom prst="rect">
            <a:avLst/>
          </a:prstGeom>
          <a:noFill/>
          <a:ln>
            <a:noFill/>
          </a:ln>
        </p:spPr>
        <p:txBody>
          <a:bodyPr spcFirstLastPara="1" wrap="square" lIns="91425" tIns="91425" rIns="91425" bIns="91425" anchor="t" anchorCtr="0">
            <a:spAutoFit/>
          </a:bodyPr>
          <a:lstStyle/>
          <a:p>
            <a:pPr defTabSz="685800">
              <a:lnSpc>
                <a:spcPct val="115000"/>
              </a:lnSpc>
              <a:buClr>
                <a:srgbClr val="000000"/>
              </a:buClr>
            </a:pPr>
            <a:r>
              <a:rPr lang="en-GB" sz="1500" kern="0">
                <a:solidFill>
                  <a:srgbClr val="14375B"/>
                </a:solidFill>
                <a:latin typeface="Poppins"/>
                <a:ea typeface="Poppins"/>
                <a:cs typeface="Poppins"/>
                <a:sym typeface="Poppins"/>
              </a:rPr>
              <a:t>There are four sections within the observation workflow:</a:t>
            </a:r>
            <a:endParaRPr sz="1500" kern="0">
              <a:solidFill>
                <a:srgbClr val="14375B"/>
              </a:solidFill>
              <a:latin typeface="Poppins"/>
              <a:ea typeface="Poppins"/>
              <a:cs typeface="Poppins"/>
              <a:sym typeface="Poppins"/>
            </a:endParaRPr>
          </a:p>
          <a:p>
            <a:pPr marL="457200" indent="-314325" defTabSz="685800">
              <a:lnSpc>
                <a:spcPct val="115000"/>
              </a:lnSpc>
              <a:buClr>
                <a:srgbClr val="14375B"/>
              </a:buClr>
              <a:buSzPts val="2000"/>
              <a:buFont typeface="Poppins"/>
              <a:buChar char="●"/>
            </a:pPr>
            <a:r>
              <a:rPr lang="en-GB" sz="1500" kern="0">
                <a:solidFill>
                  <a:srgbClr val="14375B"/>
                </a:solidFill>
                <a:latin typeface="Poppins"/>
                <a:ea typeface="Poppins"/>
                <a:cs typeface="Poppins"/>
                <a:sym typeface="Poppins"/>
              </a:rPr>
              <a:t>Observation level</a:t>
            </a:r>
            <a:endParaRPr sz="1500" kern="0">
              <a:solidFill>
                <a:srgbClr val="14375B"/>
              </a:solidFill>
              <a:latin typeface="Poppins"/>
              <a:ea typeface="Poppins"/>
              <a:cs typeface="Poppins"/>
              <a:sym typeface="Poppins"/>
            </a:endParaRPr>
          </a:p>
          <a:p>
            <a:pPr marL="457200" indent="-314325" defTabSz="685800">
              <a:lnSpc>
                <a:spcPct val="115000"/>
              </a:lnSpc>
              <a:buClr>
                <a:srgbClr val="14375B"/>
              </a:buClr>
              <a:buSzPts val="2000"/>
              <a:buFont typeface="Poppins"/>
              <a:buChar char="●"/>
            </a:pPr>
            <a:r>
              <a:rPr lang="en-GB" sz="1500" kern="0">
                <a:solidFill>
                  <a:srgbClr val="14375B"/>
                </a:solidFill>
                <a:latin typeface="Poppins"/>
                <a:ea typeface="Poppins"/>
                <a:cs typeface="Poppins"/>
                <a:sym typeface="Poppins"/>
              </a:rPr>
              <a:t>Location</a:t>
            </a:r>
            <a:endParaRPr sz="1500" kern="0">
              <a:solidFill>
                <a:srgbClr val="14375B"/>
              </a:solidFill>
              <a:latin typeface="Poppins"/>
              <a:ea typeface="Poppins"/>
              <a:cs typeface="Poppins"/>
              <a:sym typeface="Poppins"/>
            </a:endParaRPr>
          </a:p>
          <a:p>
            <a:pPr marL="457200" indent="-314325" defTabSz="685800">
              <a:lnSpc>
                <a:spcPct val="115000"/>
              </a:lnSpc>
              <a:buClr>
                <a:srgbClr val="14375B"/>
              </a:buClr>
              <a:buSzPts val="2000"/>
              <a:buFont typeface="Poppins"/>
              <a:buChar char="●"/>
            </a:pPr>
            <a:r>
              <a:rPr lang="en-GB" sz="1500" kern="0">
                <a:solidFill>
                  <a:srgbClr val="14375B"/>
                </a:solidFill>
                <a:latin typeface="Poppins"/>
                <a:ea typeface="Poppins"/>
                <a:cs typeface="Poppins"/>
                <a:sym typeface="Poppins"/>
              </a:rPr>
              <a:t>Vital signs</a:t>
            </a:r>
            <a:endParaRPr sz="1500" kern="0">
              <a:solidFill>
                <a:srgbClr val="14375B"/>
              </a:solidFill>
              <a:latin typeface="Poppins"/>
              <a:ea typeface="Poppins"/>
              <a:cs typeface="Poppins"/>
              <a:sym typeface="Poppins"/>
            </a:endParaRPr>
          </a:p>
          <a:p>
            <a:pPr marL="457200" indent="-314325" defTabSz="685800">
              <a:lnSpc>
                <a:spcPct val="115000"/>
              </a:lnSpc>
              <a:buClr>
                <a:srgbClr val="14375B"/>
              </a:buClr>
              <a:buSzPts val="2000"/>
              <a:buFont typeface="Poppins"/>
              <a:buChar char="●"/>
            </a:pPr>
            <a:r>
              <a:rPr lang="en-GB" sz="1500" kern="0">
                <a:solidFill>
                  <a:srgbClr val="14375B"/>
                </a:solidFill>
                <a:latin typeface="Poppins"/>
                <a:ea typeface="Poppins"/>
                <a:cs typeface="Poppins"/>
                <a:sym typeface="Poppins"/>
              </a:rPr>
              <a:t>Presentations and </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comments</a:t>
            </a:r>
            <a:endParaRPr sz="1500" kern="0">
              <a:solidFill>
                <a:srgbClr val="14375B"/>
              </a:solidFill>
              <a:latin typeface="Poppins"/>
              <a:ea typeface="Poppins"/>
              <a:cs typeface="Poppins"/>
              <a:sym typeface="Poppins"/>
            </a:endParaRPr>
          </a:p>
          <a:p>
            <a:pPr algn="just" defTabSz="685800">
              <a:lnSpc>
                <a:spcPct val="115000"/>
              </a:lnSpc>
              <a:buClr>
                <a:srgbClr val="000000"/>
              </a:buClr>
            </a:pPr>
            <a:endParaRPr sz="1500" kern="0">
              <a:solidFill>
                <a:srgbClr val="14375B"/>
              </a:solidFill>
              <a:latin typeface="Poppins"/>
              <a:ea typeface="Poppins"/>
              <a:cs typeface="Poppins"/>
              <a:sym typeface="Poppins"/>
            </a:endParaRPr>
          </a:p>
        </p:txBody>
      </p:sp>
      <p:sp>
        <p:nvSpPr>
          <p:cNvPr id="615" name="Google Shape;615;g250d0a85521_0_42"/>
          <p:cNvSpPr txBox="1"/>
          <p:nvPr/>
        </p:nvSpPr>
        <p:spPr>
          <a:xfrm>
            <a:off x="496800" y="3484825"/>
            <a:ext cx="3552300" cy="2308294"/>
          </a:xfrm>
          <a:prstGeom prst="rect">
            <a:avLst/>
          </a:prstGeom>
          <a:noFill/>
          <a:ln>
            <a:noFill/>
          </a:ln>
        </p:spPr>
        <p:txBody>
          <a:bodyPr spcFirstLastPara="1" wrap="square" lIns="91425" tIns="91425" rIns="91425" bIns="91425" anchor="t" anchorCtr="0">
            <a:spAutoFit/>
          </a:bodyPr>
          <a:lstStyle/>
          <a:p>
            <a:pPr defTabSz="685800">
              <a:lnSpc>
                <a:spcPct val="115000"/>
              </a:lnSpc>
              <a:buClr>
                <a:srgbClr val="000000"/>
              </a:buClr>
            </a:pPr>
            <a:r>
              <a:rPr lang="en-GB" sz="1500" kern="0">
                <a:solidFill>
                  <a:srgbClr val="14375B"/>
                </a:solidFill>
                <a:latin typeface="Poppins"/>
                <a:ea typeface="Poppins"/>
                <a:cs typeface="Poppins"/>
                <a:sym typeface="Poppins"/>
              </a:rPr>
              <a:t>Complete each section by pressing “Select” under the observation field and fill out the relevant information.</a:t>
            </a:r>
            <a:endParaRPr sz="1500" kern="0">
              <a:solidFill>
                <a:srgbClr val="14375B"/>
              </a:solidFill>
              <a:latin typeface="Poppins"/>
              <a:ea typeface="Poppins"/>
              <a:cs typeface="Poppins"/>
              <a:sym typeface="Poppins"/>
            </a:endParaRPr>
          </a:p>
          <a:p>
            <a:pPr defTabSz="685800">
              <a:lnSpc>
                <a:spcPct val="115000"/>
              </a:lnSpc>
              <a:buClr>
                <a:srgbClr val="000000"/>
              </a:buClr>
            </a:pPr>
            <a:endParaRPr sz="1500" kern="0">
              <a:solidFill>
                <a:srgbClr val="14375B"/>
              </a:solidFill>
              <a:latin typeface="Poppins"/>
              <a:ea typeface="Poppins"/>
              <a:cs typeface="Poppins"/>
              <a:sym typeface="Poppins"/>
            </a:endParaRPr>
          </a:p>
          <a:p>
            <a:pPr defTabSz="685800">
              <a:lnSpc>
                <a:spcPct val="115000"/>
              </a:lnSpc>
              <a:buClr>
                <a:srgbClr val="000000"/>
              </a:buClr>
            </a:pP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Mandatory sections within the observation workflow are indicated by an asterisk.</a:t>
            </a:r>
            <a:r>
              <a:rPr lang="en-GB" sz="1500" kern="0">
                <a:solidFill>
                  <a:srgbClr val="14375B"/>
                </a:solidFill>
                <a:latin typeface="Poppins"/>
                <a:ea typeface="Poppins"/>
                <a:cs typeface="Poppins"/>
                <a:sym typeface="Poppins"/>
              </a:rPr>
              <a:t/>
            </a:r>
            <a:br>
              <a:rPr lang="en-GB" sz="1500" kern="0">
                <a:solidFill>
                  <a:srgbClr val="14375B"/>
                </a:solidFill>
                <a:latin typeface="Poppins"/>
                <a:ea typeface="Poppins"/>
                <a:cs typeface="Poppins"/>
                <a:sym typeface="Poppins"/>
              </a:rPr>
            </a:br>
            <a:endParaRPr sz="1500" kern="0">
              <a:solidFill>
                <a:srgbClr val="14375B"/>
              </a:solidFill>
              <a:latin typeface="Poppins"/>
              <a:ea typeface="Poppins"/>
              <a:cs typeface="Poppins"/>
              <a:sym typeface="Poppins"/>
            </a:endParaRPr>
          </a:p>
        </p:txBody>
      </p:sp>
      <p:grpSp>
        <p:nvGrpSpPr>
          <p:cNvPr id="616" name="Google Shape;616;g250d0a85521_0_42"/>
          <p:cNvGrpSpPr/>
          <p:nvPr/>
        </p:nvGrpSpPr>
        <p:grpSpPr>
          <a:xfrm>
            <a:off x="4734807" y="2717607"/>
            <a:ext cx="1184746" cy="2006125"/>
            <a:chOff x="4734925" y="2717675"/>
            <a:chExt cx="1184775" cy="2006175"/>
          </a:xfrm>
        </p:grpSpPr>
        <p:sp>
          <p:nvSpPr>
            <p:cNvPr id="617" name="Google Shape;617;g250d0a85521_0_42"/>
            <p:cNvSpPr/>
            <p:nvPr/>
          </p:nvSpPr>
          <p:spPr>
            <a:xfrm>
              <a:off x="4734925" y="2717675"/>
              <a:ext cx="1173900" cy="448500"/>
            </a:xfrm>
            <a:prstGeom prst="roundRect">
              <a:avLst>
                <a:gd name="adj" fmla="val 16667"/>
              </a:avLst>
            </a:prstGeom>
            <a:noFill/>
            <a:ln w="28575" cap="flat" cmpd="sng">
              <a:solidFill>
                <a:srgbClr val="E30500"/>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pPr>
              <a:endParaRPr sz="1050" kern="0">
                <a:solidFill>
                  <a:srgbClr val="000000"/>
                </a:solidFill>
                <a:latin typeface="Arial"/>
                <a:cs typeface="Arial"/>
                <a:sym typeface="Arial"/>
              </a:endParaRPr>
            </a:p>
          </p:txBody>
        </p:sp>
        <p:sp>
          <p:nvSpPr>
            <p:cNvPr id="618" name="Google Shape;618;g250d0a85521_0_42"/>
            <p:cNvSpPr/>
            <p:nvPr/>
          </p:nvSpPr>
          <p:spPr>
            <a:xfrm>
              <a:off x="4745800" y="3239350"/>
              <a:ext cx="1173900" cy="448500"/>
            </a:xfrm>
            <a:prstGeom prst="roundRect">
              <a:avLst>
                <a:gd name="adj" fmla="val 16667"/>
              </a:avLst>
            </a:prstGeom>
            <a:noFill/>
            <a:ln w="28575" cap="flat" cmpd="sng">
              <a:solidFill>
                <a:srgbClr val="E30500"/>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pPr>
              <a:endParaRPr sz="1050" kern="0">
                <a:solidFill>
                  <a:srgbClr val="000000"/>
                </a:solidFill>
                <a:latin typeface="Arial"/>
                <a:cs typeface="Arial"/>
                <a:sym typeface="Arial"/>
              </a:endParaRPr>
            </a:p>
          </p:txBody>
        </p:sp>
        <p:sp>
          <p:nvSpPr>
            <p:cNvPr id="619" name="Google Shape;619;g250d0a85521_0_42"/>
            <p:cNvSpPr/>
            <p:nvPr/>
          </p:nvSpPr>
          <p:spPr>
            <a:xfrm>
              <a:off x="4734925" y="4275350"/>
              <a:ext cx="1173900" cy="448500"/>
            </a:xfrm>
            <a:prstGeom prst="roundRect">
              <a:avLst>
                <a:gd name="adj" fmla="val 16667"/>
              </a:avLst>
            </a:prstGeom>
            <a:noFill/>
            <a:ln w="28575" cap="flat" cmpd="sng">
              <a:solidFill>
                <a:srgbClr val="E30500"/>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pPr>
              <a:endParaRPr sz="1050" kern="0">
                <a:solidFill>
                  <a:srgbClr val="000000"/>
                </a:solidFill>
                <a:latin typeface="Arial"/>
                <a:cs typeface="Arial"/>
                <a:sym typeface="Arial"/>
              </a:endParaRPr>
            </a:p>
          </p:txBody>
        </p:sp>
      </p:grpSp>
    </p:spTree>
    <p:extLst>
      <p:ext uri="{BB962C8B-B14F-4D97-AF65-F5344CB8AC3E}">
        <p14:creationId xmlns:p14="http://schemas.microsoft.com/office/powerpoint/2010/main" val="71225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fade">
                                      <p:cBhvr>
                                        <p:cTn id="7" dur="1000"/>
                                        <p:tgtEl>
                                          <p:spTgt spid="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250d0a85521_0_54"/>
          <p:cNvSpPr txBox="1">
            <a:spLocks noGrp="1"/>
          </p:cNvSpPr>
          <p:nvPr>
            <p:ph type="title"/>
          </p:nvPr>
        </p:nvSpPr>
        <p:spPr>
          <a:xfrm>
            <a:off x="301156" y="384195"/>
            <a:ext cx="7825950" cy="720450"/>
          </a:xfrm>
          <a:prstGeom prst="rect">
            <a:avLst/>
          </a:prstGeom>
        </p:spPr>
        <p:txBody>
          <a:bodyPr spcFirstLastPara="1" wrap="square" lIns="68569" tIns="34275" rIns="68569" bIns="34275" anchor="t" anchorCtr="0">
            <a:noAutofit/>
          </a:bodyPr>
          <a:lstStyle/>
          <a:p>
            <a:r>
              <a:rPr lang="en-GB" sz="2400">
                <a:solidFill>
                  <a:srgbClr val="002060"/>
                </a:solidFill>
              </a:rPr>
              <a:t>Completing an Observation Round Continued…</a:t>
            </a:r>
            <a:endParaRPr/>
          </a:p>
        </p:txBody>
      </p:sp>
      <p:sp>
        <p:nvSpPr>
          <p:cNvPr id="625" name="Google Shape;625;g250d0a85521_0_54"/>
          <p:cNvSpPr txBox="1">
            <a:spLocks noGrp="1"/>
          </p:cNvSpPr>
          <p:nvPr>
            <p:ph type="body" idx="2"/>
          </p:nvPr>
        </p:nvSpPr>
        <p:spPr>
          <a:xfrm>
            <a:off x="373988" y="1012400"/>
            <a:ext cx="9981225" cy="517275"/>
          </a:xfrm>
          <a:prstGeom prst="rect">
            <a:avLst/>
          </a:prstGeom>
        </p:spPr>
        <p:txBody>
          <a:bodyPr spcFirstLastPara="1" wrap="square" lIns="68569" tIns="34275" rIns="68569" bIns="34275" anchor="t" anchorCtr="0">
            <a:noAutofit/>
          </a:bodyPr>
          <a:lstStyle/>
          <a:p>
            <a:pPr marL="0" indent="0">
              <a:lnSpc>
                <a:spcPct val="100000"/>
              </a:lnSpc>
              <a:spcBef>
                <a:spcPts val="0"/>
              </a:spcBef>
            </a:pPr>
            <a:r>
              <a:rPr lang="en-GB" sz="1500">
                <a:solidFill>
                  <a:schemeClr val="dk1"/>
                </a:solidFill>
                <a:latin typeface="Poppins"/>
                <a:ea typeface="Poppins"/>
                <a:cs typeface="Poppins"/>
                <a:sym typeface="Poppins"/>
              </a:rPr>
              <a:t>Step 2: Select the patient’s O</a:t>
            </a:r>
            <a:r>
              <a:rPr lang="en-GB" sz="1500">
                <a:solidFill>
                  <a:schemeClr val="dk1"/>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bservation Level.</a:t>
            </a:r>
            <a:endParaRPr sz="1500">
              <a:solidFill>
                <a:schemeClr val="dk1"/>
              </a:solidFill>
              <a:latin typeface="Poppins"/>
              <a:ea typeface="Poppins"/>
              <a:cs typeface="Poppins"/>
              <a:sym typeface="Poppins"/>
            </a:endParaRPr>
          </a:p>
        </p:txBody>
      </p:sp>
      <p:sp>
        <p:nvSpPr>
          <p:cNvPr id="626" name="Google Shape;626;g250d0a85521_0_54"/>
          <p:cNvSpPr txBox="1"/>
          <p:nvPr/>
        </p:nvSpPr>
        <p:spPr>
          <a:xfrm>
            <a:off x="374000" y="1741726"/>
            <a:ext cx="4176450" cy="3370123"/>
          </a:xfrm>
          <a:prstGeom prst="rect">
            <a:avLst/>
          </a:prstGeom>
          <a:noFill/>
          <a:ln>
            <a:noFill/>
          </a:ln>
        </p:spPr>
        <p:txBody>
          <a:bodyPr spcFirstLastPara="1" wrap="square" lIns="91425" tIns="91425" rIns="91425" bIns="91425" anchor="t" anchorCtr="0">
            <a:spAutoFit/>
          </a:bodyPr>
          <a:lstStyle/>
          <a:p>
            <a:pPr defTabSz="685800">
              <a:lnSpc>
                <a:spcPct val="115000"/>
              </a:lnSpc>
              <a:buClr>
                <a:srgbClr val="000000"/>
              </a:buClr>
            </a:pPr>
            <a:r>
              <a:rPr lang="en-GB" sz="1500" kern="0">
                <a:solidFill>
                  <a:srgbClr val="14375B"/>
                </a:solidFill>
                <a:latin typeface="Poppins"/>
                <a:ea typeface="Poppins"/>
                <a:cs typeface="Poppins"/>
                <a:sym typeface="Poppins"/>
              </a:rPr>
              <a:t>Once a L</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evel</a:t>
            </a:r>
            <a:r>
              <a:rPr lang="en-GB" sz="1500" kern="0">
                <a:solidFill>
                  <a:srgbClr val="14375B"/>
                </a:solidFill>
                <a:latin typeface="Poppins"/>
                <a:ea typeface="Poppins"/>
                <a:cs typeface="Poppins"/>
                <a:sym typeface="Poppins"/>
              </a:rPr>
              <a:t> is selected it will be highlighted with blue shading and shown in the left-hand summary. </a:t>
            </a:r>
            <a:endParaRPr sz="1500" kern="0">
              <a:solidFill>
                <a:srgbClr val="14375B"/>
              </a:solidFill>
              <a:latin typeface="Poppins"/>
              <a:ea typeface="Poppins"/>
              <a:cs typeface="Poppins"/>
              <a:sym typeface="Poppins"/>
            </a:endParaRPr>
          </a:p>
          <a:p>
            <a:pPr defTabSz="685800">
              <a:lnSpc>
                <a:spcPct val="115000"/>
              </a:lnSpc>
              <a:buClr>
                <a:srgbClr val="000000"/>
              </a:buClr>
            </a:pPr>
            <a:endParaRPr sz="1500" kern="0">
              <a:solidFill>
                <a:srgbClr val="14375B"/>
              </a:solidFill>
              <a:latin typeface="Poppins"/>
              <a:ea typeface="Poppins"/>
              <a:cs typeface="Poppins"/>
              <a:sym typeface="Poppins"/>
            </a:endParaRPr>
          </a:p>
          <a:p>
            <a:pPr defTabSz="685800">
              <a:lnSpc>
                <a:spcPct val="115000"/>
              </a:lnSpc>
              <a:buClr>
                <a:srgbClr val="000000"/>
              </a:buClr>
            </a:pPr>
            <a:r>
              <a:rPr lang="en-GB" sz="1500" kern="0">
                <a:solidFill>
                  <a:srgbClr val="14375B"/>
                </a:solidFill>
                <a:latin typeface="Poppins"/>
                <a:ea typeface="Poppins"/>
                <a:cs typeface="Poppins"/>
                <a:sym typeface="Poppins"/>
              </a:rPr>
              <a:t>You can either select an assigned or unassigned level for a patient. </a:t>
            </a:r>
            <a:endParaRPr sz="1500" kern="0">
              <a:solidFill>
                <a:srgbClr val="14375B"/>
              </a:solidFill>
              <a:latin typeface="Poppins"/>
              <a:ea typeface="Poppins"/>
              <a:cs typeface="Poppins"/>
              <a:sym typeface="Poppins"/>
            </a:endParaRPr>
          </a:p>
          <a:p>
            <a:pPr defTabSz="685800">
              <a:lnSpc>
                <a:spcPct val="115000"/>
              </a:lnSpc>
              <a:buClr>
                <a:srgbClr val="000000"/>
              </a:buClr>
            </a:pPr>
            <a:endParaRPr sz="1500" kern="0">
              <a:solidFill>
                <a:srgbClr val="14375B"/>
              </a:solidFill>
              <a:latin typeface="Poppins"/>
              <a:ea typeface="Poppins"/>
              <a:cs typeface="Poppins"/>
              <a:sym typeface="Poppins"/>
            </a:endParaRPr>
          </a:p>
          <a:p>
            <a:pPr defTabSz="685800">
              <a:lnSpc>
                <a:spcPct val="115000"/>
              </a:lnSpc>
              <a:buClr>
                <a:srgbClr val="000000"/>
              </a:buClr>
            </a:pPr>
            <a:r>
              <a:rPr lang="en-GB" sz="1500" kern="0">
                <a:solidFill>
                  <a:srgbClr val="14375B"/>
                </a:solidFill>
                <a:latin typeface="Poppins"/>
                <a:ea typeface="Poppins"/>
                <a:cs typeface="Poppins"/>
                <a:sym typeface="Poppins"/>
              </a:rPr>
              <a:t>The observation level(s) currently assigned to the patient is indicated below the buttons.</a:t>
            </a:r>
            <a:endParaRPr sz="1500" kern="0">
              <a:solidFill>
                <a:srgbClr val="14375B"/>
              </a:solidFill>
              <a:latin typeface="Poppins"/>
              <a:ea typeface="Poppins"/>
              <a:cs typeface="Poppins"/>
              <a:sym typeface="Poppins"/>
            </a:endParaRPr>
          </a:p>
          <a:p>
            <a:pPr defTabSz="685800">
              <a:lnSpc>
                <a:spcPct val="115000"/>
              </a:lnSpc>
              <a:buClr>
                <a:srgbClr val="000000"/>
              </a:buClr>
            </a:pPr>
            <a:endParaRPr sz="1500" kern="0">
              <a:solidFill>
                <a:srgbClr val="14375B"/>
              </a:solidFill>
              <a:latin typeface="Poppins"/>
              <a:ea typeface="Poppins"/>
              <a:cs typeface="Poppins"/>
              <a:sym typeface="Poppins"/>
            </a:endParaRPr>
          </a:p>
          <a:p>
            <a:pPr defTabSz="685800">
              <a:lnSpc>
                <a:spcPct val="115000"/>
              </a:lnSpc>
              <a:buClr>
                <a:srgbClr val="000000"/>
              </a:buClr>
            </a:pPr>
            <a:r>
              <a:rPr lang="en-GB" sz="1500" kern="0">
                <a:solidFill>
                  <a:srgbClr val="14375B"/>
                </a:solidFill>
                <a:latin typeface="Poppins"/>
                <a:ea typeface="Poppins"/>
                <a:cs typeface="Poppins"/>
                <a:sym typeface="Poppins"/>
              </a:rPr>
              <a:t>If an unassigned level is selected, this will be indicated by yellow text.</a:t>
            </a:r>
            <a:endParaRPr sz="1500" kern="0">
              <a:solidFill>
                <a:srgbClr val="14375B"/>
              </a:solidFill>
              <a:latin typeface="Poppins"/>
              <a:ea typeface="Poppins"/>
              <a:cs typeface="Poppins"/>
              <a:sym typeface="Poppins"/>
            </a:endParaRPr>
          </a:p>
        </p:txBody>
      </p:sp>
      <p:pic>
        <p:nvPicPr>
          <p:cNvPr id="627" name="Google Shape;627;g250d0a85521_0_54"/>
          <p:cNvPicPr preferRelativeResize="0"/>
          <p:nvPr/>
        </p:nvPicPr>
        <p:blipFill>
          <a:blip r:embed="rId3">
            <a:alphaModFix/>
          </a:blip>
          <a:stretch>
            <a:fillRect/>
          </a:stretch>
        </p:blipFill>
        <p:spPr>
          <a:xfrm>
            <a:off x="5409450" y="1671863"/>
            <a:ext cx="5626575" cy="3514276"/>
          </a:xfrm>
          <a:prstGeom prst="rect">
            <a:avLst/>
          </a:prstGeom>
          <a:noFill/>
          <a:ln w="9525" cap="flat" cmpd="sng">
            <a:solidFill>
              <a:srgbClr val="000000"/>
            </a:solidFill>
            <a:prstDash val="solid"/>
            <a:round/>
            <a:headEnd type="none" w="sm" len="sm"/>
            <a:tailEnd type="none" w="sm" len="sm"/>
          </a:ln>
        </p:spPr>
      </p:pic>
      <p:pic>
        <p:nvPicPr>
          <p:cNvPr id="628" name="Google Shape;628;g250d0a85521_0_54" descr="Badge with solid fill"/>
          <p:cNvPicPr preferRelativeResize="0"/>
          <p:nvPr/>
        </p:nvPicPr>
        <p:blipFill rotWithShape="1">
          <a:blip r:embed="rId4">
            <a:alphaModFix/>
          </a:blip>
          <a:srcRect/>
          <a:stretch/>
        </p:blipFill>
        <p:spPr>
          <a:xfrm>
            <a:off x="4952242" y="1671867"/>
            <a:ext cx="457201" cy="457201"/>
          </a:xfrm>
          <a:prstGeom prst="rect">
            <a:avLst/>
          </a:prstGeom>
          <a:noFill/>
          <a:ln>
            <a:noFill/>
          </a:ln>
        </p:spPr>
      </p:pic>
    </p:spTree>
    <p:extLst>
      <p:ext uri="{BB962C8B-B14F-4D97-AF65-F5344CB8AC3E}">
        <p14:creationId xmlns:p14="http://schemas.microsoft.com/office/powerpoint/2010/main" val="1811590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250d0a85521_0_62"/>
          <p:cNvSpPr txBox="1">
            <a:spLocks noGrp="1"/>
          </p:cNvSpPr>
          <p:nvPr>
            <p:ph type="body" idx="2"/>
          </p:nvPr>
        </p:nvSpPr>
        <p:spPr>
          <a:xfrm>
            <a:off x="373988" y="1012400"/>
            <a:ext cx="9981225" cy="517275"/>
          </a:xfrm>
          <a:prstGeom prst="rect">
            <a:avLst/>
          </a:prstGeom>
        </p:spPr>
        <p:txBody>
          <a:bodyPr spcFirstLastPara="1" wrap="square" lIns="68569" tIns="34275" rIns="68569" bIns="34275" anchor="t" anchorCtr="0">
            <a:noAutofit/>
          </a:bodyPr>
          <a:lstStyle/>
          <a:p>
            <a:pPr marL="0" indent="0">
              <a:lnSpc>
                <a:spcPct val="100000"/>
              </a:lnSpc>
              <a:spcBef>
                <a:spcPts val="0"/>
              </a:spcBef>
            </a:pPr>
            <a:r>
              <a:rPr lang="en-GB" sz="1500">
                <a:solidFill>
                  <a:schemeClr val="dk1"/>
                </a:solidFill>
                <a:latin typeface="Poppins"/>
                <a:ea typeface="Poppins"/>
                <a:cs typeface="Poppins"/>
                <a:sym typeface="Poppins"/>
              </a:rPr>
              <a:t>Step 3:  Select the box on the left under “LOCATION” then select the current location of the patient.</a:t>
            </a:r>
            <a:endParaRPr sz="1500">
              <a:solidFill>
                <a:schemeClr val="dk1"/>
              </a:solidFill>
              <a:latin typeface="Poppins"/>
              <a:ea typeface="Poppins"/>
              <a:cs typeface="Poppins"/>
              <a:sym typeface="Poppins"/>
            </a:endParaRPr>
          </a:p>
        </p:txBody>
      </p:sp>
      <p:pic>
        <p:nvPicPr>
          <p:cNvPr id="634" name="Google Shape;634;g250d0a85521_0_62"/>
          <p:cNvPicPr preferRelativeResize="0"/>
          <p:nvPr/>
        </p:nvPicPr>
        <p:blipFill>
          <a:blip r:embed="rId3">
            <a:alphaModFix/>
          </a:blip>
          <a:stretch>
            <a:fillRect/>
          </a:stretch>
        </p:blipFill>
        <p:spPr>
          <a:xfrm>
            <a:off x="5354875" y="1983263"/>
            <a:ext cx="5734050" cy="3581400"/>
          </a:xfrm>
          <a:prstGeom prst="rect">
            <a:avLst/>
          </a:prstGeom>
          <a:noFill/>
          <a:ln w="9525" cap="flat" cmpd="sng">
            <a:solidFill>
              <a:srgbClr val="000000"/>
            </a:solidFill>
            <a:prstDash val="solid"/>
            <a:round/>
            <a:headEnd type="none" w="sm" len="sm"/>
            <a:tailEnd type="none" w="sm" len="sm"/>
          </a:ln>
        </p:spPr>
      </p:pic>
      <p:sp>
        <p:nvSpPr>
          <p:cNvPr id="635" name="Google Shape;635;g250d0a85521_0_62"/>
          <p:cNvSpPr txBox="1"/>
          <p:nvPr/>
        </p:nvSpPr>
        <p:spPr>
          <a:xfrm>
            <a:off x="374000" y="1989900"/>
            <a:ext cx="3663675" cy="3104666"/>
          </a:xfrm>
          <a:prstGeom prst="rect">
            <a:avLst/>
          </a:prstGeom>
          <a:noFill/>
          <a:ln>
            <a:noFill/>
          </a:ln>
        </p:spPr>
        <p:txBody>
          <a:bodyPr spcFirstLastPara="1" wrap="square" lIns="91425" tIns="91425" rIns="91425" bIns="91425" anchor="t" anchorCtr="0">
            <a:spAutoFit/>
          </a:bodyPr>
          <a:lstStyle/>
          <a:p>
            <a:pPr defTabSz="685800">
              <a:lnSpc>
                <a:spcPct val="115000"/>
              </a:lnSpc>
              <a:buClr>
                <a:srgbClr val="000000"/>
              </a:buClr>
            </a:pPr>
            <a:r>
              <a:rPr lang="en-GB" sz="1500" kern="0">
                <a:solidFill>
                  <a:srgbClr val="14375B"/>
                </a:solidFill>
                <a:latin typeface="Poppins"/>
                <a:ea typeface="Poppins"/>
                <a:cs typeface="Poppins"/>
                <a:sym typeface="Poppins"/>
              </a:rPr>
              <a:t>Only one location can be selected and selecting a new location will cause the previous location to be deselected.</a:t>
            </a:r>
            <a:endParaRPr sz="1500" kern="0">
              <a:solidFill>
                <a:srgbClr val="14375B"/>
              </a:solidFill>
              <a:latin typeface="Poppins"/>
              <a:ea typeface="Poppins"/>
              <a:cs typeface="Poppins"/>
              <a:sym typeface="Poppins"/>
            </a:endParaRPr>
          </a:p>
          <a:p>
            <a:pPr defTabSz="685800">
              <a:lnSpc>
                <a:spcPct val="115000"/>
              </a:lnSpc>
              <a:buClr>
                <a:srgbClr val="000000"/>
              </a:buClr>
            </a:pPr>
            <a:endParaRPr sz="1500" kern="0">
              <a:solidFill>
                <a:srgbClr val="14375B"/>
              </a:solidFill>
              <a:latin typeface="Poppins"/>
              <a:ea typeface="Poppins"/>
              <a:cs typeface="Poppins"/>
              <a:sym typeface="Poppins"/>
            </a:endParaRPr>
          </a:p>
          <a:p>
            <a:pPr defTabSz="685800">
              <a:lnSpc>
                <a:spcPct val="115000"/>
              </a:lnSpc>
              <a:buClr>
                <a:srgbClr val="000000"/>
              </a:buClr>
            </a:pPr>
            <a:r>
              <a:rPr lang="en-GB" sz="1500" kern="0">
                <a:solidFill>
                  <a:srgbClr val="14375B"/>
                </a:solidFill>
                <a:latin typeface="Poppins"/>
                <a:ea typeface="Poppins"/>
                <a:cs typeface="Poppins"/>
                <a:sym typeface="Poppins"/>
              </a:rPr>
              <a:t>A selected location will be highlighted with blue shading and the selected location will be shown in the left-hand summary.</a:t>
            </a:r>
            <a:endParaRPr sz="1500" kern="0">
              <a:solidFill>
                <a:srgbClr val="14375B"/>
              </a:solidFill>
              <a:latin typeface="Poppins"/>
              <a:ea typeface="Poppins"/>
              <a:cs typeface="Poppins"/>
              <a:sym typeface="Poppins"/>
            </a:endParaRPr>
          </a:p>
          <a:p>
            <a:pPr defTabSz="685800">
              <a:lnSpc>
                <a:spcPct val="115000"/>
              </a:lnSpc>
              <a:buClr>
                <a:srgbClr val="000000"/>
              </a:buClr>
            </a:pPr>
            <a:endParaRPr sz="1500" kern="0">
              <a:solidFill>
                <a:srgbClr val="14375B"/>
              </a:solidFill>
              <a:latin typeface="Poppins"/>
              <a:ea typeface="Poppins"/>
              <a:cs typeface="Poppins"/>
              <a:sym typeface="Poppins"/>
            </a:endParaRPr>
          </a:p>
          <a:p>
            <a:pPr defTabSz="685800">
              <a:lnSpc>
                <a:spcPct val="115000"/>
              </a:lnSpc>
              <a:buClr>
                <a:srgbClr val="000000"/>
              </a:buClr>
            </a:pPr>
            <a:r>
              <a:rPr lang="en-GB" sz="1500" kern="0">
                <a:solidFill>
                  <a:srgbClr val="14375B"/>
                </a:solidFill>
                <a:latin typeface="Poppins"/>
                <a:ea typeface="Poppins"/>
                <a:cs typeface="Poppins"/>
                <a:sym typeface="Poppins"/>
              </a:rPr>
              <a:t>Once you have selected a location the observation </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time stamp</a:t>
            </a:r>
            <a:r>
              <a:rPr lang="en-GB" sz="1500" kern="0">
                <a:solidFill>
                  <a:srgbClr val="14375B"/>
                </a:solidFill>
                <a:latin typeface="Poppins"/>
                <a:ea typeface="Poppins"/>
                <a:cs typeface="Poppins"/>
                <a:sym typeface="Poppins"/>
              </a:rPr>
              <a:t> will be updated.</a:t>
            </a:r>
            <a:endParaRPr sz="1500" kern="0">
              <a:solidFill>
                <a:srgbClr val="14375B"/>
              </a:solidFill>
              <a:latin typeface="Poppins"/>
              <a:ea typeface="Poppins"/>
              <a:cs typeface="Poppins"/>
              <a:sym typeface="Poppins"/>
            </a:endParaRPr>
          </a:p>
        </p:txBody>
      </p:sp>
      <p:pic>
        <p:nvPicPr>
          <p:cNvPr id="636" name="Google Shape;636;g250d0a85521_0_62" descr="Badge 3 with solid fill"/>
          <p:cNvPicPr preferRelativeResize="0"/>
          <p:nvPr/>
        </p:nvPicPr>
        <p:blipFill rotWithShape="1">
          <a:blip r:embed="rId4">
            <a:alphaModFix/>
          </a:blip>
          <a:srcRect/>
          <a:stretch/>
        </p:blipFill>
        <p:spPr>
          <a:xfrm>
            <a:off x="4897677" y="1983268"/>
            <a:ext cx="457201" cy="457201"/>
          </a:xfrm>
          <a:prstGeom prst="rect">
            <a:avLst/>
          </a:prstGeom>
          <a:noFill/>
          <a:ln>
            <a:noFill/>
          </a:ln>
        </p:spPr>
      </p:pic>
      <p:sp>
        <p:nvSpPr>
          <p:cNvPr id="637" name="Google Shape;637;g250d0a85521_0_62"/>
          <p:cNvSpPr/>
          <p:nvPr/>
        </p:nvSpPr>
        <p:spPr>
          <a:xfrm>
            <a:off x="9892000" y="2873700"/>
            <a:ext cx="1197225" cy="311625"/>
          </a:xfrm>
          <a:prstGeom prst="rect">
            <a:avLst/>
          </a:prstGeom>
          <a:noFill/>
          <a:ln w="25400" cap="flat" cmpd="sng">
            <a:solidFill>
              <a:schemeClr val="accent1"/>
            </a:solidFill>
            <a:prstDash val="solid"/>
            <a:round/>
            <a:headEnd type="none" w="sm" len="sm"/>
            <a:tailEnd type="none" w="sm" len="sm"/>
          </a:ln>
        </p:spPr>
        <p:txBody>
          <a:bodyPr spcFirstLastPara="1" wrap="square" lIns="91425" tIns="45694" rIns="91425" bIns="45694" anchor="ctr" anchorCtr="0">
            <a:noAutofit/>
          </a:bodyPr>
          <a:lstStyle/>
          <a:p>
            <a:pPr algn="ctr" defTabSz="685800">
              <a:buClr>
                <a:srgbClr val="000000"/>
              </a:buClr>
              <a:buSzPts val="2000"/>
            </a:pPr>
            <a:endParaRPr sz="1500" kern="0">
              <a:solidFill>
                <a:srgbClr val="FFFFFF"/>
              </a:solidFill>
              <a:latin typeface="Arial"/>
              <a:ea typeface="Arial"/>
              <a:cs typeface="Arial"/>
              <a:sym typeface="Arial"/>
            </a:endParaRPr>
          </a:p>
        </p:txBody>
      </p:sp>
      <p:sp>
        <p:nvSpPr>
          <p:cNvPr id="638" name="Google Shape;638;g250d0a85521_0_62"/>
          <p:cNvSpPr txBox="1">
            <a:spLocks noGrp="1"/>
          </p:cNvSpPr>
          <p:nvPr>
            <p:ph type="title"/>
          </p:nvPr>
        </p:nvSpPr>
        <p:spPr>
          <a:xfrm>
            <a:off x="301156" y="384195"/>
            <a:ext cx="7825950" cy="720450"/>
          </a:xfrm>
          <a:prstGeom prst="rect">
            <a:avLst/>
          </a:prstGeom>
        </p:spPr>
        <p:txBody>
          <a:bodyPr spcFirstLastPara="1" wrap="square" lIns="68569" tIns="34275" rIns="68569" bIns="34275" anchor="t" anchorCtr="0">
            <a:noAutofit/>
          </a:bodyPr>
          <a:lstStyle/>
          <a:p>
            <a:r>
              <a:rPr lang="en-GB" sz="2400">
                <a:solidFill>
                  <a:srgbClr val="002060"/>
                </a:solidFill>
              </a:rPr>
              <a:t>Completing an Observation Round Continued…</a:t>
            </a:r>
            <a:endParaRPr/>
          </a:p>
        </p:txBody>
      </p:sp>
    </p:spTree>
    <p:extLst>
      <p:ext uri="{BB962C8B-B14F-4D97-AF65-F5344CB8AC3E}">
        <p14:creationId xmlns:p14="http://schemas.microsoft.com/office/powerpoint/2010/main" val="2321856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250d0a85521_0_71"/>
          <p:cNvSpPr txBox="1">
            <a:spLocks noGrp="1"/>
          </p:cNvSpPr>
          <p:nvPr>
            <p:ph type="body" idx="2"/>
          </p:nvPr>
        </p:nvSpPr>
        <p:spPr>
          <a:xfrm>
            <a:off x="374000" y="959650"/>
            <a:ext cx="9981225" cy="720450"/>
          </a:xfrm>
          <a:prstGeom prst="rect">
            <a:avLst/>
          </a:prstGeom>
        </p:spPr>
        <p:txBody>
          <a:bodyPr spcFirstLastPara="1" wrap="square" lIns="68569" tIns="34275" rIns="68569" bIns="34275" anchor="t" anchorCtr="0">
            <a:noAutofit/>
          </a:bodyPr>
          <a:lstStyle/>
          <a:p>
            <a:pPr marL="0" indent="0">
              <a:lnSpc>
                <a:spcPct val="100000"/>
              </a:lnSpc>
              <a:spcBef>
                <a:spcPts val="0"/>
              </a:spcBef>
            </a:pPr>
            <a:r>
              <a:rPr lang="en-GB" sz="1500">
                <a:solidFill>
                  <a:schemeClr val="dk1"/>
                </a:solidFill>
                <a:latin typeface="Poppins"/>
                <a:ea typeface="Poppins"/>
                <a:cs typeface="Poppins"/>
                <a:sym typeface="Poppins"/>
              </a:rPr>
              <a:t>Step 4: (optional): If the patient is in their room you can proceed to take their Vital Signs (if the patient is in any other location, you can skip this step). Select the box on the left under “VITALS” and then select “Take Vital Signs”.</a:t>
            </a:r>
            <a:endParaRPr sz="1500">
              <a:solidFill>
                <a:schemeClr val="dk1"/>
              </a:solidFill>
              <a:latin typeface="Poppins"/>
              <a:ea typeface="Poppins"/>
              <a:cs typeface="Poppins"/>
              <a:sym typeface="Poppins"/>
            </a:endParaRPr>
          </a:p>
        </p:txBody>
      </p:sp>
      <p:pic>
        <p:nvPicPr>
          <p:cNvPr id="644" name="Google Shape;644;g250d0a85521_0_71"/>
          <p:cNvPicPr preferRelativeResize="0"/>
          <p:nvPr/>
        </p:nvPicPr>
        <p:blipFill>
          <a:blip r:embed="rId3">
            <a:alphaModFix/>
          </a:blip>
          <a:stretch>
            <a:fillRect/>
          </a:stretch>
        </p:blipFill>
        <p:spPr>
          <a:xfrm>
            <a:off x="4963850" y="1983263"/>
            <a:ext cx="5734050" cy="3581400"/>
          </a:xfrm>
          <a:prstGeom prst="rect">
            <a:avLst/>
          </a:prstGeom>
          <a:noFill/>
          <a:ln w="9525" cap="flat" cmpd="sng">
            <a:solidFill>
              <a:srgbClr val="000000"/>
            </a:solidFill>
            <a:prstDash val="solid"/>
            <a:round/>
            <a:headEnd type="none" w="sm" len="sm"/>
            <a:tailEnd type="none" w="sm" len="sm"/>
          </a:ln>
        </p:spPr>
      </p:pic>
      <p:pic>
        <p:nvPicPr>
          <p:cNvPr id="645" name="Google Shape;645;g250d0a85521_0_71"/>
          <p:cNvPicPr preferRelativeResize="0"/>
          <p:nvPr/>
        </p:nvPicPr>
        <p:blipFill>
          <a:blip r:embed="rId4">
            <a:alphaModFix/>
          </a:blip>
          <a:stretch>
            <a:fillRect/>
          </a:stretch>
        </p:blipFill>
        <p:spPr>
          <a:xfrm>
            <a:off x="4396525" y="1983275"/>
            <a:ext cx="457200" cy="457200"/>
          </a:xfrm>
          <a:prstGeom prst="rect">
            <a:avLst/>
          </a:prstGeom>
          <a:noFill/>
          <a:ln>
            <a:noFill/>
          </a:ln>
        </p:spPr>
      </p:pic>
      <p:sp>
        <p:nvSpPr>
          <p:cNvPr id="646" name="Google Shape;646;g250d0a85521_0_71"/>
          <p:cNvSpPr txBox="1"/>
          <p:nvPr/>
        </p:nvSpPr>
        <p:spPr>
          <a:xfrm>
            <a:off x="374000" y="2077926"/>
            <a:ext cx="3768750" cy="2494114"/>
          </a:xfrm>
          <a:prstGeom prst="rect">
            <a:avLst/>
          </a:prstGeom>
          <a:noFill/>
          <a:ln>
            <a:noFill/>
          </a:ln>
        </p:spPr>
        <p:txBody>
          <a:bodyPr spcFirstLastPara="1" wrap="square" lIns="91425" tIns="91425" rIns="91425" bIns="91425" anchor="t" anchorCtr="0">
            <a:spAutoFit/>
          </a:bodyPr>
          <a:lstStyle/>
          <a:p>
            <a:pPr defTabSz="685800">
              <a:lnSpc>
                <a:spcPct val="115000"/>
              </a:lnSpc>
              <a:buClr>
                <a:srgbClr val="000000"/>
              </a:buClr>
            </a:pPr>
            <a:r>
              <a:rPr lang="en-GB" sz="1500" kern="0">
                <a:solidFill>
                  <a:srgbClr val="14375B"/>
                </a:solidFill>
                <a:latin typeface="Poppins"/>
                <a:ea typeface="Poppins"/>
                <a:cs typeface="Poppins"/>
                <a:sym typeface="Poppins"/>
              </a:rPr>
              <a:t>Vital signs are an optional field and an observation can be successfully submitted without them</a:t>
            </a:r>
            <a:r>
              <a:rPr lang="en-GB" sz="1050" kern="0">
                <a:solidFill>
                  <a:srgbClr val="000000"/>
                </a:solidFill>
                <a:latin typeface="Poppins"/>
                <a:ea typeface="Poppins"/>
                <a:cs typeface="Poppins"/>
                <a:sym typeface="Poppins"/>
              </a:rPr>
              <a:t>.</a:t>
            </a:r>
            <a:endParaRPr sz="1500" kern="0">
              <a:solidFill>
                <a:srgbClr val="14375B"/>
              </a:solidFill>
              <a:latin typeface="Poppins"/>
              <a:ea typeface="Poppins"/>
              <a:cs typeface="Poppins"/>
              <a:sym typeface="Poppins"/>
            </a:endParaRPr>
          </a:p>
          <a:p>
            <a:pPr defTabSz="685800">
              <a:lnSpc>
                <a:spcPct val="115000"/>
              </a:lnSpc>
              <a:buClr>
                <a:srgbClr val="000000"/>
              </a:buClr>
            </a:pPr>
            <a:endParaRPr sz="1500" kern="0">
              <a:solidFill>
                <a:srgbClr val="14375B"/>
              </a:solidFill>
              <a:latin typeface="Poppins"/>
              <a:ea typeface="Poppins"/>
              <a:cs typeface="Poppins"/>
              <a:sym typeface="Poppins"/>
            </a:endParaRPr>
          </a:p>
          <a:p>
            <a:pPr defTabSz="685800">
              <a:lnSpc>
                <a:spcPct val="115000"/>
              </a:lnSpc>
              <a:buClr>
                <a:srgbClr val="000000"/>
              </a:buClr>
            </a:pPr>
            <a:r>
              <a:rPr lang="en-GB" sz="1500" kern="0">
                <a:solidFill>
                  <a:srgbClr val="14375B"/>
                </a:solidFill>
                <a:latin typeface="Poppins"/>
                <a:ea typeface="Poppins"/>
                <a:cs typeface="Poppins"/>
                <a:sym typeface="Poppins"/>
              </a:rPr>
              <a:t>If vital signs are unsuccessfully taken in the observations workflow, the left hand side summary will remain blank with the ‘select’ option available.</a:t>
            </a:r>
            <a:endParaRPr sz="1500" kern="0">
              <a:solidFill>
                <a:srgbClr val="14375B"/>
              </a:solidFill>
              <a:latin typeface="Poppins"/>
              <a:ea typeface="Poppins"/>
              <a:cs typeface="Poppins"/>
              <a:sym typeface="Poppins"/>
            </a:endParaRPr>
          </a:p>
          <a:p>
            <a:pPr defTabSz="685800">
              <a:lnSpc>
                <a:spcPct val="115000"/>
              </a:lnSpc>
              <a:buClr>
                <a:srgbClr val="000000"/>
              </a:buClr>
            </a:pPr>
            <a:endParaRPr sz="1050" kern="0">
              <a:solidFill>
                <a:srgbClr val="000000"/>
              </a:solidFill>
              <a:highlight>
                <a:srgbClr val="FFFF00"/>
              </a:highlight>
              <a:latin typeface="Poppins"/>
              <a:ea typeface="Poppins"/>
              <a:cs typeface="Poppins"/>
              <a:sym typeface="Poppins"/>
            </a:endParaRPr>
          </a:p>
        </p:txBody>
      </p:sp>
      <p:sp>
        <p:nvSpPr>
          <p:cNvPr id="647" name="Google Shape;647;g250d0a85521_0_71"/>
          <p:cNvSpPr txBox="1">
            <a:spLocks noGrp="1"/>
          </p:cNvSpPr>
          <p:nvPr>
            <p:ph type="title"/>
          </p:nvPr>
        </p:nvSpPr>
        <p:spPr>
          <a:xfrm>
            <a:off x="301156" y="384195"/>
            <a:ext cx="7825950" cy="720450"/>
          </a:xfrm>
          <a:prstGeom prst="rect">
            <a:avLst/>
          </a:prstGeom>
        </p:spPr>
        <p:txBody>
          <a:bodyPr spcFirstLastPara="1" wrap="square" lIns="68569" tIns="34275" rIns="68569" bIns="34275" anchor="t" anchorCtr="0">
            <a:noAutofit/>
          </a:bodyPr>
          <a:lstStyle/>
          <a:p>
            <a:r>
              <a:rPr lang="en-GB" sz="2400">
                <a:solidFill>
                  <a:srgbClr val="002060"/>
                </a:solidFill>
              </a:rPr>
              <a:t>Completing an Observation Round Continued…</a:t>
            </a:r>
            <a:endParaRPr/>
          </a:p>
        </p:txBody>
      </p:sp>
    </p:spTree>
    <p:extLst>
      <p:ext uri="{BB962C8B-B14F-4D97-AF65-F5344CB8AC3E}">
        <p14:creationId xmlns:p14="http://schemas.microsoft.com/office/powerpoint/2010/main" val="1254905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250d0a85521_0_79"/>
          <p:cNvSpPr txBox="1"/>
          <p:nvPr/>
        </p:nvSpPr>
        <p:spPr>
          <a:xfrm>
            <a:off x="332900" y="1012200"/>
            <a:ext cx="10323675" cy="646300"/>
          </a:xfrm>
          <a:prstGeom prst="rect">
            <a:avLst/>
          </a:prstGeom>
          <a:noFill/>
          <a:ln>
            <a:noFill/>
          </a:ln>
        </p:spPr>
        <p:txBody>
          <a:bodyPr spcFirstLastPara="1" wrap="square" lIns="91425" tIns="91425" rIns="91425" bIns="91425" anchor="t" anchorCtr="0">
            <a:spAutoFit/>
          </a:bodyPr>
          <a:lstStyle/>
          <a:p>
            <a:pPr defTabSz="685800">
              <a:buClr>
                <a:srgbClr val="000000"/>
              </a:buClr>
            </a:pPr>
            <a:r>
              <a:rPr lang="en-GB" sz="1500" kern="0">
                <a:solidFill>
                  <a:srgbClr val="14375B"/>
                </a:solidFill>
                <a:latin typeface="Poppins"/>
                <a:ea typeface="Poppins"/>
                <a:cs typeface="Poppins"/>
                <a:sym typeface="Poppins"/>
              </a:rPr>
              <a:t>Step 5: Select the box on the left under “PRESENTATIONS” and then select any appropriate presentations for the patient.  </a:t>
            </a:r>
            <a:endParaRPr sz="1500" kern="0">
              <a:solidFill>
                <a:srgbClr val="14375B"/>
              </a:solidFill>
              <a:latin typeface="Poppins"/>
              <a:ea typeface="Poppins"/>
              <a:cs typeface="Poppins"/>
              <a:sym typeface="Poppins"/>
            </a:endParaRPr>
          </a:p>
        </p:txBody>
      </p:sp>
      <p:pic>
        <p:nvPicPr>
          <p:cNvPr id="653" name="Google Shape;653;g250d0a85521_0_79"/>
          <p:cNvPicPr preferRelativeResize="0"/>
          <p:nvPr/>
        </p:nvPicPr>
        <p:blipFill>
          <a:blip r:embed="rId3">
            <a:alphaModFix/>
          </a:blip>
          <a:stretch>
            <a:fillRect/>
          </a:stretch>
        </p:blipFill>
        <p:spPr>
          <a:xfrm>
            <a:off x="4982950" y="1935800"/>
            <a:ext cx="458025" cy="458025"/>
          </a:xfrm>
          <a:prstGeom prst="rect">
            <a:avLst/>
          </a:prstGeom>
          <a:noFill/>
          <a:ln>
            <a:noFill/>
          </a:ln>
        </p:spPr>
      </p:pic>
      <p:sp>
        <p:nvSpPr>
          <p:cNvPr id="654" name="Google Shape;654;g250d0a85521_0_79"/>
          <p:cNvSpPr txBox="1"/>
          <p:nvPr/>
        </p:nvSpPr>
        <p:spPr>
          <a:xfrm>
            <a:off x="332900" y="1935801"/>
            <a:ext cx="4068450" cy="3554789"/>
          </a:xfrm>
          <a:prstGeom prst="rect">
            <a:avLst/>
          </a:prstGeom>
          <a:noFill/>
          <a:ln>
            <a:noFill/>
          </a:ln>
        </p:spPr>
        <p:txBody>
          <a:bodyPr spcFirstLastPara="1" wrap="square" lIns="91425" tIns="91425" rIns="91425" bIns="91425" anchor="t" anchorCtr="0">
            <a:spAutoFit/>
          </a:bodyPr>
          <a:lstStyle/>
          <a:p>
            <a:pPr defTabSz="685800">
              <a:lnSpc>
                <a:spcPct val="115000"/>
              </a:lnSpc>
              <a:buClr>
                <a:srgbClr val="000000"/>
              </a:buClr>
            </a:pP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A selected presentation will be highlighted with blue shading and the selected presentation will be shown in the left-hand summary.</a:t>
            </a:r>
            <a:endParaRPr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endParaRPr>
          </a:p>
          <a:p>
            <a:pPr defTabSz="685800">
              <a:buClr>
                <a:srgbClr val="000000"/>
              </a:buClr>
            </a:pPr>
            <a:endParaRPr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endParaRPr>
          </a:p>
          <a:p>
            <a:pPr defTabSz="685800">
              <a:buClr>
                <a:srgbClr val="000000"/>
              </a:buClr>
            </a:pP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You can also select “+Comments” which allows you to enter any additional information required to support your observation protocols.</a:t>
            </a:r>
            <a:endParaRPr sz="1500" kern="0">
              <a:solidFill>
                <a:srgbClr val="14375B"/>
              </a:solidFill>
              <a:latin typeface="Poppins"/>
              <a:ea typeface="Poppins"/>
              <a:cs typeface="Poppins"/>
              <a:sym typeface="Poppins"/>
            </a:endParaRPr>
          </a:p>
          <a:p>
            <a:pPr defTabSz="685800">
              <a:buClr>
                <a:srgbClr val="000000"/>
              </a:buClr>
            </a:pPr>
            <a:endParaRPr sz="1500" kern="0">
              <a:solidFill>
                <a:srgbClr val="14375B"/>
              </a:solidFill>
              <a:latin typeface="Poppins"/>
              <a:ea typeface="Poppins"/>
              <a:cs typeface="Poppins"/>
              <a:sym typeface="Poppins"/>
            </a:endParaRPr>
          </a:p>
          <a:p>
            <a:pPr defTabSz="685800">
              <a:buClr>
                <a:srgbClr val="000000"/>
              </a:buClr>
            </a:pPr>
            <a:endParaRPr sz="1500" kern="0">
              <a:solidFill>
                <a:srgbClr val="14375B"/>
              </a:solidFill>
              <a:latin typeface="Poppins"/>
              <a:ea typeface="Poppins"/>
              <a:cs typeface="Poppins"/>
              <a:sym typeface="Poppins"/>
            </a:endParaRPr>
          </a:p>
          <a:p>
            <a:pPr defTabSz="685800">
              <a:buClr>
                <a:srgbClr val="000000"/>
              </a:buClr>
            </a:pPr>
            <a:r>
              <a:rPr lang="en-GB" sz="1500" kern="0">
                <a:solidFill>
                  <a:srgbClr val="14375B"/>
                </a:solidFill>
                <a:latin typeface="Poppins"/>
                <a:ea typeface="Poppins"/>
                <a:cs typeface="Poppins"/>
                <a:sym typeface="Poppins"/>
              </a:rPr>
              <a:t>Once all the mandatory fields (Obs Level, Location, </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
                  </a:ext>
                </a:extLst>
              </a:rPr>
              <a:t>Presentation</a:t>
            </a:r>
            <a:r>
              <a:rPr lang="en-GB" sz="1500" kern="0">
                <a:solidFill>
                  <a:srgbClr val="14375B"/>
                </a:solidFill>
                <a:latin typeface="Poppins"/>
                <a:ea typeface="Poppins"/>
                <a:cs typeface="Poppins"/>
                <a:sym typeface="Poppins"/>
              </a:rPr>
              <a:t>/Comment) have been filled in the “</a:t>
            </a:r>
            <a:r>
              <a:rPr lang="en-GB" sz="1500" kern="0">
                <a:solidFill>
                  <a:srgbClr val="14375B"/>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
                  </a:ext>
                </a:extLst>
              </a:rPr>
              <a:t>Review</a:t>
            </a:r>
            <a:r>
              <a:rPr lang="en-GB" sz="1500" kern="0">
                <a:solidFill>
                  <a:srgbClr val="14375B"/>
                </a:solidFill>
                <a:latin typeface="Poppins"/>
                <a:ea typeface="Poppins"/>
                <a:cs typeface="Poppins"/>
                <a:sym typeface="Poppins"/>
              </a:rPr>
              <a:t>” button will turn blue. </a:t>
            </a:r>
            <a:endParaRPr sz="1500" kern="0">
              <a:solidFill>
                <a:srgbClr val="14375B"/>
              </a:solidFill>
              <a:latin typeface="Poppins"/>
              <a:ea typeface="Poppins"/>
              <a:cs typeface="Poppins"/>
              <a:sym typeface="Poppins"/>
            </a:endParaRPr>
          </a:p>
        </p:txBody>
      </p:sp>
      <p:pic>
        <p:nvPicPr>
          <p:cNvPr id="655" name="Google Shape;655;g250d0a85521_0_79"/>
          <p:cNvPicPr preferRelativeResize="0"/>
          <p:nvPr/>
        </p:nvPicPr>
        <p:blipFill>
          <a:blip r:embed="rId4">
            <a:alphaModFix/>
          </a:blip>
          <a:stretch>
            <a:fillRect/>
          </a:stretch>
        </p:blipFill>
        <p:spPr>
          <a:xfrm>
            <a:off x="5440975" y="1935800"/>
            <a:ext cx="5734050" cy="3581400"/>
          </a:xfrm>
          <a:prstGeom prst="rect">
            <a:avLst/>
          </a:prstGeom>
          <a:noFill/>
          <a:ln w="9525" cap="flat" cmpd="sng">
            <a:solidFill>
              <a:srgbClr val="000000"/>
            </a:solidFill>
            <a:prstDash val="solid"/>
            <a:round/>
            <a:headEnd type="none" w="sm" len="sm"/>
            <a:tailEnd type="none" w="sm" len="sm"/>
          </a:ln>
        </p:spPr>
      </p:pic>
      <p:sp>
        <p:nvSpPr>
          <p:cNvPr id="656" name="Google Shape;656;g250d0a85521_0_79"/>
          <p:cNvSpPr txBox="1">
            <a:spLocks noGrp="1"/>
          </p:cNvSpPr>
          <p:nvPr>
            <p:ph type="title"/>
          </p:nvPr>
        </p:nvSpPr>
        <p:spPr>
          <a:xfrm>
            <a:off x="301156" y="384195"/>
            <a:ext cx="7825950" cy="720450"/>
          </a:xfrm>
          <a:prstGeom prst="rect">
            <a:avLst/>
          </a:prstGeom>
        </p:spPr>
        <p:txBody>
          <a:bodyPr spcFirstLastPara="1" wrap="square" lIns="68569" tIns="34275" rIns="68569" bIns="34275" anchor="t" anchorCtr="0">
            <a:noAutofit/>
          </a:bodyPr>
          <a:lstStyle/>
          <a:p>
            <a:r>
              <a:rPr lang="en-GB" sz="2400">
                <a:solidFill>
                  <a:srgbClr val="002060"/>
                </a:solidFill>
              </a:rPr>
              <a:t>Completing an Observation Round Continued…</a:t>
            </a:r>
            <a:endParaRPr/>
          </a:p>
        </p:txBody>
      </p:sp>
      <p:sp>
        <p:nvSpPr>
          <p:cNvPr id="657" name="Google Shape;657;g250d0a85521_0_79"/>
          <p:cNvSpPr/>
          <p:nvPr/>
        </p:nvSpPr>
        <p:spPr>
          <a:xfrm>
            <a:off x="9458975" y="5157425"/>
            <a:ext cx="1659600" cy="311625"/>
          </a:xfrm>
          <a:prstGeom prst="rect">
            <a:avLst/>
          </a:prstGeom>
          <a:noFill/>
          <a:ln w="25400" cap="flat" cmpd="sng">
            <a:solidFill>
              <a:schemeClr val="accent1"/>
            </a:solidFill>
            <a:prstDash val="solid"/>
            <a:round/>
            <a:headEnd type="none" w="sm" len="sm"/>
            <a:tailEnd type="none" w="sm" len="sm"/>
          </a:ln>
        </p:spPr>
        <p:txBody>
          <a:bodyPr spcFirstLastPara="1" wrap="square" lIns="91425" tIns="45694" rIns="91425" bIns="45694" anchor="ctr" anchorCtr="0">
            <a:noAutofit/>
          </a:bodyPr>
          <a:lstStyle/>
          <a:p>
            <a:pPr algn="ctr" defTabSz="685800">
              <a:buClr>
                <a:srgbClr val="000000"/>
              </a:buClr>
              <a:buSzPts val="2000"/>
            </a:pPr>
            <a:endParaRPr sz="1500"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2599766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250d0a85521_0_88"/>
          <p:cNvSpPr txBox="1">
            <a:spLocks noGrp="1"/>
          </p:cNvSpPr>
          <p:nvPr>
            <p:ph type="title"/>
          </p:nvPr>
        </p:nvSpPr>
        <p:spPr>
          <a:xfrm>
            <a:off x="415457" y="546845"/>
            <a:ext cx="7825950" cy="720450"/>
          </a:xfrm>
          <a:prstGeom prst="rect">
            <a:avLst/>
          </a:prstGeom>
          <a:noFill/>
          <a:ln>
            <a:noFill/>
          </a:ln>
        </p:spPr>
        <p:txBody>
          <a:bodyPr spcFirstLastPara="1" wrap="square" lIns="68569" tIns="34275" rIns="68569" bIns="34275" anchor="t" anchorCtr="0">
            <a:noAutofit/>
          </a:bodyPr>
          <a:lstStyle/>
          <a:p>
            <a:pPr>
              <a:lnSpc>
                <a:spcPct val="100000"/>
              </a:lnSpc>
              <a:buClr>
                <a:schemeClr val="dk1"/>
              </a:buClr>
              <a:buSzPts val="5500"/>
            </a:pPr>
            <a:r>
              <a:rPr lang="en-GB" sz="4125">
                <a:solidFill>
                  <a:schemeClr val="dk1"/>
                </a:solidFill>
              </a:rPr>
              <a:t>Oxevision at EPUT</a:t>
            </a:r>
            <a:endParaRPr/>
          </a:p>
        </p:txBody>
      </p:sp>
      <p:sp>
        <p:nvSpPr>
          <p:cNvPr id="664" name="Google Shape;664;g250d0a85521_0_88"/>
          <p:cNvSpPr txBox="1">
            <a:spLocks noGrp="1"/>
          </p:cNvSpPr>
          <p:nvPr>
            <p:ph type="body" idx="2"/>
          </p:nvPr>
        </p:nvSpPr>
        <p:spPr>
          <a:xfrm>
            <a:off x="415463" y="1441050"/>
            <a:ext cx="11327625" cy="342900"/>
          </a:xfrm>
          <a:prstGeom prst="rect">
            <a:avLst/>
          </a:prstGeom>
          <a:noFill/>
          <a:ln>
            <a:noFill/>
          </a:ln>
        </p:spPr>
        <p:txBody>
          <a:bodyPr spcFirstLastPara="1" wrap="square" lIns="68569" tIns="34275" rIns="68569" bIns="34275" anchor="t" anchorCtr="0">
            <a:noAutofit/>
          </a:bodyPr>
          <a:lstStyle/>
          <a:p>
            <a:pPr marL="0" indent="0">
              <a:spcBef>
                <a:spcPts val="825"/>
              </a:spcBef>
              <a:buClr>
                <a:schemeClr val="dk1"/>
              </a:buClr>
              <a:buSzPts val="5000"/>
            </a:pPr>
            <a:r>
              <a:rPr lang="en-GB" sz="2100" b="1">
                <a:solidFill>
                  <a:schemeClr val="accent2"/>
                </a:solidFill>
              </a:rPr>
              <a:t>Oxevision and Oxevision Observations has been implemented at EPUT</a:t>
            </a:r>
            <a:endParaRPr b="1">
              <a:solidFill>
                <a:schemeClr val="accent2"/>
              </a:solidFill>
            </a:endParaRPr>
          </a:p>
        </p:txBody>
      </p:sp>
      <p:sp>
        <p:nvSpPr>
          <p:cNvPr id="665" name="Google Shape;665;g250d0a85521_0_88"/>
          <p:cNvSpPr txBox="1">
            <a:spLocks noGrp="1"/>
          </p:cNvSpPr>
          <p:nvPr>
            <p:ph type="body" idx="3"/>
          </p:nvPr>
        </p:nvSpPr>
        <p:spPr>
          <a:xfrm>
            <a:off x="332888" y="2301281"/>
            <a:ext cx="11410425" cy="4254075"/>
          </a:xfrm>
          <a:prstGeom prst="rect">
            <a:avLst/>
          </a:prstGeom>
          <a:noFill/>
          <a:ln>
            <a:noFill/>
          </a:ln>
        </p:spPr>
        <p:txBody>
          <a:bodyPr spcFirstLastPara="1" wrap="square" lIns="68569" tIns="34275" rIns="68569" bIns="34275" anchor="t" anchorCtr="0">
            <a:noAutofit/>
          </a:bodyPr>
          <a:lstStyle/>
          <a:p>
            <a:pPr>
              <a:spcBef>
                <a:spcPts val="825"/>
              </a:spcBef>
              <a:buClr>
                <a:schemeClr val="dk1"/>
              </a:buClr>
              <a:buSzPts val="5000"/>
              <a:buFont typeface="Open Sans"/>
              <a:buChar char="›"/>
            </a:pPr>
            <a:r>
              <a:rPr lang="en-GB" sz="2100">
                <a:solidFill>
                  <a:schemeClr val="dk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
                  </a:ext>
                </a:extLst>
              </a:rPr>
              <a:t>Oxevision is live across 22 wards across EPUT.</a:t>
            </a:r>
            <a:endParaRPr sz="1050">
              <a:solidFill>
                <a:srgbClr val="000000"/>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endParaRPr>
          </a:p>
          <a:p>
            <a:pPr>
              <a:spcBef>
                <a:spcPts val="825"/>
              </a:spcBef>
              <a:buClr>
                <a:schemeClr val="dk1"/>
              </a:buClr>
              <a:buSzPts val="5000"/>
              <a:buFont typeface="Open Sans"/>
              <a:buChar char="›"/>
            </a:pPr>
            <a:r>
              <a:rPr lang="en-GB" sz="2100">
                <a:solidFill>
                  <a:schemeClr val="dk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6"/>
                  </a:ext>
                </a:extLst>
              </a:rPr>
              <a:t>Oxevision Observations is being utilised on 7 wards since April 2022,  which includes the CAHMS wards.</a:t>
            </a:r>
            <a:endParaRPr sz="1050">
              <a:solidFill>
                <a:srgbClr val="000000"/>
              </a:solidFill>
              <a:latin typeface="Open Sans"/>
              <a:ea typeface="Open Sans"/>
              <a:cs typeface="Open Sans"/>
              <a:sym typeface="Open Sans"/>
            </a:endParaRPr>
          </a:p>
          <a:p>
            <a:pPr indent="0">
              <a:spcBef>
                <a:spcPts val="825"/>
              </a:spcBef>
              <a:buNone/>
            </a:pPr>
            <a:endParaRPr sz="1050">
              <a:solidFill>
                <a:srgbClr val="000000"/>
              </a:solidFill>
              <a:latin typeface="Open Sans"/>
              <a:ea typeface="Open Sans"/>
              <a:cs typeface="Open Sans"/>
              <a:sym typeface="Open Sans"/>
            </a:endParaRPr>
          </a:p>
          <a:p>
            <a:pPr indent="0">
              <a:spcBef>
                <a:spcPts val="825"/>
              </a:spcBef>
              <a:buNone/>
            </a:pPr>
            <a:endParaRPr>
              <a:latin typeface="Open Sans"/>
              <a:ea typeface="Open Sans"/>
              <a:cs typeface="Open Sans"/>
              <a:sym typeface="Open Sans"/>
            </a:endParaRPr>
          </a:p>
        </p:txBody>
      </p:sp>
    </p:spTree>
    <p:extLst>
      <p:ext uri="{BB962C8B-B14F-4D97-AF65-F5344CB8AC3E}">
        <p14:creationId xmlns:p14="http://schemas.microsoft.com/office/powerpoint/2010/main" val="642757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g250d0a85521_0_1413"/>
          <p:cNvSpPr txBox="1">
            <a:spLocks noGrp="1"/>
          </p:cNvSpPr>
          <p:nvPr>
            <p:ph type="title"/>
          </p:nvPr>
        </p:nvSpPr>
        <p:spPr>
          <a:xfrm>
            <a:off x="1295401" y="2697457"/>
            <a:ext cx="10515600" cy="577125"/>
          </a:xfrm>
          <a:prstGeom prst="rect">
            <a:avLst/>
          </a:prstGeom>
          <a:noFill/>
          <a:ln>
            <a:noFill/>
          </a:ln>
        </p:spPr>
        <p:txBody>
          <a:bodyPr spcFirstLastPara="1" wrap="square" lIns="68569" tIns="34275" rIns="68569" bIns="34275" anchor="ctr" anchorCtr="0">
            <a:noAutofit/>
          </a:bodyPr>
          <a:lstStyle/>
          <a:p>
            <a:pPr>
              <a:lnSpc>
                <a:spcPct val="90000"/>
              </a:lnSpc>
            </a:pPr>
            <a:r>
              <a:rPr lang="en-GB" b="1">
                <a:latin typeface="Open Sans"/>
                <a:ea typeface="Open Sans"/>
                <a:cs typeface="Open Sans"/>
                <a:sym typeface="Open Sans"/>
              </a:rPr>
              <a:t>Thoughts or Questions?</a:t>
            </a:r>
            <a:endParaRPr b="1">
              <a:latin typeface="Open Sans"/>
              <a:ea typeface="Open Sans"/>
              <a:cs typeface="Open Sans"/>
              <a:sym typeface="Open Sans"/>
            </a:endParaRPr>
          </a:p>
        </p:txBody>
      </p:sp>
      <p:sp>
        <p:nvSpPr>
          <p:cNvPr id="672" name="Google Shape;672;g250d0a85521_0_1413"/>
          <p:cNvSpPr/>
          <p:nvPr/>
        </p:nvSpPr>
        <p:spPr>
          <a:xfrm>
            <a:off x="8088019" y="5574881"/>
            <a:ext cx="3723075" cy="91147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502258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3476" y="1282028"/>
            <a:ext cx="10585704" cy="1250632"/>
          </a:xfrm>
          <a:prstGeom prst="rect">
            <a:avLst/>
          </a:prstGeom>
        </p:spPr>
        <p:txBody>
          <a:bodyPr/>
          <a:lstStyle/>
          <a:p>
            <a:r>
              <a:rPr lang="en-GB" sz="8200" dirty="0" smtClean="0">
                <a:solidFill>
                  <a:schemeClr val="tx2"/>
                </a:solidFill>
              </a:rPr>
              <a:t>TIME TO CARE</a:t>
            </a:r>
            <a:endParaRPr lang="en-GB" sz="8200" dirty="0">
              <a:solidFill>
                <a:schemeClr val="tx2"/>
              </a:solidFill>
            </a:endParaRPr>
          </a:p>
        </p:txBody>
      </p:sp>
      <p:sp>
        <p:nvSpPr>
          <p:cNvPr id="3" name="Title 1"/>
          <p:cNvSpPr>
            <a:spLocks noGrp="1"/>
          </p:cNvSpPr>
          <p:nvPr>
            <p:ph type="title" idx="4294967295"/>
          </p:nvPr>
        </p:nvSpPr>
        <p:spPr>
          <a:xfrm>
            <a:off x="270772" y="2911249"/>
            <a:ext cx="3185160" cy="1194816"/>
          </a:xfrm>
          <a:prstGeom prst="rect">
            <a:avLst/>
          </a:prstGeom>
        </p:spPr>
        <p:txBody>
          <a:bodyPr/>
          <a:lstStyle/>
          <a:p>
            <a:pPr>
              <a:lnSpc>
                <a:spcPct val="100000"/>
              </a:lnSpc>
            </a:pPr>
            <a:r>
              <a:rPr lang="en-GB" sz="2600" b="1" dirty="0">
                <a:latin typeface="+mn-lt"/>
              </a:rPr>
              <a:t>Angela </a:t>
            </a:r>
            <a:r>
              <a:rPr lang="en-GB" sz="2600" b="1" dirty="0" smtClean="0">
                <a:latin typeface="+mn-lt"/>
              </a:rPr>
              <a:t>Wade</a:t>
            </a:r>
            <a:br>
              <a:rPr lang="en-GB" sz="2600" b="1" dirty="0" smtClean="0">
                <a:latin typeface="+mn-lt"/>
              </a:rPr>
            </a:br>
            <a:r>
              <a:rPr lang="en-GB" sz="2000" dirty="0" smtClean="0">
                <a:latin typeface="+mn-lt"/>
              </a:rPr>
              <a:t>Director </a:t>
            </a:r>
            <a:r>
              <a:rPr lang="en-GB" sz="2000" dirty="0">
                <a:latin typeface="+mn-lt"/>
              </a:rPr>
              <a:t>of Nursing, EPUT</a:t>
            </a:r>
            <a:endParaRPr lang="en-GB" sz="2000" dirty="0">
              <a:solidFill>
                <a:schemeClr val="accent5"/>
              </a:solidFill>
              <a:latin typeface="+mn-lt"/>
            </a:endParaRPr>
          </a:p>
        </p:txBody>
      </p:sp>
      <p:sp>
        <p:nvSpPr>
          <p:cNvPr id="4" name="Title 1"/>
          <p:cNvSpPr>
            <a:spLocks noGrp="1"/>
          </p:cNvSpPr>
          <p:nvPr>
            <p:ph type="title" idx="4294967295"/>
          </p:nvPr>
        </p:nvSpPr>
        <p:spPr>
          <a:xfrm>
            <a:off x="3442284" y="2958288"/>
            <a:ext cx="2653716" cy="1194816"/>
          </a:xfrm>
          <a:prstGeom prst="rect">
            <a:avLst/>
          </a:prstGeom>
        </p:spPr>
        <p:txBody>
          <a:bodyPr/>
          <a:lstStyle/>
          <a:p>
            <a:r>
              <a:rPr lang="en-GB" sz="2600" b="1" dirty="0" smtClean="0">
                <a:latin typeface="+mn-lt"/>
              </a:rPr>
              <a:t>Lizzy Wells</a:t>
            </a:r>
            <a:br>
              <a:rPr lang="en-GB" sz="2600" b="1" dirty="0" smtClean="0">
                <a:latin typeface="+mn-lt"/>
              </a:rPr>
            </a:br>
            <a:r>
              <a:rPr lang="en-GB" sz="2000" dirty="0" smtClean="0">
                <a:latin typeface="+mn-lt"/>
              </a:rPr>
              <a:t>Director </a:t>
            </a:r>
            <a:r>
              <a:rPr lang="en-GB" sz="2000" dirty="0">
                <a:latin typeface="+mn-lt"/>
              </a:rPr>
              <a:t>of Mental Health, EPUT </a:t>
            </a:r>
            <a:r>
              <a:rPr lang="en-GB" sz="2600" dirty="0">
                <a:latin typeface="+mn-lt"/>
              </a:rPr>
              <a:t>	</a:t>
            </a:r>
          </a:p>
        </p:txBody>
      </p:sp>
      <p:sp>
        <p:nvSpPr>
          <p:cNvPr id="5" name="Title 1"/>
          <p:cNvSpPr>
            <a:spLocks noGrp="1"/>
          </p:cNvSpPr>
          <p:nvPr>
            <p:ph type="title" idx="4294967295"/>
          </p:nvPr>
        </p:nvSpPr>
        <p:spPr>
          <a:xfrm>
            <a:off x="9208622" y="2948965"/>
            <a:ext cx="2969730" cy="1194816"/>
          </a:xfrm>
          <a:prstGeom prst="rect">
            <a:avLst/>
          </a:prstGeom>
        </p:spPr>
        <p:txBody>
          <a:bodyPr/>
          <a:lstStyle/>
          <a:p>
            <a:r>
              <a:rPr lang="en-GB" sz="2600" b="1" dirty="0" smtClean="0">
                <a:latin typeface="+mn-lt"/>
              </a:rPr>
              <a:t>Ian </a:t>
            </a:r>
            <a:r>
              <a:rPr lang="en-GB" sz="2600" b="1" dirty="0" err="1" smtClean="0">
                <a:latin typeface="+mn-lt"/>
              </a:rPr>
              <a:t>Carr</a:t>
            </a:r>
            <a:r>
              <a:rPr lang="en-GB" sz="2800" b="1" dirty="0" smtClean="0">
                <a:latin typeface="+mn-lt"/>
              </a:rPr>
              <a:t/>
            </a:r>
            <a:br>
              <a:rPr lang="en-GB" sz="2800" b="1" dirty="0" smtClean="0">
                <a:latin typeface="+mn-lt"/>
              </a:rPr>
            </a:br>
            <a:r>
              <a:rPr lang="en-GB" sz="2000" dirty="0" smtClean="0">
                <a:latin typeface="+mn-lt"/>
              </a:rPr>
              <a:t>Director </a:t>
            </a:r>
            <a:r>
              <a:rPr lang="en-GB" sz="2000" dirty="0">
                <a:latin typeface="+mn-lt"/>
              </a:rPr>
              <a:t>of Specialist Services, EPUT </a:t>
            </a:r>
            <a:r>
              <a:rPr lang="en-GB" sz="2800" dirty="0">
                <a:latin typeface="+mn-lt"/>
              </a:rPr>
              <a:t>	</a:t>
            </a:r>
          </a:p>
        </p:txBody>
      </p:sp>
      <p:sp>
        <p:nvSpPr>
          <p:cNvPr id="6" name="Title 1"/>
          <p:cNvSpPr>
            <a:spLocks noGrp="1"/>
          </p:cNvSpPr>
          <p:nvPr>
            <p:ph type="title" idx="4294967295"/>
          </p:nvPr>
        </p:nvSpPr>
        <p:spPr>
          <a:xfrm>
            <a:off x="243476" y="4484654"/>
            <a:ext cx="3243072" cy="1194816"/>
          </a:xfrm>
          <a:prstGeom prst="rect">
            <a:avLst/>
          </a:prstGeom>
        </p:spPr>
        <p:txBody>
          <a:bodyPr/>
          <a:lstStyle/>
          <a:p>
            <a:r>
              <a:rPr lang="en-GB" sz="2600" b="1" dirty="0" smtClean="0">
                <a:latin typeface="+mn-lt"/>
                <a:cs typeface="Arial" panose="020B0604020202020204" pitchFamily="34" charset="0"/>
              </a:rPr>
              <a:t>Mobolaji Lewis</a:t>
            </a:r>
            <a:r>
              <a:rPr lang="en-GB" sz="2800" b="1" dirty="0" smtClean="0">
                <a:latin typeface="+mn-lt"/>
                <a:cs typeface="Arial" panose="020B0604020202020204" pitchFamily="34" charset="0"/>
              </a:rPr>
              <a:t/>
            </a:r>
            <a:br>
              <a:rPr lang="en-GB" sz="2800" b="1" dirty="0" smtClean="0">
                <a:latin typeface="+mn-lt"/>
                <a:cs typeface="Arial" panose="020B0604020202020204" pitchFamily="34" charset="0"/>
              </a:rPr>
            </a:br>
            <a:r>
              <a:rPr lang="en-GB" sz="2000" dirty="0" smtClean="0">
                <a:latin typeface="+mn-lt"/>
                <a:cs typeface="Arial" panose="020B0604020202020204" pitchFamily="34" charset="0"/>
              </a:rPr>
              <a:t>Chief </a:t>
            </a:r>
            <a:r>
              <a:rPr lang="en-GB" sz="2000" dirty="0">
                <a:latin typeface="+mn-lt"/>
                <a:cs typeface="Arial" panose="020B0604020202020204" pitchFamily="34" charset="0"/>
              </a:rPr>
              <a:t>Allied Health Professional (AHP), EPUT </a:t>
            </a:r>
            <a:r>
              <a:rPr lang="en-GB" sz="2800" dirty="0">
                <a:latin typeface="Arial" panose="020B0604020202020204" pitchFamily="34" charset="0"/>
                <a:cs typeface="Arial" panose="020B0604020202020204" pitchFamily="34" charset="0"/>
              </a:rPr>
              <a:t>	</a:t>
            </a:r>
          </a:p>
        </p:txBody>
      </p:sp>
      <p:sp>
        <p:nvSpPr>
          <p:cNvPr id="7" name="Title 1"/>
          <p:cNvSpPr>
            <a:spLocks noGrp="1"/>
          </p:cNvSpPr>
          <p:nvPr>
            <p:ph type="title" idx="4294967295"/>
          </p:nvPr>
        </p:nvSpPr>
        <p:spPr>
          <a:xfrm>
            <a:off x="6354409" y="2996004"/>
            <a:ext cx="2598522" cy="1194816"/>
          </a:xfrm>
          <a:prstGeom prst="rect">
            <a:avLst/>
          </a:prstGeom>
        </p:spPr>
        <p:txBody>
          <a:bodyPr/>
          <a:lstStyle/>
          <a:p>
            <a:r>
              <a:rPr lang="en-GB" sz="2600" b="1" dirty="0" smtClean="0">
                <a:latin typeface="+mn-lt"/>
              </a:rPr>
              <a:t>Hilary Scott</a:t>
            </a:r>
            <a:r>
              <a:rPr lang="en-GB" sz="2600" dirty="0" smtClean="0">
                <a:latin typeface="+mn-lt"/>
              </a:rPr>
              <a:t> </a:t>
            </a:r>
            <a:r>
              <a:rPr lang="en-GB" sz="2000" dirty="0">
                <a:latin typeface="+mn-lt"/>
              </a:rPr>
              <a:t>Director of </a:t>
            </a:r>
            <a:r>
              <a:rPr lang="en-GB" sz="2000" dirty="0" smtClean="0">
                <a:latin typeface="+mn-lt"/>
              </a:rPr>
              <a:t/>
            </a:r>
            <a:br>
              <a:rPr lang="en-GB" sz="2000" dirty="0" smtClean="0">
                <a:latin typeface="+mn-lt"/>
              </a:rPr>
            </a:br>
            <a:r>
              <a:rPr lang="en-GB" sz="2000" dirty="0" smtClean="0">
                <a:latin typeface="+mn-lt"/>
              </a:rPr>
              <a:t>Pharmacy</a:t>
            </a:r>
            <a:r>
              <a:rPr lang="en-GB" sz="2000" dirty="0">
                <a:latin typeface="+mn-lt"/>
              </a:rPr>
              <a:t>, EPUT </a:t>
            </a:r>
            <a:r>
              <a:rPr lang="en-GB" sz="2800" dirty="0">
                <a:latin typeface="+mn-lt"/>
              </a:rPr>
              <a:t>	</a:t>
            </a:r>
          </a:p>
        </p:txBody>
      </p:sp>
      <p:sp>
        <p:nvSpPr>
          <p:cNvPr id="8" name="Title 1"/>
          <p:cNvSpPr>
            <a:spLocks noGrp="1"/>
          </p:cNvSpPr>
          <p:nvPr>
            <p:ph type="title" idx="4294967295"/>
          </p:nvPr>
        </p:nvSpPr>
        <p:spPr>
          <a:xfrm>
            <a:off x="3442284" y="4484654"/>
            <a:ext cx="3425952" cy="1194816"/>
          </a:xfrm>
          <a:prstGeom prst="rect">
            <a:avLst/>
          </a:prstGeom>
        </p:spPr>
        <p:txBody>
          <a:bodyPr/>
          <a:lstStyle/>
          <a:p>
            <a:r>
              <a:rPr lang="en-GB" sz="2600" b="1" dirty="0" smtClean="0">
                <a:latin typeface="+mn-lt"/>
              </a:rPr>
              <a:t>Jenny Matten</a:t>
            </a:r>
            <a:r>
              <a:rPr lang="en-GB" sz="2800" b="1" dirty="0" smtClean="0">
                <a:latin typeface="+mn-lt"/>
              </a:rPr>
              <a:t/>
            </a:r>
            <a:br>
              <a:rPr lang="en-GB" sz="2800" b="1" dirty="0" smtClean="0">
                <a:latin typeface="+mn-lt"/>
              </a:rPr>
            </a:br>
            <a:r>
              <a:rPr lang="en-GB" sz="2000" dirty="0" smtClean="0">
                <a:latin typeface="+mn-lt"/>
              </a:rPr>
              <a:t>Lived Experience Lead, EPUT</a:t>
            </a:r>
            <a:r>
              <a:rPr lang="en-GB" sz="2800" dirty="0">
                <a:latin typeface="+mn-lt"/>
              </a:rPr>
              <a:t>	</a:t>
            </a:r>
          </a:p>
        </p:txBody>
      </p:sp>
    </p:spTree>
    <p:extLst>
      <p:ext uri="{BB962C8B-B14F-4D97-AF65-F5344CB8AC3E}">
        <p14:creationId xmlns:p14="http://schemas.microsoft.com/office/powerpoint/2010/main" val="39650611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Single Corner Rectangle 41">
            <a:extLst>
              <a:ext uri="{FF2B5EF4-FFF2-40B4-BE49-F238E27FC236}">
                <a16:creationId xmlns:a16="http://schemas.microsoft.com/office/drawing/2014/main" id="{73AAB1B7-45F8-B5A7-8FB8-77F07C367426}"/>
              </a:ext>
            </a:extLst>
          </p:cNvPr>
          <p:cNvSpPr/>
          <p:nvPr/>
        </p:nvSpPr>
        <p:spPr>
          <a:xfrm>
            <a:off x="391642" y="1471319"/>
            <a:ext cx="3485670" cy="4768454"/>
          </a:xfrm>
          <a:prstGeom prst="snip1Rect">
            <a:avLst/>
          </a:prstGeom>
          <a:solidFill>
            <a:schemeClr val="accent1">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612000" rIns="180000" bIns="180000" numCol="1" spcCol="1270" anchor="t" anchorCtr="0">
            <a:noAutofit/>
          </a:bodyPr>
          <a:lstStyle/>
          <a:p>
            <a:pPr marL="285750" indent="-285750" defTabSz="913686">
              <a:spcAft>
                <a:spcPts val="600"/>
              </a:spcAft>
              <a:buFont typeface="Arial" panose="020B0604020202020204" pitchFamily="34" charset="0"/>
              <a:buChar char="•"/>
            </a:pPr>
            <a:r>
              <a:rPr lang="en-GB" sz="1200" b="1" dirty="0">
                <a:solidFill>
                  <a:schemeClr val="tx1"/>
                </a:solidFill>
                <a:cs typeface="Arial" panose="020B0604020202020204" pitchFamily="34" charset="0"/>
              </a:rPr>
              <a:t>High GIRFT data</a:t>
            </a:r>
            <a:r>
              <a:rPr lang="en-GB" sz="1200" dirty="0">
                <a:solidFill>
                  <a:schemeClr val="tx1"/>
                </a:solidFill>
                <a:cs typeface="Arial" panose="020B0604020202020204" pitchFamily="34" charset="0"/>
              </a:rPr>
              <a:t>, including high rates of Section 136, ED admission and long waiting lists</a:t>
            </a:r>
          </a:p>
          <a:p>
            <a:pPr marL="285750" indent="-285750" defTabSz="913686">
              <a:spcAft>
                <a:spcPts val="600"/>
              </a:spcAft>
              <a:buFont typeface="Arial" panose="020B0604020202020204" pitchFamily="34" charset="0"/>
              <a:buChar char="•"/>
            </a:pPr>
            <a:r>
              <a:rPr lang="en-GB" sz="1200" b="1" dirty="0">
                <a:solidFill>
                  <a:schemeClr val="tx1"/>
                </a:solidFill>
                <a:cs typeface="Arial" panose="020B0604020202020204" pitchFamily="34" charset="0"/>
              </a:rPr>
              <a:t>Variation</a:t>
            </a:r>
            <a:r>
              <a:rPr lang="en-GB" sz="1200" dirty="0">
                <a:solidFill>
                  <a:schemeClr val="tx1"/>
                </a:solidFill>
                <a:cs typeface="Arial" panose="020B0604020202020204" pitchFamily="34" charset="0"/>
              </a:rPr>
              <a:t> across Inpatient and Community resource</a:t>
            </a:r>
          </a:p>
          <a:p>
            <a:pPr marL="285750" indent="-285750" defTabSz="913686">
              <a:spcAft>
                <a:spcPts val="600"/>
              </a:spcAft>
              <a:buFont typeface="Arial" panose="020B0604020202020204" pitchFamily="34" charset="0"/>
              <a:buChar char="•"/>
            </a:pPr>
            <a:r>
              <a:rPr lang="en-GB" sz="1200" dirty="0">
                <a:solidFill>
                  <a:schemeClr val="tx1"/>
                </a:solidFill>
                <a:cs typeface="Arial" panose="020B0604020202020204" pitchFamily="34" charset="0"/>
              </a:rPr>
              <a:t>Increased </a:t>
            </a:r>
            <a:r>
              <a:rPr lang="en-GB" sz="1200" b="1" dirty="0">
                <a:solidFill>
                  <a:schemeClr val="tx1"/>
                </a:solidFill>
                <a:cs typeface="Arial" panose="020B0604020202020204" pitchFamily="34" charset="0"/>
              </a:rPr>
              <a:t>demand</a:t>
            </a:r>
            <a:r>
              <a:rPr lang="en-GB" sz="1200" dirty="0">
                <a:solidFill>
                  <a:schemeClr val="tx1"/>
                </a:solidFill>
                <a:cs typeface="Arial" panose="020B0604020202020204" pitchFamily="34" charset="0"/>
              </a:rPr>
              <a:t> in areas of deprivation within EPUT’s </a:t>
            </a:r>
            <a:r>
              <a:rPr lang="en-GB" sz="1200" b="1" dirty="0">
                <a:solidFill>
                  <a:schemeClr val="tx1"/>
                </a:solidFill>
                <a:cs typeface="Arial" panose="020B0604020202020204" pitchFamily="34" charset="0"/>
              </a:rPr>
              <a:t>geography</a:t>
            </a:r>
          </a:p>
          <a:p>
            <a:pPr marL="285750" indent="-285750" defTabSz="913686">
              <a:spcAft>
                <a:spcPts val="600"/>
              </a:spcAft>
              <a:buFont typeface="Arial" panose="020B0604020202020204" pitchFamily="34" charset="0"/>
              <a:buChar char="•"/>
            </a:pPr>
            <a:r>
              <a:rPr lang="en-GB" sz="1200" dirty="0">
                <a:solidFill>
                  <a:schemeClr val="tx1"/>
                </a:solidFill>
                <a:cs typeface="Arial" panose="020B0604020202020204" pitchFamily="34" charset="0"/>
              </a:rPr>
              <a:t>Increase in demand due to </a:t>
            </a:r>
            <a:r>
              <a:rPr lang="en-GB" sz="1200" b="1" dirty="0">
                <a:solidFill>
                  <a:schemeClr val="tx1"/>
                </a:solidFill>
                <a:cs typeface="Arial" panose="020B0604020202020204" pitchFamily="34" charset="0"/>
              </a:rPr>
              <a:t>population</a:t>
            </a:r>
            <a:r>
              <a:rPr lang="en-GB" sz="1200" dirty="0">
                <a:solidFill>
                  <a:schemeClr val="tx1"/>
                </a:solidFill>
                <a:cs typeface="Arial" panose="020B0604020202020204" pitchFamily="34" charset="0"/>
              </a:rPr>
              <a:t> </a:t>
            </a:r>
            <a:r>
              <a:rPr lang="en-GB" sz="1200" b="1" dirty="0">
                <a:solidFill>
                  <a:schemeClr val="tx1"/>
                </a:solidFill>
                <a:cs typeface="Arial" panose="020B0604020202020204" pitchFamily="34" charset="0"/>
              </a:rPr>
              <a:t>growth</a:t>
            </a:r>
            <a:r>
              <a:rPr lang="en-GB" sz="1200" dirty="0">
                <a:solidFill>
                  <a:schemeClr val="tx1"/>
                </a:solidFill>
                <a:cs typeface="Arial" panose="020B0604020202020204" pitchFamily="34" charset="0"/>
              </a:rPr>
              <a:t> and the socio-economic crisis</a:t>
            </a:r>
          </a:p>
          <a:p>
            <a:pPr marL="285750" indent="-285750" defTabSz="913686">
              <a:spcAft>
                <a:spcPts val="600"/>
              </a:spcAft>
              <a:buFont typeface="Arial" panose="020B0604020202020204" pitchFamily="34" charset="0"/>
              <a:buChar char="•"/>
            </a:pPr>
            <a:r>
              <a:rPr lang="en-GB" sz="1200" dirty="0">
                <a:solidFill>
                  <a:schemeClr val="tx1"/>
                </a:solidFill>
                <a:cs typeface="Arial" panose="020B0604020202020204" pitchFamily="34" charset="0"/>
              </a:rPr>
              <a:t>Impact of the </a:t>
            </a:r>
            <a:r>
              <a:rPr lang="en-GB" sz="1200" b="1" dirty="0">
                <a:solidFill>
                  <a:schemeClr val="tx1"/>
                </a:solidFill>
                <a:cs typeface="Arial" panose="020B0604020202020204" pitchFamily="34" charset="0"/>
              </a:rPr>
              <a:t>Covid-19 </a:t>
            </a:r>
            <a:r>
              <a:rPr lang="en-GB" sz="1200" b="1" dirty="0" smtClean="0">
                <a:solidFill>
                  <a:schemeClr val="tx1"/>
                </a:solidFill>
                <a:cs typeface="Arial" panose="020B0604020202020204" pitchFamily="34" charset="0"/>
              </a:rPr>
              <a:t>pandemic</a:t>
            </a:r>
            <a:endParaRPr lang="en-GB" sz="1200" b="1" dirty="0">
              <a:solidFill>
                <a:schemeClr val="tx1"/>
              </a:solidFill>
              <a:cs typeface="Arial" panose="020B0604020202020204" pitchFamily="34" charset="0"/>
            </a:endParaRPr>
          </a:p>
          <a:p>
            <a:pPr marL="285750" indent="-285750" defTabSz="913686">
              <a:spcAft>
                <a:spcPts val="600"/>
              </a:spcAft>
              <a:buFont typeface="Arial" panose="020B0604020202020204" pitchFamily="34" charset="0"/>
              <a:buChar char="•"/>
            </a:pPr>
            <a:r>
              <a:rPr lang="en-GB" sz="1200" dirty="0">
                <a:solidFill>
                  <a:schemeClr val="tx1"/>
                </a:solidFill>
                <a:cs typeface="Arial" panose="020B0604020202020204" pitchFamily="34" charset="0"/>
              </a:rPr>
              <a:t>Current </a:t>
            </a:r>
            <a:r>
              <a:rPr lang="en-GB" sz="1200" dirty="0" smtClean="0">
                <a:solidFill>
                  <a:schemeClr val="tx1"/>
                </a:solidFill>
                <a:cs typeface="Arial" panose="020B0604020202020204" pitchFamily="34" charset="0"/>
              </a:rPr>
              <a:t>Trust </a:t>
            </a:r>
            <a:r>
              <a:rPr lang="en-GB" sz="1200" b="1" dirty="0">
                <a:solidFill>
                  <a:schemeClr val="tx1"/>
                </a:solidFill>
                <a:cs typeface="Arial" panose="020B0604020202020204" pitchFamily="34" charset="0"/>
              </a:rPr>
              <a:t>scrutiny</a:t>
            </a:r>
            <a:r>
              <a:rPr lang="en-GB" sz="1200" dirty="0">
                <a:solidFill>
                  <a:schemeClr val="tx1"/>
                </a:solidFill>
                <a:cs typeface="Arial" panose="020B0604020202020204" pitchFamily="34" charset="0"/>
              </a:rPr>
              <a:t> creating risk adverse practice across the Trust</a:t>
            </a:r>
          </a:p>
        </p:txBody>
      </p:sp>
      <p:sp>
        <p:nvSpPr>
          <p:cNvPr id="5" name="Rectangle 4">
            <a:extLst>
              <a:ext uri="{FF2B5EF4-FFF2-40B4-BE49-F238E27FC236}">
                <a16:creationId xmlns:a16="http://schemas.microsoft.com/office/drawing/2014/main" id="{7218EEB3-0E48-E72A-BE22-4526DD44AC0C}"/>
              </a:ext>
            </a:extLst>
          </p:cNvPr>
          <p:cNvSpPr/>
          <p:nvPr/>
        </p:nvSpPr>
        <p:spPr bwMode="gray">
          <a:xfrm>
            <a:off x="385551" y="1472528"/>
            <a:ext cx="3491761" cy="592062"/>
          </a:xfrm>
          <a:prstGeom prst="rect">
            <a:avLst/>
          </a:prstGeom>
          <a:solidFill>
            <a:schemeClr val="accent1"/>
          </a:solidFill>
          <a:ln w="19050" algn="ctr">
            <a:noFill/>
            <a:miter lim="800000"/>
            <a:headEnd/>
            <a:tailEnd/>
          </a:ln>
        </p:spPr>
        <p:txBody>
          <a:bodyPr wrap="square" lIns="88900" tIns="88900" rIns="88900" bIns="88900" rtlCol="0" anchor="ctr"/>
          <a:lstStyle/>
          <a:p>
            <a:r>
              <a:rPr lang="en-GB" sz="2400" b="1" spc="300" dirty="0">
                <a:solidFill>
                  <a:schemeClr val="bg1"/>
                </a:solidFill>
                <a:latin typeface="Impact" panose="020B0806030902050204" pitchFamily="34" charset="0"/>
                <a:ea typeface="Open Sans" charset="0"/>
                <a:cs typeface="Arial" panose="020B0604020202020204" pitchFamily="34" charset="0"/>
              </a:rPr>
              <a:t>SYSTEM</a:t>
            </a:r>
          </a:p>
        </p:txBody>
      </p:sp>
      <p:sp>
        <p:nvSpPr>
          <p:cNvPr id="6" name="TextBox 5">
            <a:extLst>
              <a:ext uri="{FF2B5EF4-FFF2-40B4-BE49-F238E27FC236}">
                <a16:creationId xmlns:a16="http://schemas.microsoft.com/office/drawing/2014/main" id="{6A7717B7-BBA1-E8BC-B8BC-5591F3713D02}"/>
              </a:ext>
            </a:extLst>
          </p:cNvPr>
          <p:cNvSpPr txBox="1"/>
          <p:nvPr/>
        </p:nvSpPr>
        <p:spPr>
          <a:xfrm>
            <a:off x="276536" y="373849"/>
            <a:ext cx="11638927" cy="566309"/>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4400" b="0" i="0" u="none" strike="noStrike" kern="1200" cap="none" spc="250" normalizeH="0" baseline="0" noProof="0" dirty="0" smtClean="0">
                <a:ln>
                  <a:noFill/>
                </a:ln>
                <a:solidFill>
                  <a:srgbClr val="005EB8"/>
                </a:solidFill>
                <a:effectLst/>
                <a:uLnTx/>
                <a:uFillTx/>
                <a:latin typeface="Impact"/>
                <a:ea typeface="+mn-ea"/>
                <a:cs typeface="+mn-cs"/>
              </a:rPr>
              <a:t>CASE</a:t>
            </a:r>
            <a:r>
              <a:rPr kumimoji="0" lang="en-GB" sz="4400" b="0" i="0" u="none" strike="noStrike" kern="1200" cap="none" spc="250" normalizeH="0" noProof="0" dirty="0" smtClean="0">
                <a:ln>
                  <a:noFill/>
                </a:ln>
                <a:solidFill>
                  <a:srgbClr val="005EB8"/>
                </a:solidFill>
                <a:effectLst/>
                <a:uLnTx/>
                <a:uFillTx/>
                <a:latin typeface="Impact"/>
                <a:ea typeface="+mn-ea"/>
                <a:cs typeface="+mn-cs"/>
              </a:rPr>
              <a:t> FOR CHANGE</a:t>
            </a:r>
            <a:endParaRPr kumimoji="0" lang="en-GB" sz="4400" b="0" i="0" u="none" strike="noStrike" kern="1200" cap="none" spc="250" normalizeH="0" baseline="0" noProof="0" dirty="0">
              <a:ln>
                <a:noFill/>
              </a:ln>
              <a:solidFill>
                <a:srgbClr val="005EB8"/>
              </a:solidFill>
              <a:effectLst/>
              <a:uLnTx/>
              <a:uFillTx/>
              <a:latin typeface="Impact" panose="020B0806030902050204" pitchFamily="34" charset="0"/>
              <a:ea typeface="+mn-ea"/>
              <a:cs typeface="+mn-cs"/>
            </a:endParaRPr>
          </a:p>
        </p:txBody>
      </p:sp>
      <p:sp>
        <p:nvSpPr>
          <p:cNvPr id="7" name="Snip Single Corner Rectangle 41">
            <a:extLst>
              <a:ext uri="{FF2B5EF4-FFF2-40B4-BE49-F238E27FC236}">
                <a16:creationId xmlns:a16="http://schemas.microsoft.com/office/drawing/2014/main" id="{11A22023-6B96-B397-C354-82F23946D814}"/>
              </a:ext>
            </a:extLst>
          </p:cNvPr>
          <p:cNvSpPr/>
          <p:nvPr/>
        </p:nvSpPr>
        <p:spPr>
          <a:xfrm>
            <a:off x="4304517" y="1471319"/>
            <a:ext cx="3491761" cy="4706858"/>
          </a:xfrm>
          <a:prstGeom prst="snip1Rect">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612000" rIns="180000" bIns="180000" numCol="1" spcCol="1270" anchor="t" anchorCtr="0">
            <a:noAutofit/>
          </a:bodyPr>
          <a:lstStyle/>
          <a:p>
            <a:pPr marL="285750" indent="-285750" defTabSz="913686">
              <a:spcAft>
                <a:spcPts val="600"/>
              </a:spcAft>
              <a:buFont typeface="Arial" panose="020B0604020202020204" pitchFamily="34" charset="0"/>
              <a:buChar char="•"/>
            </a:pPr>
            <a:r>
              <a:rPr lang="en-GB" sz="1200" dirty="0">
                <a:solidFill>
                  <a:schemeClr val="tx1"/>
                </a:solidFill>
                <a:cs typeface="Arial" panose="020B0604020202020204" pitchFamily="34" charset="0"/>
              </a:rPr>
              <a:t>Significant </a:t>
            </a:r>
            <a:r>
              <a:rPr lang="en-GB" sz="1200" b="1" dirty="0">
                <a:solidFill>
                  <a:schemeClr val="tx1"/>
                </a:solidFill>
                <a:cs typeface="Arial" panose="020B0604020202020204" pitchFamily="34" charset="0"/>
              </a:rPr>
              <a:t>recruitment</a:t>
            </a:r>
            <a:r>
              <a:rPr lang="en-GB" sz="1200" dirty="0">
                <a:solidFill>
                  <a:schemeClr val="tx1"/>
                </a:solidFill>
                <a:cs typeface="Arial" panose="020B0604020202020204" pitchFamily="34" charset="0"/>
              </a:rPr>
              <a:t> and </a:t>
            </a:r>
            <a:r>
              <a:rPr lang="en-GB" sz="1200" b="1" dirty="0">
                <a:solidFill>
                  <a:schemeClr val="tx1"/>
                </a:solidFill>
                <a:cs typeface="Arial" panose="020B0604020202020204" pitchFamily="34" charset="0"/>
              </a:rPr>
              <a:t>retention</a:t>
            </a:r>
            <a:r>
              <a:rPr lang="en-GB" sz="1200" dirty="0">
                <a:solidFill>
                  <a:schemeClr val="tx1"/>
                </a:solidFill>
                <a:cs typeface="Arial" panose="020B0604020202020204" pitchFamily="34" charset="0"/>
              </a:rPr>
              <a:t> challenges</a:t>
            </a:r>
          </a:p>
          <a:p>
            <a:pPr marL="285750" indent="-285750" defTabSz="913686">
              <a:spcAft>
                <a:spcPts val="600"/>
              </a:spcAft>
              <a:buFont typeface="Arial" panose="020B0604020202020204" pitchFamily="34" charset="0"/>
              <a:buChar char="•"/>
            </a:pPr>
            <a:r>
              <a:rPr lang="en-GB" sz="1200" dirty="0">
                <a:solidFill>
                  <a:schemeClr val="tx1"/>
                </a:solidFill>
                <a:cs typeface="Arial" panose="020B0604020202020204" pitchFamily="34" charset="0"/>
              </a:rPr>
              <a:t>Delays within </a:t>
            </a:r>
            <a:r>
              <a:rPr lang="en-GB" sz="1200" b="1" dirty="0">
                <a:solidFill>
                  <a:schemeClr val="tx1"/>
                </a:solidFill>
                <a:cs typeface="Arial" panose="020B0604020202020204" pitchFamily="34" charset="0"/>
              </a:rPr>
              <a:t>patient</a:t>
            </a:r>
            <a:r>
              <a:rPr lang="en-GB" sz="1200" dirty="0">
                <a:solidFill>
                  <a:schemeClr val="tx1"/>
                </a:solidFill>
                <a:cs typeface="Arial" panose="020B0604020202020204" pitchFamily="34" charset="0"/>
              </a:rPr>
              <a:t> </a:t>
            </a:r>
            <a:r>
              <a:rPr lang="en-GB" sz="1200" b="1" dirty="0">
                <a:solidFill>
                  <a:schemeClr val="tx1"/>
                </a:solidFill>
                <a:cs typeface="Arial" panose="020B0604020202020204" pitchFamily="34" charset="0"/>
              </a:rPr>
              <a:t>admissions</a:t>
            </a:r>
            <a:r>
              <a:rPr lang="en-GB" sz="1200" dirty="0">
                <a:solidFill>
                  <a:schemeClr val="tx1"/>
                </a:solidFill>
                <a:cs typeface="Arial" panose="020B0604020202020204" pitchFamily="34" charset="0"/>
              </a:rPr>
              <a:t> and </a:t>
            </a:r>
            <a:r>
              <a:rPr lang="en-GB" sz="1200" b="1" dirty="0">
                <a:solidFill>
                  <a:schemeClr val="tx1"/>
                </a:solidFill>
                <a:cs typeface="Arial" panose="020B0604020202020204" pitchFamily="34" charset="0"/>
              </a:rPr>
              <a:t>discharges </a:t>
            </a:r>
            <a:r>
              <a:rPr lang="en-GB" sz="1200" dirty="0">
                <a:solidFill>
                  <a:schemeClr val="tx1"/>
                </a:solidFill>
                <a:cs typeface="Arial" panose="020B0604020202020204" pitchFamily="34" charset="0"/>
              </a:rPr>
              <a:t>due to limited </a:t>
            </a:r>
            <a:r>
              <a:rPr kumimoji="0" lang="en-GB" sz="1200" b="1" i="0" u="none" strike="noStrike" kern="1200" cap="none" spc="0" normalizeH="0" baseline="0" noProof="0" dirty="0">
                <a:ln>
                  <a:noFill/>
                </a:ln>
                <a:solidFill>
                  <a:prstClr val="black">
                    <a:lumMod val="100000"/>
                  </a:prstClr>
                </a:solidFill>
                <a:effectLst/>
                <a:uLnTx/>
                <a:uFillTx/>
                <a:cs typeface="Arial" panose="020B0604020202020204" pitchFamily="34" charset="0"/>
              </a:rPr>
              <a:t>availability</a:t>
            </a:r>
            <a:r>
              <a:rPr kumimoji="0" lang="en-GB" sz="1200" b="0" i="0" u="none" strike="noStrike" kern="1200" cap="none" spc="0" normalizeH="0" baseline="0" noProof="0" dirty="0">
                <a:ln>
                  <a:noFill/>
                </a:ln>
                <a:solidFill>
                  <a:prstClr val="black">
                    <a:lumMod val="100000"/>
                  </a:prstClr>
                </a:solidFill>
                <a:effectLst/>
                <a:uLnTx/>
                <a:uFillTx/>
                <a:cs typeface="Arial" panose="020B0604020202020204" pitchFamily="34" charset="0"/>
              </a:rPr>
              <a:t> of wider </a:t>
            </a:r>
            <a:r>
              <a:rPr kumimoji="0" lang="en-GB" sz="1200" b="1" i="0" u="none" strike="noStrike" kern="1200" cap="none" spc="0" normalizeH="0" baseline="0" noProof="0" dirty="0">
                <a:ln>
                  <a:noFill/>
                </a:ln>
                <a:solidFill>
                  <a:prstClr val="black">
                    <a:lumMod val="100000"/>
                  </a:prstClr>
                </a:solidFill>
                <a:effectLst/>
                <a:uLnTx/>
                <a:uFillTx/>
                <a:cs typeface="Arial" panose="020B0604020202020204" pitchFamily="34" charset="0"/>
              </a:rPr>
              <a:t>MDT</a:t>
            </a:r>
            <a:r>
              <a:rPr kumimoji="0" lang="en-GB" sz="1200" b="0" i="0" u="none" strike="noStrike" kern="1200" cap="none" spc="0" normalizeH="0" baseline="0" noProof="0" dirty="0">
                <a:ln>
                  <a:noFill/>
                </a:ln>
                <a:solidFill>
                  <a:prstClr val="black">
                    <a:lumMod val="100000"/>
                  </a:prstClr>
                </a:solidFill>
                <a:effectLst/>
                <a:uLnTx/>
                <a:uFillTx/>
                <a:cs typeface="Arial" panose="020B0604020202020204" pitchFamily="34" charset="0"/>
              </a:rPr>
              <a:t> staff</a:t>
            </a:r>
            <a:endParaRPr lang="en-GB" sz="1200" b="1" dirty="0">
              <a:solidFill>
                <a:schemeClr val="tx1"/>
              </a:solidFill>
              <a:cs typeface="Arial" panose="020B0604020202020204" pitchFamily="34" charset="0"/>
            </a:endParaRPr>
          </a:p>
          <a:p>
            <a:pPr marL="285750" indent="-285750" defTabSz="913686">
              <a:spcAft>
                <a:spcPts val="600"/>
              </a:spcAft>
              <a:buFont typeface="Arial" panose="020B0604020202020204" pitchFamily="34" charset="0"/>
              <a:buChar char="•"/>
            </a:pPr>
            <a:r>
              <a:rPr lang="en-GB" sz="1200" b="1" dirty="0">
                <a:solidFill>
                  <a:schemeClr val="dk1">
                    <a:lumMod val="100000"/>
                  </a:schemeClr>
                </a:solidFill>
                <a:cs typeface="Arial" panose="020B0604020202020204" pitchFamily="34" charset="0"/>
              </a:rPr>
              <a:t>Capacity </a:t>
            </a:r>
            <a:r>
              <a:rPr lang="en-GB" sz="1200" dirty="0">
                <a:solidFill>
                  <a:schemeClr val="dk1">
                    <a:lumMod val="100000"/>
                  </a:schemeClr>
                </a:solidFill>
                <a:cs typeface="Arial" panose="020B0604020202020204" pitchFamily="34" charset="0"/>
              </a:rPr>
              <a:t>challenges</a:t>
            </a:r>
            <a:r>
              <a:rPr lang="en-GB" sz="1200" b="1" dirty="0">
                <a:solidFill>
                  <a:schemeClr val="dk1">
                    <a:lumMod val="100000"/>
                  </a:schemeClr>
                </a:solidFill>
                <a:cs typeface="Arial" panose="020B0604020202020204" pitchFamily="34" charset="0"/>
              </a:rPr>
              <a:t> </a:t>
            </a:r>
            <a:r>
              <a:rPr lang="en-GB" sz="1200" dirty="0">
                <a:solidFill>
                  <a:schemeClr val="dk1">
                    <a:lumMod val="100000"/>
                  </a:schemeClr>
                </a:solidFill>
                <a:cs typeface="Arial" panose="020B0604020202020204" pitchFamily="34" charset="0"/>
              </a:rPr>
              <a:t>and a lack of clear oversight of </a:t>
            </a:r>
            <a:r>
              <a:rPr lang="en-GB" sz="1200" b="1" dirty="0">
                <a:solidFill>
                  <a:schemeClr val="dk1">
                    <a:lumMod val="100000"/>
                  </a:schemeClr>
                </a:solidFill>
                <a:cs typeface="Arial" panose="020B0604020202020204" pitchFamily="34" charset="0"/>
              </a:rPr>
              <a:t>patient flow </a:t>
            </a:r>
          </a:p>
          <a:p>
            <a:pPr marL="285750" indent="-285750" defTabSz="913686">
              <a:spcAft>
                <a:spcPts val="600"/>
              </a:spcAft>
              <a:buFont typeface="Arial" panose="020B0604020202020204" pitchFamily="34" charset="0"/>
              <a:buChar char="•"/>
            </a:pPr>
            <a:r>
              <a:rPr lang="en-GB" sz="1200" dirty="0">
                <a:solidFill>
                  <a:schemeClr val="tx1"/>
                </a:solidFill>
                <a:cs typeface="Arial" panose="020B0604020202020204" pitchFamily="34" charset="0"/>
              </a:rPr>
              <a:t>Disjointed and inconsistent </a:t>
            </a:r>
            <a:r>
              <a:rPr lang="en-GB" sz="1200" b="1" dirty="0">
                <a:solidFill>
                  <a:schemeClr val="tx1"/>
                </a:solidFill>
                <a:cs typeface="Arial" panose="020B0604020202020204" pitchFamily="34" charset="0"/>
              </a:rPr>
              <a:t>therapeutic offer </a:t>
            </a:r>
            <a:r>
              <a:rPr lang="en-GB" sz="1200" dirty="0">
                <a:solidFill>
                  <a:schemeClr val="tx1"/>
                </a:solidFill>
                <a:cs typeface="Arial" panose="020B0604020202020204" pitchFamily="34" charset="0"/>
              </a:rPr>
              <a:t>due to resource pressures </a:t>
            </a:r>
            <a:endParaRPr lang="en-GB" sz="1200" b="1" dirty="0">
              <a:solidFill>
                <a:schemeClr val="tx1"/>
              </a:solidFill>
              <a:cs typeface="Arial" panose="020B0604020202020204" pitchFamily="34" charset="0"/>
            </a:endParaRPr>
          </a:p>
          <a:p>
            <a:pPr marL="285750" indent="-285750" defTabSz="913686">
              <a:spcAft>
                <a:spcPts val="600"/>
              </a:spcAft>
              <a:buFont typeface="Arial" panose="020B0604020202020204" pitchFamily="34" charset="0"/>
              <a:buChar char="•"/>
            </a:pPr>
            <a:r>
              <a:rPr kumimoji="0" lang="en-GB" sz="1200" i="0" u="none" strike="noStrike" kern="1200" cap="none" spc="0" normalizeH="0" baseline="0" noProof="0" dirty="0">
                <a:ln>
                  <a:noFill/>
                </a:ln>
                <a:solidFill>
                  <a:prstClr val="black">
                    <a:lumMod val="100000"/>
                  </a:prstClr>
                </a:solidFill>
                <a:effectLst/>
                <a:uLnTx/>
                <a:uFillTx/>
                <a:cs typeface="Arial" panose="020B0604020202020204" pitchFamily="34" charset="0"/>
              </a:rPr>
              <a:t>Core clinical roles undertaking </a:t>
            </a:r>
            <a:r>
              <a:rPr kumimoji="0" lang="en-GB" sz="1200" b="1" i="0" u="none" strike="noStrike" kern="1200" cap="none" spc="0" normalizeH="0" baseline="0" noProof="0" dirty="0">
                <a:ln>
                  <a:noFill/>
                </a:ln>
                <a:solidFill>
                  <a:prstClr val="black">
                    <a:lumMod val="100000"/>
                  </a:prstClr>
                </a:solidFill>
                <a:effectLst/>
                <a:uLnTx/>
                <a:uFillTx/>
                <a:cs typeface="Arial" panose="020B0604020202020204" pitchFamily="34" charset="0"/>
              </a:rPr>
              <a:t>activities outside of their remit</a:t>
            </a:r>
          </a:p>
          <a:p>
            <a:pPr marL="285750" indent="-285750" defTabSz="913686">
              <a:spcAft>
                <a:spcPts val="600"/>
              </a:spcAft>
              <a:buFont typeface="Arial" panose="020B0604020202020204" pitchFamily="34" charset="0"/>
              <a:buChar char="•"/>
            </a:pPr>
            <a:r>
              <a:rPr kumimoji="0" lang="en-GB" sz="1200" b="0" i="0" u="none" strike="noStrike" kern="1200" cap="none" spc="0" normalizeH="0" baseline="0" noProof="0" dirty="0">
                <a:ln>
                  <a:noFill/>
                </a:ln>
                <a:solidFill>
                  <a:prstClr val="black">
                    <a:lumMod val="100000"/>
                  </a:prstClr>
                </a:solidFill>
                <a:effectLst/>
                <a:uLnTx/>
                <a:uFillTx/>
                <a:cs typeface="Arial" panose="020B0604020202020204" pitchFamily="34" charset="0"/>
              </a:rPr>
              <a:t>Lack of </a:t>
            </a:r>
            <a:r>
              <a:rPr kumimoji="0" lang="en-GB" sz="1200" b="1" i="0" u="none" strike="noStrike" kern="1200" cap="none" spc="0" normalizeH="0" baseline="0" noProof="0" dirty="0">
                <a:ln>
                  <a:noFill/>
                </a:ln>
                <a:solidFill>
                  <a:prstClr val="black">
                    <a:lumMod val="100000"/>
                  </a:prstClr>
                </a:solidFill>
                <a:effectLst/>
                <a:uLnTx/>
                <a:uFillTx/>
                <a:cs typeface="Arial" panose="020B0604020202020204" pitchFamily="34" charset="0"/>
              </a:rPr>
              <a:t>clinical leadership </a:t>
            </a:r>
            <a:r>
              <a:rPr kumimoji="0" lang="en-GB" sz="1200" b="0" i="0" u="none" strike="noStrike" kern="1200" cap="none" spc="0" normalizeH="0" baseline="0" noProof="0" dirty="0">
                <a:ln>
                  <a:noFill/>
                </a:ln>
                <a:solidFill>
                  <a:prstClr val="black">
                    <a:lumMod val="100000"/>
                  </a:prstClr>
                </a:solidFill>
                <a:effectLst/>
                <a:uLnTx/>
                <a:uFillTx/>
                <a:cs typeface="Arial" panose="020B0604020202020204" pitchFamily="34" charset="0"/>
              </a:rPr>
              <a:t>across a 24/7 period</a:t>
            </a:r>
          </a:p>
          <a:p>
            <a:pPr marL="285750" indent="-285750" defTabSz="913686">
              <a:spcAft>
                <a:spcPts val="600"/>
              </a:spcAft>
              <a:buFont typeface="Arial" panose="020B0604020202020204" pitchFamily="34" charset="0"/>
              <a:buChar char="•"/>
            </a:pPr>
            <a:endParaRPr lang="en-GB" sz="1200" b="1" dirty="0">
              <a:solidFill>
                <a:schemeClr val="tx1"/>
              </a:solidFill>
              <a:latin typeface="Arial" panose="020B0604020202020204" pitchFamily="34" charset="0"/>
              <a:cs typeface="Arial" panose="020B0604020202020204" pitchFamily="34" charset="0"/>
            </a:endParaRPr>
          </a:p>
        </p:txBody>
      </p:sp>
      <p:sp>
        <p:nvSpPr>
          <p:cNvPr id="8" name="Snip Single Corner Rectangle 41">
            <a:extLst>
              <a:ext uri="{FF2B5EF4-FFF2-40B4-BE49-F238E27FC236}">
                <a16:creationId xmlns:a16="http://schemas.microsoft.com/office/drawing/2014/main" id="{20566853-5DED-65F5-7491-C87F184D039F}"/>
              </a:ext>
            </a:extLst>
          </p:cNvPr>
          <p:cNvSpPr/>
          <p:nvPr/>
        </p:nvSpPr>
        <p:spPr>
          <a:xfrm>
            <a:off x="8199503" y="1471319"/>
            <a:ext cx="3588311" cy="4706858"/>
          </a:xfrm>
          <a:prstGeom prst="snip1Rect">
            <a:avLst/>
          </a:prstGeom>
          <a:solidFill>
            <a:srgbClr val="FFE7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612000" rIns="180000" bIns="180000" numCol="1" spcCol="1270" anchor="t" anchorCtr="0">
            <a:noAutofit/>
          </a:bodyPr>
          <a:lstStyle/>
          <a:p>
            <a:pPr marL="285750" indent="-285750" defTabSz="913686">
              <a:spcAft>
                <a:spcPts val="600"/>
              </a:spcAft>
              <a:buFont typeface="Arial" panose="020B0604020202020204" pitchFamily="34" charset="0"/>
              <a:buChar char="•"/>
            </a:pPr>
            <a:r>
              <a:rPr lang="en-GB" sz="1200" dirty="0">
                <a:solidFill>
                  <a:schemeClr val="tx1"/>
                </a:solidFill>
                <a:cs typeface="Arial" panose="020B0604020202020204" pitchFamily="34" charset="0"/>
              </a:rPr>
              <a:t>People miss having a focus and </a:t>
            </a:r>
            <a:r>
              <a:rPr lang="en-GB" sz="1200" b="1" dirty="0">
                <a:solidFill>
                  <a:schemeClr val="tx1"/>
                </a:solidFill>
                <a:cs typeface="Arial" panose="020B0604020202020204" pitchFamily="34" charset="0"/>
              </a:rPr>
              <a:t>purposeful activity </a:t>
            </a:r>
            <a:r>
              <a:rPr lang="en-GB" sz="1200" dirty="0">
                <a:solidFill>
                  <a:schemeClr val="tx1"/>
                </a:solidFill>
                <a:cs typeface="Arial" panose="020B0604020202020204" pitchFamily="34" charset="0"/>
              </a:rPr>
              <a:t>in day to day life on the ward </a:t>
            </a:r>
          </a:p>
          <a:p>
            <a:pPr marL="285750" indent="-285750" defTabSz="913686">
              <a:spcAft>
                <a:spcPts val="600"/>
              </a:spcAft>
              <a:buFont typeface="Arial" panose="020B0604020202020204" pitchFamily="34" charset="0"/>
              <a:buChar char="•"/>
            </a:pPr>
            <a:r>
              <a:rPr lang="en-GB" sz="1200" dirty="0">
                <a:solidFill>
                  <a:schemeClr val="tx1"/>
                </a:solidFill>
                <a:cs typeface="Arial" panose="020B0604020202020204" pitchFamily="34" charset="0"/>
              </a:rPr>
              <a:t>Some people don’t know about or understand their </a:t>
            </a:r>
            <a:r>
              <a:rPr lang="en-GB" sz="1200" b="1" dirty="0">
                <a:solidFill>
                  <a:schemeClr val="tx1"/>
                </a:solidFill>
                <a:cs typeface="Arial" panose="020B0604020202020204" pitchFamily="34" charset="0"/>
              </a:rPr>
              <a:t>care plan </a:t>
            </a:r>
            <a:r>
              <a:rPr lang="en-GB" sz="1200" dirty="0">
                <a:solidFill>
                  <a:schemeClr val="tx1"/>
                </a:solidFill>
                <a:cs typeface="Arial" panose="020B0604020202020204" pitchFamily="34" charset="0"/>
              </a:rPr>
              <a:t>and the </a:t>
            </a:r>
            <a:r>
              <a:rPr lang="en-GB" sz="1200" b="1" dirty="0" smtClean="0">
                <a:solidFill>
                  <a:schemeClr val="tx1"/>
                </a:solidFill>
                <a:cs typeface="Arial" panose="020B0604020202020204" pitchFamily="34" charset="0"/>
              </a:rPr>
              <a:t>support</a:t>
            </a:r>
            <a:r>
              <a:rPr lang="en-GB" sz="1200" dirty="0" smtClean="0">
                <a:solidFill>
                  <a:schemeClr val="tx1"/>
                </a:solidFill>
                <a:cs typeface="Arial" panose="020B0604020202020204" pitchFamily="34" charset="0"/>
              </a:rPr>
              <a:t> </a:t>
            </a:r>
            <a:r>
              <a:rPr lang="en-GB" sz="1200" dirty="0">
                <a:solidFill>
                  <a:schemeClr val="tx1"/>
                </a:solidFill>
                <a:cs typeface="Arial" panose="020B0604020202020204" pitchFamily="34" charset="0"/>
              </a:rPr>
              <a:t>in place for them</a:t>
            </a:r>
          </a:p>
          <a:p>
            <a:pPr marL="285750" indent="-285750" defTabSz="913686">
              <a:spcAft>
                <a:spcPts val="600"/>
              </a:spcAft>
              <a:buFont typeface="Arial" panose="020B0604020202020204" pitchFamily="34" charset="0"/>
              <a:buChar char="•"/>
            </a:pPr>
            <a:r>
              <a:rPr lang="en-GB" sz="1200" dirty="0">
                <a:solidFill>
                  <a:schemeClr val="tx1"/>
                </a:solidFill>
                <a:cs typeface="Arial" panose="020B0604020202020204" pitchFamily="34" charset="0"/>
              </a:rPr>
              <a:t>Family and carers are not always </a:t>
            </a:r>
            <a:r>
              <a:rPr lang="en-GB" sz="1200" b="1" dirty="0">
                <a:solidFill>
                  <a:schemeClr val="tx1"/>
                </a:solidFill>
                <a:cs typeface="Arial" panose="020B0604020202020204" pitchFamily="34" charset="0"/>
              </a:rPr>
              <a:t>informed</a:t>
            </a:r>
            <a:r>
              <a:rPr lang="en-GB" sz="1200" dirty="0">
                <a:solidFill>
                  <a:schemeClr val="tx1"/>
                </a:solidFill>
                <a:cs typeface="Arial" panose="020B0604020202020204" pitchFamily="34" charset="0"/>
              </a:rPr>
              <a:t> and are not always effectively taking role in care </a:t>
            </a:r>
          </a:p>
          <a:p>
            <a:pPr marL="285750" indent="-285750" defTabSz="913686">
              <a:spcAft>
                <a:spcPts val="600"/>
              </a:spcAft>
              <a:buFont typeface="Arial" panose="020B0604020202020204" pitchFamily="34" charset="0"/>
              <a:buChar char="•"/>
            </a:pPr>
            <a:r>
              <a:rPr lang="en-GB" sz="1200" dirty="0">
                <a:solidFill>
                  <a:schemeClr val="tx1"/>
                </a:solidFill>
                <a:cs typeface="Arial" panose="020B0604020202020204" pitchFamily="34" charset="0"/>
              </a:rPr>
              <a:t>Feeling that staff </a:t>
            </a:r>
            <a:r>
              <a:rPr lang="en-GB" sz="1200" b="1" dirty="0">
                <a:solidFill>
                  <a:schemeClr val="tx1"/>
                </a:solidFill>
                <a:cs typeface="Arial" panose="020B0604020202020204" pitchFamily="34" charset="0"/>
              </a:rPr>
              <a:t>don’t have time </a:t>
            </a:r>
            <a:r>
              <a:rPr lang="en-GB" sz="1200" dirty="0">
                <a:solidFill>
                  <a:schemeClr val="tx1"/>
                </a:solidFill>
                <a:cs typeface="Arial" panose="020B0604020202020204" pitchFamily="34" charset="0"/>
              </a:rPr>
              <a:t>or are busy elsewhere  </a:t>
            </a:r>
          </a:p>
          <a:p>
            <a:pPr marL="285750" indent="-285750" defTabSz="913686">
              <a:spcAft>
                <a:spcPts val="600"/>
              </a:spcAft>
              <a:buFont typeface="Arial" panose="020B0604020202020204" pitchFamily="34" charset="0"/>
              <a:buChar char="•"/>
            </a:pPr>
            <a:r>
              <a:rPr lang="en-GB" sz="1200" dirty="0">
                <a:solidFill>
                  <a:schemeClr val="tx1"/>
                </a:solidFill>
                <a:cs typeface="Arial" panose="020B0604020202020204" pitchFamily="34" charset="0"/>
              </a:rPr>
              <a:t>Some people do not feel supported to make the </a:t>
            </a:r>
            <a:r>
              <a:rPr lang="en-GB" sz="1200" b="1" dirty="0">
                <a:solidFill>
                  <a:schemeClr val="tx1"/>
                </a:solidFill>
                <a:cs typeface="Arial" panose="020B0604020202020204" pitchFamily="34" charset="0"/>
              </a:rPr>
              <a:t>transition</a:t>
            </a:r>
            <a:r>
              <a:rPr lang="en-GB" sz="1200" dirty="0">
                <a:solidFill>
                  <a:schemeClr val="tx1"/>
                </a:solidFill>
                <a:cs typeface="Arial" panose="020B0604020202020204" pitchFamily="34" charset="0"/>
              </a:rPr>
              <a:t> to life after ward</a:t>
            </a:r>
          </a:p>
          <a:p>
            <a:pPr marL="285750" indent="-285750" defTabSz="913686">
              <a:spcAft>
                <a:spcPts val="600"/>
              </a:spcAft>
              <a:buFont typeface="Arial" panose="020B0604020202020204" pitchFamily="34" charset="0"/>
              <a:buChar char="•"/>
            </a:pPr>
            <a:r>
              <a:rPr lang="fr-FR" sz="1200" dirty="0" err="1" smtClean="0">
                <a:solidFill>
                  <a:schemeClr val="tx1"/>
                </a:solidFill>
                <a:cs typeface="Arial" panose="020B0604020202020204" pitchFamily="34" charset="0"/>
              </a:rPr>
              <a:t>Some</a:t>
            </a:r>
            <a:r>
              <a:rPr lang="fr-FR" sz="1200" dirty="0" smtClean="0">
                <a:solidFill>
                  <a:schemeClr val="tx1"/>
                </a:solidFill>
                <a:cs typeface="Arial" panose="020B0604020202020204" pitchFamily="34" charset="0"/>
              </a:rPr>
              <a:t> people </a:t>
            </a:r>
            <a:r>
              <a:rPr lang="fr-FR" sz="1200" b="1" dirty="0" err="1">
                <a:solidFill>
                  <a:schemeClr val="tx1"/>
                </a:solidFill>
                <a:cs typeface="Arial" panose="020B0604020202020204" pitchFamily="34" charset="0"/>
              </a:rPr>
              <a:t>feel</a:t>
            </a:r>
            <a:r>
              <a:rPr lang="fr-FR" sz="1200" b="1" dirty="0">
                <a:solidFill>
                  <a:schemeClr val="tx1"/>
                </a:solidFill>
                <a:cs typeface="Arial" panose="020B0604020202020204" pitchFamily="34" charset="0"/>
              </a:rPr>
              <a:t> </a:t>
            </a:r>
            <a:r>
              <a:rPr lang="fr-FR" sz="1200" b="1" dirty="0" err="1">
                <a:solidFill>
                  <a:schemeClr val="tx1"/>
                </a:solidFill>
                <a:cs typeface="Arial" panose="020B0604020202020204" pitchFamily="34" charset="0"/>
              </a:rPr>
              <a:t>dehumanised</a:t>
            </a:r>
            <a:endParaRPr lang="fr-FR" sz="1200" b="1" dirty="0">
              <a:solidFill>
                <a:schemeClr val="tx1"/>
              </a:solidFill>
              <a:cs typeface="Arial" panose="020B0604020202020204" pitchFamily="34" charset="0"/>
            </a:endParaRPr>
          </a:p>
        </p:txBody>
      </p:sp>
      <p:sp>
        <p:nvSpPr>
          <p:cNvPr id="9" name="TextBox 8">
            <a:extLst>
              <a:ext uri="{FF2B5EF4-FFF2-40B4-BE49-F238E27FC236}">
                <a16:creationId xmlns:a16="http://schemas.microsoft.com/office/drawing/2014/main" id="{4EAEB788-81D4-989C-A16A-5F3FB369ECD8}"/>
              </a:ext>
            </a:extLst>
          </p:cNvPr>
          <p:cNvSpPr txBox="1"/>
          <p:nvPr/>
        </p:nvSpPr>
        <p:spPr>
          <a:xfrm>
            <a:off x="304267" y="897069"/>
            <a:ext cx="114835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100000"/>
                  </a:prstClr>
                </a:solidFill>
                <a:effectLst/>
                <a:uLnTx/>
                <a:uFillTx/>
              </a:rPr>
              <a:t>The unprecedented challenges of recent years have had an adverse effect on EPUT and our staff’s ability to deliver the safe, therapeutic care we aspire to</a:t>
            </a:r>
            <a:r>
              <a:rPr lang="en-GB" sz="1400" dirty="0">
                <a:solidFill>
                  <a:prstClr val="black">
                    <a:lumMod val="100000"/>
                  </a:prstClr>
                </a:solidFill>
              </a:rPr>
              <a:t> provide</a:t>
            </a:r>
            <a:r>
              <a:rPr lang="en-GB" sz="1400" dirty="0">
                <a:solidFill>
                  <a:prstClr val="black">
                    <a:lumMod val="100000"/>
                  </a:prstClr>
                </a:solidFill>
                <a:latin typeface="Arial" panose="020B0604020202020204" pitchFamily="34" charset="0"/>
              </a:rPr>
              <a:t>.</a:t>
            </a:r>
            <a:endParaRPr kumimoji="0" lang="en-GB" sz="1400" b="0" i="0" u="none" strike="noStrike" kern="1200" cap="none" spc="0" normalizeH="0" baseline="0" noProof="0" dirty="0">
              <a:ln>
                <a:noFill/>
              </a:ln>
              <a:solidFill>
                <a:prstClr val="black">
                  <a:lumMod val="100000"/>
                </a:prstClr>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3CBFDAD6-0C51-3DEA-E1EA-9F8C92948A14}"/>
              </a:ext>
            </a:extLst>
          </p:cNvPr>
          <p:cNvSpPr/>
          <p:nvPr/>
        </p:nvSpPr>
        <p:spPr bwMode="gray">
          <a:xfrm>
            <a:off x="4304517" y="1471319"/>
            <a:ext cx="3491761" cy="593271"/>
          </a:xfrm>
          <a:prstGeom prst="rect">
            <a:avLst/>
          </a:prstGeom>
          <a:solidFill>
            <a:schemeClr val="accent2">
              <a:lumMod val="50000"/>
            </a:schemeClr>
          </a:solidFill>
          <a:ln w="19050" algn="ctr">
            <a:noFill/>
            <a:miter lim="800000"/>
            <a:headEnd/>
            <a:tailEnd/>
          </a:ln>
        </p:spPr>
        <p:txBody>
          <a:bodyPr wrap="square" lIns="88900" tIns="88900" rIns="88900" bIns="88900" rtlCol="0" anchor="ctr"/>
          <a:lstStyle/>
          <a:p>
            <a:r>
              <a:rPr lang="en-GB" sz="2400" b="1" spc="300" dirty="0">
                <a:solidFill>
                  <a:schemeClr val="bg1"/>
                </a:solidFill>
                <a:latin typeface="Impact" panose="020B0806030902050204" pitchFamily="34" charset="0"/>
                <a:ea typeface="Open Sans" charset="0"/>
                <a:cs typeface="Arial" panose="020B0604020202020204" pitchFamily="34" charset="0"/>
              </a:rPr>
              <a:t>STAFF</a:t>
            </a:r>
          </a:p>
        </p:txBody>
      </p:sp>
      <p:sp>
        <p:nvSpPr>
          <p:cNvPr id="11" name="Rectangle 10">
            <a:extLst>
              <a:ext uri="{FF2B5EF4-FFF2-40B4-BE49-F238E27FC236}">
                <a16:creationId xmlns:a16="http://schemas.microsoft.com/office/drawing/2014/main" id="{78BB1B18-445A-D135-6F91-EC2E580E2090}"/>
              </a:ext>
            </a:extLst>
          </p:cNvPr>
          <p:cNvSpPr/>
          <p:nvPr/>
        </p:nvSpPr>
        <p:spPr bwMode="gray">
          <a:xfrm>
            <a:off x="8199503" y="1471319"/>
            <a:ext cx="3491761" cy="593271"/>
          </a:xfrm>
          <a:prstGeom prst="rect">
            <a:avLst/>
          </a:prstGeom>
          <a:solidFill>
            <a:schemeClr val="accent3">
              <a:lumMod val="25000"/>
            </a:schemeClr>
          </a:solidFill>
          <a:ln w="19050" algn="ctr">
            <a:noFill/>
            <a:miter lim="800000"/>
            <a:headEnd/>
            <a:tailEnd/>
          </a:ln>
        </p:spPr>
        <p:txBody>
          <a:bodyPr wrap="square" lIns="88900" tIns="88900" rIns="88900" bIns="88900" rtlCol="0" anchor="ctr"/>
          <a:lstStyle/>
          <a:p>
            <a:r>
              <a:rPr lang="en-GB" sz="2400" b="1" spc="300" dirty="0">
                <a:solidFill>
                  <a:schemeClr val="bg1"/>
                </a:solidFill>
                <a:latin typeface="Impact" panose="020B0806030902050204" pitchFamily="34" charset="0"/>
                <a:ea typeface="Open Sans" charset="0"/>
                <a:cs typeface="Arial" panose="020B0604020202020204" pitchFamily="34" charset="0"/>
              </a:rPr>
              <a:t>PATIENTS</a:t>
            </a:r>
          </a:p>
        </p:txBody>
      </p:sp>
    </p:spTree>
    <p:extLst>
      <p:ext uri="{BB962C8B-B14F-4D97-AF65-F5344CB8AC3E}">
        <p14:creationId xmlns:p14="http://schemas.microsoft.com/office/powerpoint/2010/main" val="36005271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57F8C6-610F-4CF5-90AD-91A5BA79C2F2}"/>
              </a:ext>
            </a:extLst>
          </p:cNvPr>
          <p:cNvSpPr txBox="1"/>
          <p:nvPr/>
        </p:nvSpPr>
        <p:spPr>
          <a:xfrm>
            <a:off x="270786" y="483163"/>
            <a:ext cx="11638927" cy="566309"/>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4400" b="0" i="0" u="none" strike="noStrike" kern="1200" cap="none" spc="250" normalizeH="0" baseline="0" noProof="0" dirty="0" smtClean="0">
                <a:ln>
                  <a:noFill/>
                </a:ln>
                <a:solidFill>
                  <a:srgbClr val="005EB8"/>
                </a:solidFill>
                <a:effectLst/>
                <a:uLnTx/>
                <a:uFillTx/>
                <a:latin typeface="Impact"/>
                <a:ea typeface="+mn-ea"/>
                <a:cs typeface="+mn-cs"/>
              </a:rPr>
              <a:t>OBJECTIVES AND SCOPE</a:t>
            </a:r>
            <a:endParaRPr kumimoji="0" lang="en-GB" sz="4400" b="0" i="0" u="none" strike="noStrike" kern="1200" cap="none" spc="250" normalizeH="0" baseline="0" noProof="0" dirty="0">
              <a:ln>
                <a:noFill/>
              </a:ln>
              <a:solidFill>
                <a:srgbClr val="005EB8"/>
              </a:solidFill>
              <a:effectLst/>
              <a:uLnTx/>
              <a:uFillTx/>
              <a:latin typeface="Impact" panose="020B0806030902050204" pitchFamily="34" charset="0"/>
              <a:ea typeface="+mn-ea"/>
              <a:cs typeface="+mn-cs"/>
            </a:endParaRPr>
          </a:p>
        </p:txBody>
      </p:sp>
      <p:sp>
        <p:nvSpPr>
          <p:cNvPr id="5" name="Rectangle 4">
            <a:extLst>
              <a:ext uri="{FF2B5EF4-FFF2-40B4-BE49-F238E27FC236}">
                <a16:creationId xmlns:a16="http://schemas.microsoft.com/office/drawing/2014/main" id="{8944BF52-2A2C-4E44-9DC4-F372FBEE3DFF}"/>
              </a:ext>
            </a:extLst>
          </p:cNvPr>
          <p:cNvSpPr/>
          <p:nvPr/>
        </p:nvSpPr>
        <p:spPr bwMode="gray">
          <a:xfrm>
            <a:off x="270786" y="1249317"/>
            <a:ext cx="11483547" cy="628865"/>
          </a:xfrm>
          <a:prstGeom prst="rect">
            <a:avLst/>
          </a:prstGeom>
          <a:solidFill>
            <a:srgbClr val="AEE4FF"/>
          </a:solidFill>
          <a:ln w="19050" algn="ctr">
            <a:solidFill>
              <a:srgbClr val="AEE4FF"/>
            </a:solidFill>
            <a:miter lim="800000"/>
            <a:headEnd/>
            <a:tailEnd/>
          </a:ln>
          <a:effectLst/>
        </p:spPr>
        <p:txBody>
          <a:bodyPr wrap="square" lIns="0" tIns="88900" rIns="88900" bIns="88900" rtlCol="0" anchor="ctr"/>
          <a:lstStyle/>
          <a:p>
            <a:pPr marL="446088" marR="0" lvl="0" indent="0" algn="ctr" defTabSz="914400" rtl="0" eaLnBrk="1" fontAlgn="auto" latinLnBrk="0" hangingPunct="1">
              <a:lnSpc>
                <a:spcPct val="106000"/>
              </a:lnSpc>
              <a:spcBef>
                <a:spcPts val="0"/>
              </a:spcBef>
              <a:spcAft>
                <a:spcPts val="0"/>
              </a:spcAft>
              <a:buClrTx/>
              <a:buSzPct val="100000"/>
              <a:buFontTx/>
              <a:buNone/>
              <a:tabLst/>
              <a:defRPr/>
            </a:pPr>
            <a:r>
              <a:rPr kumimoji="0" lang="en-GB" sz="2000" b="1" i="0" u="none" strike="noStrike" kern="1200" cap="none" spc="0" normalizeH="0" baseline="0" noProof="0" dirty="0">
                <a:ln>
                  <a:noFill/>
                </a:ln>
                <a:solidFill>
                  <a:srgbClr val="005EB8"/>
                </a:solidFill>
                <a:effectLst/>
                <a:uLnTx/>
                <a:uFillTx/>
                <a:latin typeface="Verdana"/>
                <a:ea typeface="+mn-ea"/>
                <a:cs typeface="Arial" panose="020B0604020202020204" pitchFamily="34" charset="0"/>
              </a:rPr>
              <a:t>The overall objective of Time to Care is to release significant &amp; </a:t>
            </a:r>
            <a:r>
              <a:rPr kumimoji="0" lang="en-GB" sz="2000" b="1" i="0" u="none" strike="noStrike" kern="1200" cap="none" spc="0" normalizeH="0" baseline="0" noProof="0" dirty="0" smtClean="0">
                <a:ln>
                  <a:noFill/>
                </a:ln>
                <a:solidFill>
                  <a:srgbClr val="005EB8"/>
                </a:solidFill>
                <a:effectLst/>
                <a:uLnTx/>
                <a:uFillTx/>
                <a:latin typeface="Verdana"/>
                <a:ea typeface="+mn-ea"/>
                <a:cs typeface="Arial" panose="020B0604020202020204" pitchFamily="34" charset="0"/>
              </a:rPr>
              <a:t>quantifiable time </a:t>
            </a:r>
            <a:r>
              <a:rPr kumimoji="0" lang="en-GB" sz="2000" b="1" i="0" u="none" strike="noStrike" kern="1200" cap="none" spc="0" normalizeH="0" baseline="0" noProof="0" dirty="0">
                <a:ln>
                  <a:noFill/>
                </a:ln>
                <a:solidFill>
                  <a:srgbClr val="005EB8"/>
                </a:solidFill>
                <a:effectLst/>
                <a:uLnTx/>
                <a:uFillTx/>
                <a:latin typeface="Verdana"/>
                <a:ea typeface="+mn-ea"/>
                <a:cs typeface="Arial" panose="020B0604020202020204" pitchFamily="34" charset="0"/>
              </a:rPr>
              <a:t>to care on </a:t>
            </a:r>
            <a:r>
              <a:rPr kumimoji="0" lang="en-GB" sz="2000" b="1" i="0" u="none" strike="noStrike" kern="1200" cap="none" spc="0" normalizeH="0" baseline="0" noProof="0" dirty="0" smtClean="0">
                <a:ln>
                  <a:noFill/>
                </a:ln>
                <a:solidFill>
                  <a:srgbClr val="005EB8"/>
                </a:solidFill>
                <a:effectLst/>
                <a:uLnTx/>
                <a:uFillTx/>
                <a:latin typeface="Verdana"/>
                <a:ea typeface="+mn-ea"/>
                <a:cs typeface="Arial" panose="020B0604020202020204" pitchFamily="34" charset="0"/>
              </a:rPr>
              <a:t>inpatient </a:t>
            </a:r>
            <a:r>
              <a:rPr kumimoji="0" lang="en-GB" sz="2000" b="1" i="0" u="none" strike="noStrike" kern="1200" cap="none" spc="0" normalizeH="0" baseline="0" noProof="0" dirty="0">
                <a:ln>
                  <a:noFill/>
                </a:ln>
                <a:solidFill>
                  <a:srgbClr val="005EB8"/>
                </a:solidFill>
                <a:effectLst/>
                <a:uLnTx/>
                <a:uFillTx/>
                <a:latin typeface="Verdana"/>
                <a:ea typeface="+mn-ea"/>
                <a:cs typeface="Arial" panose="020B0604020202020204" pitchFamily="34" charset="0"/>
              </a:rPr>
              <a:t>mental health wards</a:t>
            </a:r>
          </a:p>
        </p:txBody>
      </p:sp>
      <p:sp>
        <p:nvSpPr>
          <p:cNvPr id="6" name="Rectangle 5">
            <a:extLst>
              <a:ext uri="{FF2B5EF4-FFF2-40B4-BE49-F238E27FC236}">
                <a16:creationId xmlns:a16="http://schemas.microsoft.com/office/drawing/2014/main" id="{622E26AE-6021-434B-9760-F094CE132B20}"/>
              </a:ext>
            </a:extLst>
          </p:cNvPr>
          <p:cNvSpPr/>
          <p:nvPr/>
        </p:nvSpPr>
        <p:spPr bwMode="gray">
          <a:xfrm>
            <a:off x="276537" y="2121116"/>
            <a:ext cx="3691174" cy="1716951"/>
          </a:xfrm>
          <a:prstGeom prst="rect">
            <a:avLst/>
          </a:prstGeom>
          <a:solidFill>
            <a:srgbClr val="005EB8"/>
          </a:solidFill>
          <a:ln w="9525" cap="flat" cmpd="sng" algn="ctr">
            <a:solidFill>
              <a:srgbClr val="005EB8"/>
            </a:solidFill>
            <a:prstDash val="solid"/>
            <a:miter lim="800000"/>
            <a:headEnd type="none" w="med" len="med"/>
            <a:tailEnd type="none" w="med" len="med"/>
          </a:ln>
        </p:spPr>
        <p:txBody>
          <a:bodyPr wrap="square" lIns="88900" tIns="88900" rIns="88900" bIns="889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2000" b="1" i="0" u="none" strike="noStrike" kern="1200" cap="none" spc="0" normalizeH="0" baseline="0" noProof="0" dirty="0">
                <a:ln>
                  <a:noFill/>
                </a:ln>
                <a:solidFill>
                  <a:prstClr val="white"/>
                </a:solidFill>
                <a:effectLst/>
                <a:uLnTx/>
                <a:uFillTx/>
                <a:latin typeface="Verdana"/>
                <a:ea typeface="+mn-ea"/>
                <a:cs typeface="Arial" panose="020B0604020202020204" pitchFamily="34" charset="0"/>
              </a:rPr>
              <a:t>Staffing Model Redesign</a:t>
            </a:r>
          </a:p>
        </p:txBody>
      </p:sp>
      <p:sp>
        <p:nvSpPr>
          <p:cNvPr id="7" name="Rectangle 6">
            <a:extLst>
              <a:ext uri="{FF2B5EF4-FFF2-40B4-BE49-F238E27FC236}">
                <a16:creationId xmlns:a16="http://schemas.microsoft.com/office/drawing/2014/main" id="{7CD5FFB0-495A-4F37-8E62-F492AB974389}"/>
              </a:ext>
            </a:extLst>
          </p:cNvPr>
          <p:cNvSpPr/>
          <p:nvPr/>
        </p:nvSpPr>
        <p:spPr bwMode="gray">
          <a:xfrm>
            <a:off x="4172723" y="2118565"/>
            <a:ext cx="3691174" cy="1719502"/>
          </a:xfrm>
          <a:prstGeom prst="rect">
            <a:avLst/>
          </a:prstGeom>
          <a:solidFill>
            <a:srgbClr val="005EB8"/>
          </a:solidFill>
          <a:ln w="9525" cap="flat" cmpd="sng" algn="ctr">
            <a:solidFill>
              <a:srgbClr val="005EB8"/>
            </a:solidFill>
            <a:prstDash val="solid"/>
            <a:miter lim="800000"/>
            <a:headEnd type="none" w="med" len="med"/>
            <a:tailEnd type="none" w="med" len="med"/>
          </a:ln>
        </p:spPr>
        <p:txBody>
          <a:bodyPr wrap="square" lIns="88900" tIns="88900" rIns="88900" bIns="889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2000" b="1" i="0" u="none" strike="noStrike" kern="1200" cap="none" spc="0" normalizeH="0" baseline="0" noProof="0" dirty="0" smtClean="0">
                <a:ln>
                  <a:noFill/>
                </a:ln>
                <a:solidFill>
                  <a:prstClr val="white"/>
                </a:solidFill>
                <a:effectLst/>
                <a:uLnTx/>
                <a:uFillTx/>
                <a:latin typeface="Verdana"/>
                <a:ea typeface="+mn-ea"/>
                <a:cs typeface="Arial" panose="020B0604020202020204" pitchFamily="34" charset="0"/>
              </a:rPr>
              <a:t>Improving Processes</a:t>
            </a:r>
            <a:endParaRPr kumimoji="0" lang="en-GB" sz="2000" b="1" i="0" u="none" strike="noStrike" kern="1200" cap="none" spc="0" normalizeH="0" baseline="0" noProof="0" dirty="0">
              <a:ln>
                <a:noFill/>
              </a:ln>
              <a:solidFill>
                <a:prstClr val="white"/>
              </a:solidFill>
              <a:effectLst/>
              <a:uLnTx/>
              <a:uFillTx/>
              <a:latin typeface="Verdana"/>
              <a:ea typeface="+mn-ea"/>
              <a:cs typeface="Arial" panose="020B0604020202020204" pitchFamily="34" charset="0"/>
            </a:endParaRPr>
          </a:p>
        </p:txBody>
      </p:sp>
      <p:sp>
        <p:nvSpPr>
          <p:cNvPr id="8" name="Rectangle 7">
            <a:extLst>
              <a:ext uri="{FF2B5EF4-FFF2-40B4-BE49-F238E27FC236}">
                <a16:creationId xmlns:a16="http://schemas.microsoft.com/office/drawing/2014/main" id="{309CCB85-7482-42DC-8096-993770B39198}"/>
              </a:ext>
            </a:extLst>
          </p:cNvPr>
          <p:cNvSpPr/>
          <p:nvPr/>
        </p:nvSpPr>
        <p:spPr bwMode="gray">
          <a:xfrm>
            <a:off x="8068909" y="2119840"/>
            <a:ext cx="3681324" cy="1719502"/>
          </a:xfrm>
          <a:prstGeom prst="rect">
            <a:avLst/>
          </a:prstGeom>
          <a:solidFill>
            <a:srgbClr val="005EB8"/>
          </a:solidFill>
          <a:ln w="9525" cap="flat" cmpd="sng" algn="ctr">
            <a:solidFill>
              <a:srgbClr val="005EB8"/>
            </a:solidFill>
            <a:prstDash val="solid"/>
            <a:miter lim="800000"/>
            <a:headEnd type="none" w="med" len="med"/>
            <a:tailEnd type="none" w="med" len="med"/>
          </a:ln>
        </p:spPr>
        <p:txBody>
          <a:bodyPr wrap="square" lIns="88900" tIns="88900" rIns="88900" bIns="889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2000" b="1" i="0" u="none" strike="noStrike" kern="1200" cap="none" spc="0" normalizeH="0" baseline="0" noProof="0" dirty="0" smtClean="0">
                <a:ln>
                  <a:noFill/>
                </a:ln>
                <a:solidFill>
                  <a:prstClr val="white"/>
                </a:solidFill>
                <a:effectLst/>
                <a:uLnTx/>
                <a:uFillTx/>
                <a:latin typeface="Verdana"/>
                <a:ea typeface="+mn-ea"/>
                <a:cs typeface="Arial" panose="020B0604020202020204" pitchFamily="34" charset="0"/>
              </a:rPr>
              <a:t>Improving use of d</a:t>
            </a:r>
            <a:r>
              <a:rPr kumimoji="0" lang="en-GB" sz="2000" b="1" i="0" u="none" strike="noStrike" kern="1200" cap="none" spc="0" normalizeH="0" baseline="0" noProof="0" dirty="0" err="1" smtClean="0">
                <a:ln>
                  <a:noFill/>
                </a:ln>
                <a:solidFill>
                  <a:prstClr val="white"/>
                </a:solidFill>
                <a:effectLst/>
                <a:uLnTx/>
                <a:uFillTx/>
                <a:latin typeface="Verdana"/>
                <a:ea typeface="+mn-ea"/>
                <a:cs typeface="Arial" panose="020B0604020202020204" pitchFamily="34" charset="0"/>
              </a:rPr>
              <a:t>ata</a:t>
            </a:r>
            <a:r>
              <a:rPr kumimoji="0" lang="en-GB" sz="2000" b="1" i="0" u="none" strike="noStrike" kern="1200" cap="none" spc="0" normalizeH="0" baseline="0" noProof="0" dirty="0">
                <a:ln>
                  <a:noFill/>
                </a:ln>
                <a:solidFill>
                  <a:prstClr val="white"/>
                </a:solidFill>
                <a:effectLst/>
                <a:uLnTx/>
                <a:uFillTx/>
                <a:latin typeface="Verdana"/>
                <a:ea typeface="+mn-ea"/>
                <a:cs typeface="Arial" panose="020B0604020202020204" pitchFamily="34" charset="0"/>
              </a:rPr>
              <a:t> </a:t>
            </a:r>
            <a:r>
              <a:rPr kumimoji="0" lang="en-GB" sz="2000" b="1" i="0" u="none" strike="noStrike" kern="1200" cap="none" spc="0" normalizeH="0" baseline="0" noProof="0" dirty="0" smtClean="0">
                <a:ln>
                  <a:noFill/>
                </a:ln>
                <a:solidFill>
                  <a:prstClr val="white"/>
                </a:solidFill>
                <a:effectLst/>
                <a:uLnTx/>
                <a:uFillTx/>
                <a:latin typeface="Verdana"/>
                <a:ea typeface="+mn-ea"/>
                <a:cs typeface="Arial" panose="020B0604020202020204" pitchFamily="34" charset="0"/>
              </a:rPr>
              <a:t>and technology</a:t>
            </a:r>
            <a:endParaRPr kumimoji="0" lang="en-GB" sz="2000" b="1" i="0" u="none" strike="noStrike" kern="1200" cap="none" spc="0" normalizeH="0" baseline="0" noProof="0" dirty="0">
              <a:ln>
                <a:noFill/>
              </a:ln>
              <a:solidFill>
                <a:prstClr val="white"/>
              </a:solidFill>
              <a:effectLst/>
              <a:uLnTx/>
              <a:uFillTx/>
              <a:latin typeface="Verdana"/>
              <a:ea typeface="+mn-ea"/>
              <a:cs typeface="Arial" panose="020B0604020202020204" pitchFamily="34" charset="0"/>
            </a:endParaRPr>
          </a:p>
        </p:txBody>
      </p:sp>
      <p:sp>
        <p:nvSpPr>
          <p:cNvPr id="10" name="Rectangle 9">
            <a:extLst>
              <a:ext uri="{FF2B5EF4-FFF2-40B4-BE49-F238E27FC236}">
                <a16:creationId xmlns:a16="http://schemas.microsoft.com/office/drawing/2014/main" id="{1C386587-255A-4514-BFAB-5A9F1B06269C}"/>
              </a:ext>
            </a:extLst>
          </p:cNvPr>
          <p:cNvSpPr/>
          <p:nvPr/>
        </p:nvSpPr>
        <p:spPr bwMode="gray">
          <a:xfrm>
            <a:off x="3122247" y="4078450"/>
            <a:ext cx="5678086" cy="475202"/>
          </a:xfrm>
          <a:prstGeom prst="rect">
            <a:avLst/>
          </a:prstGeom>
          <a:solidFill>
            <a:srgbClr val="005EB8"/>
          </a:solidFill>
          <a:ln w="9525" cap="flat" cmpd="sng" algn="ctr">
            <a:solidFill>
              <a:srgbClr val="005EB8"/>
            </a:solidFill>
            <a:prstDash val="solid"/>
            <a:miter lim="800000"/>
            <a:headEnd type="none" w="med" len="med"/>
            <a:tailEnd type="none" w="med" len="med"/>
          </a:ln>
        </p:spPr>
        <p:txBody>
          <a:bodyPr wrap="square" lIns="88900" tIns="88900" rIns="88900" bIns="889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dirty="0">
                <a:ln>
                  <a:noFill/>
                </a:ln>
                <a:solidFill>
                  <a:prstClr val="white"/>
                </a:solidFill>
                <a:effectLst/>
                <a:uLnTx/>
                <a:uFillTx/>
                <a:latin typeface="Verdana"/>
                <a:ea typeface="+mn-ea"/>
                <a:cs typeface="Arial" panose="020B0604020202020204" pitchFamily="34" charset="0"/>
              </a:rPr>
              <a:t>Engagement, Inclusivity </a:t>
            </a:r>
            <a:r>
              <a:rPr kumimoji="0" lang="en-GB" sz="2000" b="1" i="0" u="none" strike="noStrike" kern="1200" cap="none" spc="0" normalizeH="0" baseline="0" noProof="0" dirty="0" smtClean="0">
                <a:ln>
                  <a:noFill/>
                </a:ln>
                <a:solidFill>
                  <a:prstClr val="white"/>
                </a:solidFill>
                <a:effectLst/>
                <a:uLnTx/>
                <a:uFillTx/>
                <a:latin typeface="Verdana"/>
                <a:ea typeface="+mn-ea"/>
                <a:cs typeface="Arial" panose="020B0604020202020204" pitchFamily="34" charset="0"/>
              </a:rPr>
              <a:t>&amp; Wellbeing </a:t>
            </a:r>
            <a:endParaRPr kumimoji="0" lang="en-GB" sz="2000" b="1" i="0" u="none" strike="noStrike" kern="1200" cap="none" spc="0" normalizeH="0" baseline="0" noProof="0" dirty="0">
              <a:ln>
                <a:noFill/>
              </a:ln>
              <a:solidFill>
                <a:prstClr val="white"/>
              </a:solidFill>
              <a:effectLst/>
              <a:uLnTx/>
              <a:uFillTx/>
              <a:latin typeface="Verdana"/>
              <a:ea typeface="+mn-ea"/>
              <a:cs typeface="Arial" panose="020B0604020202020204" pitchFamily="34" charset="0"/>
            </a:endParaRPr>
          </a:p>
        </p:txBody>
      </p:sp>
      <p:sp>
        <p:nvSpPr>
          <p:cNvPr id="18" name="TextBox 17"/>
          <p:cNvSpPr txBox="1"/>
          <p:nvPr/>
        </p:nvSpPr>
        <p:spPr>
          <a:xfrm>
            <a:off x="3466788" y="4669266"/>
            <a:ext cx="4989003" cy="1554272"/>
          </a:xfrm>
          <a:prstGeom prst="rect">
            <a:avLst/>
          </a:prstGeom>
          <a:noFill/>
        </p:spPr>
        <p:txBody>
          <a:bodyPr wrap="square" rtlCol="0">
            <a:spAutoFit/>
          </a:bodyPr>
          <a:lstStyle/>
          <a:p>
            <a:pPr marL="203200" marR="0" lvl="0" indent="-203200" algn="l" defTabSz="914400" rtl="0" eaLnBrk="1" fontAlgn="auto" latinLnBrk="0" hangingPunct="1">
              <a:lnSpc>
                <a:spcPct val="100000"/>
              </a:lnSpc>
              <a:spcBef>
                <a:spcPts val="600"/>
              </a:spcBef>
              <a:spcAft>
                <a:spcPts val="0"/>
              </a:spcAft>
              <a:buClrTx/>
              <a:buSzPct val="100000"/>
              <a:buFont typeface="Arial"/>
              <a:buChar char="•"/>
              <a:tabLst/>
              <a:defRPr/>
            </a:pPr>
            <a:r>
              <a:rPr kumimoji="0" lang="en-GB" sz="1800" b="1" i="0" u="none" strike="noStrike" kern="1200" cap="none" spc="0" normalizeH="0" baseline="0" noProof="0" dirty="0">
                <a:ln>
                  <a:noFill/>
                </a:ln>
                <a:solidFill>
                  <a:srgbClr val="0065B0"/>
                </a:solidFill>
                <a:effectLst/>
                <a:uLnTx/>
                <a:uFillTx/>
                <a:latin typeface="Verdana"/>
                <a:ea typeface="+mn-ea"/>
                <a:cs typeface="Arial" panose="020B0604020202020204" pitchFamily="34" charset="0"/>
              </a:rPr>
              <a:t>Co-creation and implementation </a:t>
            </a:r>
            <a:r>
              <a:rPr kumimoji="0" lang="en-GB" sz="1800" b="0" i="0" u="none" strike="noStrike" kern="1200" cap="none" spc="0" normalizeH="0" baseline="0" noProof="0" dirty="0">
                <a:ln>
                  <a:noFill/>
                </a:ln>
                <a:solidFill>
                  <a:srgbClr val="313131"/>
                </a:solidFill>
                <a:effectLst/>
                <a:uLnTx/>
                <a:uFillTx/>
                <a:latin typeface="Verdana"/>
                <a:ea typeface="+mn-ea"/>
                <a:cs typeface="Arial" panose="020B0604020202020204" pitchFamily="34" charset="0"/>
              </a:rPr>
              <a:t>of proposal with staff</a:t>
            </a:r>
          </a:p>
          <a:p>
            <a:pPr marL="203200" marR="0" lvl="0" indent="-203200" algn="l" defTabSz="914400" rtl="0" eaLnBrk="1" fontAlgn="auto" latinLnBrk="0" hangingPunct="1">
              <a:lnSpc>
                <a:spcPct val="100000"/>
              </a:lnSpc>
              <a:spcBef>
                <a:spcPts val="600"/>
              </a:spcBef>
              <a:spcAft>
                <a:spcPts val="0"/>
              </a:spcAft>
              <a:buClrTx/>
              <a:buSzPct val="100000"/>
              <a:buFont typeface="Arial"/>
              <a:buChar char="•"/>
              <a:tabLst/>
              <a:defRPr/>
            </a:pPr>
            <a:r>
              <a:rPr kumimoji="0" lang="en-GB" sz="1800" b="1" i="0" u="none" strike="noStrike" kern="1200" cap="none" spc="0" normalizeH="0" baseline="0" noProof="0" dirty="0">
                <a:ln>
                  <a:noFill/>
                </a:ln>
                <a:solidFill>
                  <a:srgbClr val="0065B0"/>
                </a:solidFill>
                <a:effectLst/>
                <a:uLnTx/>
                <a:uFillTx/>
                <a:latin typeface="Verdana"/>
                <a:ea typeface="+mn-ea"/>
                <a:cs typeface="Arial" panose="020B0604020202020204" pitchFamily="34" charset="0"/>
              </a:rPr>
              <a:t>Supporting wellbeing </a:t>
            </a:r>
            <a:r>
              <a:rPr kumimoji="0" lang="en-GB" sz="18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and recognition of wellbeing challenges</a:t>
            </a:r>
            <a:endParaRPr kumimoji="0" lang="en-GB" sz="1800" b="1" i="0" u="none" strike="noStrike" kern="1200" cap="none" spc="0" normalizeH="0" baseline="0" noProof="0" dirty="0">
              <a:ln>
                <a:noFill/>
              </a:ln>
              <a:solidFill>
                <a:srgbClr val="005EB8"/>
              </a:solidFill>
              <a:effectLst/>
              <a:uLnTx/>
              <a:uFillTx/>
              <a:latin typeface="Verdana"/>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466820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250d0a85521_0_830"/>
          <p:cNvSpPr txBox="1">
            <a:spLocks noGrp="1"/>
          </p:cNvSpPr>
          <p:nvPr>
            <p:ph type="title"/>
          </p:nvPr>
        </p:nvSpPr>
        <p:spPr>
          <a:xfrm>
            <a:off x="860231" y="4564350"/>
            <a:ext cx="8198100" cy="1523494"/>
          </a:xfrm>
          <a:prstGeom prst="rect">
            <a:avLst/>
          </a:prstGeom>
          <a:noFill/>
          <a:ln>
            <a:noFill/>
          </a:ln>
        </p:spPr>
        <p:txBody>
          <a:bodyPr spcFirstLastPara="1" wrap="square" lIns="0" tIns="0" rIns="0" bIns="0" anchor="t" anchorCtr="0">
            <a:spAutoFit/>
          </a:bodyPr>
          <a:lstStyle/>
          <a:p>
            <a:pPr>
              <a:buSzPts val="1400"/>
            </a:pPr>
            <a:r>
              <a:rPr lang="en-GB"/>
              <a:t>Helping clinicians deliver safer, </a:t>
            </a:r>
            <a:endParaRPr/>
          </a:p>
          <a:p>
            <a:pPr>
              <a:buSzPts val="1400"/>
            </a:pPr>
            <a:r>
              <a:rPr lang="en-GB"/>
              <a:t>higher quality, and more efficient care</a:t>
            </a:r>
            <a:endParaRPr/>
          </a:p>
          <a:p>
            <a:pPr>
              <a:buSzPts val="1400"/>
            </a:pPr>
            <a:endParaRPr/>
          </a:p>
        </p:txBody>
      </p:sp>
      <p:sp>
        <p:nvSpPr>
          <p:cNvPr id="405" name="Google Shape;405;g250d0a85521_0_830"/>
          <p:cNvSpPr txBox="1">
            <a:spLocks noGrp="1"/>
          </p:cNvSpPr>
          <p:nvPr>
            <p:ph type="subTitle" idx="1"/>
          </p:nvPr>
        </p:nvSpPr>
        <p:spPr>
          <a:xfrm>
            <a:off x="860235" y="6087833"/>
            <a:ext cx="7903125" cy="423900"/>
          </a:xfrm>
          <a:prstGeom prst="rect">
            <a:avLst/>
          </a:prstGeom>
          <a:noFill/>
          <a:ln>
            <a:noFill/>
          </a:ln>
        </p:spPr>
        <p:txBody>
          <a:bodyPr spcFirstLastPara="1" wrap="square" lIns="0" tIns="0" rIns="0" bIns="0" anchor="ctr" anchorCtr="0">
            <a:noAutofit/>
          </a:bodyPr>
          <a:lstStyle/>
          <a:p>
            <a:pPr marL="0" indent="0"/>
            <a:r>
              <a:rPr lang="en-GB" b="1"/>
              <a:t>EPUT Safety Conference</a:t>
            </a:r>
            <a:endParaRPr b="1"/>
          </a:p>
          <a:p>
            <a:pPr marL="0" indent="0"/>
            <a:r>
              <a:rPr lang="en-GB" b="1"/>
              <a:t>Oyinkan Akinseye - Customer Success Manager and RMN </a:t>
            </a:r>
            <a:endParaRPr b="1"/>
          </a:p>
        </p:txBody>
      </p:sp>
    </p:spTree>
    <p:extLst>
      <p:ext uri="{BB962C8B-B14F-4D97-AF65-F5344CB8AC3E}">
        <p14:creationId xmlns:p14="http://schemas.microsoft.com/office/powerpoint/2010/main" val="4195907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7717B7-BBA1-E8BC-B8BC-5591F3713D02}"/>
              </a:ext>
            </a:extLst>
          </p:cNvPr>
          <p:cNvSpPr txBox="1"/>
          <p:nvPr/>
        </p:nvSpPr>
        <p:spPr>
          <a:xfrm>
            <a:off x="219741" y="406077"/>
            <a:ext cx="11638927" cy="566309"/>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4400" b="0" i="0" u="none" strike="noStrike" kern="1200" cap="none" spc="250" normalizeH="0" baseline="0" noProof="0" dirty="0" smtClean="0">
                <a:ln>
                  <a:noFill/>
                </a:ln>
                <a:solidFill>
                  <a:srgbClr val="005EB8"/>
                </a:solidFill>
                <a:effectLst/>
                <a:uLnTx/>
                <a:uFillTx/>
                <a:latin typeface="Impact"/>
                <a:ea typeface="+mn-ea"/>
                <a:cs typeface="+mn-cs"/>
              </a:rPr>
              <a:t>NEW OPERATING MODEL FOR ALL WARDS</a:t>
            </a:r>
            <a:endParaRPr kumimoji="0" lang="en-GB" sz="4400" b="0" i="0" u="none" strike="noStrike" kern="1200" cap="none" spc="250" normalizeH="0" baseline="0" noProof="0" dirty="0">
              <a:ln>
                <a:noFill/>
              </a:ln>
              <a:solidFill>
                <a:srgbClr val="005EB8"/>
              </a:solidFill>
              <a:effectLst/>
              <a:uLnTx/>
              <a:uFillTx/>
              <a:latin typeface="Impact" panose="020B0806030902050204" pitchFamily="34" charset="0"/>
              <a:ea typeface="+mn-ea"/>
              <a:cs typeface="+mn-cs"/>
            </a:endParaRPr>
          </a:p>
        </p:txBody>
      </p:sp>
      <p:sp>
        <p:nvSpPr>
          <p:cNvPr id="5" name="TextBox 4">
            <a:extLst>
              <a:ext uri="{FF2B5EF4-FFF2-40B4-BE49-F238E27FC236}">
                <a16:creationId xmlns:a16="http://schemas.microsoft.com/office/drawing/2014/main" id="{4EAEB788-81D4-989C-A16A-5F3FB369ECD8}"/>
              </a:ext>
            </a:extLst>
          </p:cNvPr>
          <p:cNvSpPr txBox="1"/>
          <p:nvPr/>
        </p:nvSpPr>
        <p:spPr>
          <a:xfrm>
            <a:off x="132431" y="929297"/>
            <a:ext cx="1148354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Over the coming months we will develop and implement a new innovative operating model for all wards, which will be </a:t>
            </a:r>
            <a:r>
              <a:rPr kumimoji="0" lang="en-GB" sz="1400" b="1"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integrated with place based community models and the wider system to </a:t>
            </a:r>
            <a:r>
              <a:rPr kumimoji="0" lang="en-GB" sz="1400" b="0" i="0" u="none" strike="noStrike" kern="1200" cap="none" spc="0" normalizeH="0" baseline="0" noProof="0" dirty="0">
                <a:ln>
                  <a:noFill/>
                </a:ln>
                <a:solidFill>
                  <a:prstClr val="black">
                    <a:lumMod val="100000"/>
                  </a:prstClr>
                </a:solidFill>
                <a:effectLst/>
                <a:uLnTx/>
                <a:uFillTx/>
                <a:latin typeface="Verdana"/>
                <a:ea typeface="+mn-ea"/>
                <a:cs typeface="+mn-cs"/>
              </a:rPr>
              <a:t>enable us to provide high quality therapeutic care and holistic support to patients.</a:t>
            </a:r>
          </a:p>
        </p:txBody>
      </p:sp>
      <p:graphicFrame>
        <p:nvGraphicFramePr>
          <p:cNvPr id="6" name="Table 4">
            <a:extLst>
              <a:ext uri="{FF2B5EF4-FFF2-40B4-BE49-F238E27FC236}">
                <a16:creationId xmlns:a16="http://schemas.microsoft.com/office/drawing/2014/main" id="{48C2291F-C6C7-B253-E5CF-C038D3D8B5A8}"/>
              </a:ext>
            </a:extLst>
          </p:cNvPr>
          <p:cNvGraphicFramePr>
            <a:graphicFrameLocks noGrp="1"/>
          </p:cNvGraphicFramePr>
          <p:nvPr>
            <p:extLst>
              <p:ext uri="{D42A27DB-BD31-4B8C-83A1-F6EECF244321}">
                <p14:modId xmlns:p14="http://schemas.microsoft.com/office/powerpoint/2010/main" val="2103327569"/>
              </p:ext>
            </p:extLst>
          </p:nvPr>
        </p:nvGraphicFramePr>
        <p:xfrm>
          <a:off x="1628648" y="1788840"/>
          <a:ext cx="7394947" cy="1280160"/>
        </p:xfrm>
        <a:graphic>
          <a:graphicData uri="http://schemas.openxmlformats.org/drawingml/2006/table">
            <a:tbl>
              <a:tblPr firstRow="1" bandRow="1">
                <a:tableStyleId>{5C22544A-7EE6-4342-B048-85BDC9FD1C3A}</a:tableStyleId>
              </a:tblPr>
              <a:tblGrid>
                <a:gridCol w="7394947">
                  <a:extLst>
                    <a:ext uri="{9D8B030D-6E8A-4147-A177-3AD203B41FA5}">
                      <a16:colId xmlns:a16="http://schemas.microsoft.com/office/drawing/2014/main" val="2415003683"/>
                    </a:ext>
                  </a:extLst>
                </a:gridCol>
              </a:tblGrid>
              <a:tr h="1972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b="0" spc="300" dirty="0">
                          <a:solidFill>
                            <a:schemeClr val="bg1"/>
                          </a:solidFill>
                          <a:latin typeface="Impact" panose="020B0806030902050204" pitchFamily="34" charset="0"/>
                          <a:ea typeface="Open Sans" charset="0"/>
                          <a:cs typeface="Arial" panose="020B0604020202020204" pitchFamily="34" charset="0"/>
                        </a:rPr>
                        <a:t>PURPOSEFUL ADMISSION</a:t>
                      </a:r>
                      <a:endParaRPr lang="en-GB" sz="1600" b="0" dirty="0"/>
                    </a:p>
                  </a:txBody>
                  <a:tcPr>
                    <a:lnL w="3175" cap="flat" cmpd="sng" algn="ctr">
                      <a:solidFill>
                        <a:srgbClr val="FF0000"/>
                      </a:solidFill>
                      <a:prstDash val="sysDot"/>
                      <a:round/>
                      <a:headEnd type="none" w="med" len="med"/>
                      <a:tailEnd type="none" w="med" len="med"/>
                    </a:lnL>
                    <a:lnR w="3175" cap="flat" cmpd="sng" algn="ctr">
                      <a:solidFill>
                        <a:srgbClr val="FF0000"/>
                      </a:solidFill>
                      <a:prstDash val="sysDot"/>
                      <a:round/>
                      <a:headEnd type="none" w="med" len="med"/>
                      <a:tailEnd type="none" w="med" len="med"/>
                    </a:lnR>
                    <a:lnT w="3175" cap="flat" cmpd="sng" algn="ctr">
                      <a:solidFill>
                        <a:srgbClr val="FF0000"/>
                      </a:solidFill>
                      <a:prstDash val="sysDot"/>
                      <a:round/>
                      <a:headEnd type="none" w="med" len="med"/>
                      <a:tailEnd type="none" w="med" len="med"/>
                    </a:lnT>
                    <a:lnB w="6350" cap="flat" cmpd="sng" algn="ctr">
                      <a:solidFill>
                        <a:srgbClr val="FF0000"/>
                      </a:solidFill>
                      <a:prstDash val="solid"/>
                      <a:round/>
                      <a:headEnd type="none" w="med" len="med"/>
                      <a:tailEnd type="none" w="med" len="med"/>
                    </a:lnB>
                    <a:solidFill>
                      <a:srgbClr val="FF0000"/>
                    </a:solidFill>
                  </a:tcPr>
                </a:tc>
                <a:extLst>
                  <a:ext uri="{0D108BD9-81ED-4DB2-BD59-A6C34878D82A}">
                    <a16:rowId xmlns:a16="http://schemas.microsoft.com/office/drawing/2014/main" val="996274376"/>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i="0" dirty="0">
                          <a:latin typeface="+mn-lt"/>
                          <a:cs typeface="Arial" panose="020B0604020202020204" pitchFamily="34" charset="0"/>
                        </a:rPr>
                        <a:t>Ensuring that people are only admitted to inpatient care when they require assessments, interventions or treatment that can only be provided in </a:t>
                      </a:r>
                      <a:r>
                        <a:rPr lang="en-GB" sz="1400" i="0" dirty="0" smtClean="0">
                          <a:latin typeface="+mn-lt"/>
                          <a:cs typeface="Arial" panose="020B0604020202020204" pitchFamily="34" charset="0"/>
                        </a:rPr>
                        <a:t>hospital.</a:t>
                      </a:r>
                      <a:r>
                        <a:rPr lang="en-GB" sz="1400" i="0" baseline="0" dirty="0" smtClean="0">
                          <a:latin typeface="+mn-lt"/>
                          <a:cs typeface="Arial" panose="020B0604020202020204" pitchFamily="34" charset="0"/>
                        </a:rPr>
                        <a:t> They are </a:t>
                      </a:r>
                      <a:r>
                        <a:rPr lang="en-GB" sz="1400" i="0" dirty="0" smtClean="0">
                          <a:latin typeface="+mn-lt"/>
                          <a:cs typeface="Arial" panose="020B0604020202020204" pitchFamily="34" charset="0"/>
                        </a:rPr>
                        <a:t>admitted </a:t>
                      </a:r>
                      <a:r>
                        <a:rPr lang="en-GB" sz="1400" i="0" dirty="0">
                          <a:latin typeface="+mn-lt"/>
                          <a:cs typeface="Arial" panose="020B0604020202020204" pitchFamily="34" charset="0"/>
                        </a:rPr>
                        <a:t>to the most suitable available inpatient provision for </a:t>
                      </a:r>
                      <a:r>
                        <a:rPr lang="en-GB" sz="1400" i="0" dirty="0" smtClean="0">
                          <a:latin typeface="+mn-lt"/>
                          <a:cs typeface="Arial" panose="020B0604020202020204" pitchFamily="34" charset="0"/>
                        </a:rPr>
                        <a:t>their needs and </a:t>
                      </a:r>
                      <a:r>
                        <a:rPr lang="en-GB" sz="1400" i="0" dirty="0">
                          <a:latin typeface="+mn-lt"/>
                          <a:cs typeface="Arial" panose="020B0604020202020204" pitchFamily="34" charset="0"/>
                        </a:rPr>
                        <a:t>there is a clearly stated purpose for the </a:t>
                      </a:r>
                      <a:r>
                        <a:rPr lang="en-GB" sz="1400" i="0" dirty="0" smtClean="0">
                          <a:latin typeface="+mn-lt"/>
                          <a:cs typeface="Arial" panose="020B0604020202020204" pitchFamily="34" charset="0"/>
                        </a:rPr>
                        <a:t>admission.</a:t>
                      </a:r>
                      <a:endParaRPr lang="en-GB" sz="1400" i="0" dirty="0">
                        <a:latin typeface="+mn-lt"/>
                        <a:cs typeface="Arial" panose="020B0604020202020204" pitchFamily="34" charset="0"/>
                      </a:endParaRPr>
                    </a:p>
                  </a:txBody>
                  <a:tcPr>
                    <a:lnL w="3175" cap="flat" cmpd="sng" algn="ctr">
                      <a:solidFill>
                        <a:srgbClr val="FF0000"/>
                      </a:solidFill>
                      <a:prstDash val="sysDot"/>
                      <a:round/>
                      <a:headEnd type="none" w="med" len="med"/>
                      <a:tailEnd type="none" w="med" len="med"/>
                    </a:lnL>
                    <a:lnR w="3175" cap="flat" cmpd="sng" algn="ctr">
                      <a:solidFill>
                        <a:srgbClr val="FF0000"/>
                      </a:solidFill>
                      <a:prstDash val="sysDot"/>
                      <a:round/>
                      <a:headEnd type="none" w="med" len="med"/>
                      <a:tailEnd type="none" w="med" len="med"/>
                    </a:lnR>
                    <a:lnT w="6350" cap="flat" cmpd="sng" algn="ctr">
                      <a:solidFill>
                        <a:srgbClr val="FF0000"/>
                      </a:solidFill>
                      <a:prstDash val="solid"/>
                      <a:round/>
                      <a:headEnd type="none" w="med" len="med"/>
                      <a:tailEnd type="none" w="med" len="med"/>
                    </a:lnT>
                    <a:lnB w="3175" cap="flat" cmpd="sng" algn="ctr">
                      <a:solidFill>
                        <a:srgbClr val="FF0000"/>
                      </a:solidFill>
                      <a:prstDash val="sysDot"/>
                      <a:round/>
                      <a:headEnd type="none" w="med" len="med"/>
                      <a:tailEnd type="none" w="med" len="med"/>
                    </a:lnB>
                    <a:solidFill>
                      <a:schemeClr val="bg1"/>
                    </a:solidFill>
                  </a:tcPr>
                </a:tc>
                <a:extLst>
                  <a:ext uri="{0D108BD9-81ED-4DB2-BD59-A6C34878D82A}">
                    <a16:rowId xmlns:a16="http://schemas.microsoft.com/office/drawing/2014/main" val="614645369"/>
                  </a:ext>
                </a:extLst>
              </a:tr>
            </a:tbl>
          </a:graphicData>
        </a:graphic>
      </p:graphicFrame>
      <p:graphicFrame>
        <p:nvGraphicFramePr>
          <p:cNvPr id="7" name="Table 6">
            <a:extLst>
              <a:ext uri="{FF2B5EF4-FFF2-40B4-BE49-F238E27FC236}">
                <a16:creationId xmlns:a16="http://schemas.microsoft.com/office/drawing/2014/main" id="{7812CEBD-9DE7-CB1F-1C48-32B9A1E60DF5}"/>
              </a:ext>
            </a:extLst>
          </p:cNvPr>
          <p:cNvGraphicFramePr>
            <a:graphicFrameLocks noGrp="1"/>
          </p:cNvGraphicFramePr>
          <p:nvPr>
            <p:extLst>
              <p:ext uri="{D42A27DB-BD31-4B8C-83A1-F6EECF244321}">
                <p14:modId xmlns:p14="http://schemas.microsoft.com/office/powerpoint/2010/main" val="1594103659"/>
              </p:ext>
            </p:extLst>
          </p:nvPr>
        </p:nvGraphicFramePr>
        <p:xfrm>
          <a:off x="1628647" y="3186506"/>
          <a:ext cx="7394947" cy="1315720"/>
        </p:xfrm>
        <a:graphic>
          <a:graphicData uri="http://schemas.openxmlformats.org/drawingml/2006/table">
            <a:tbl>
              <a:tblPr firstRow="1" bandRow="1">
                <a:tableStyleId>{5C22544A-7EE6-4342-B048-85BDC9FD1C3A}</a:tableStyleId>
              </a:tblPr>
              <a:tblGrid>
                <a:gridCol w="7394947">
                  <a:extLst>
                    <a:ext uri="{9D8B030D-6E8A-4147-A177-3AD203B41FA5}">
                      <a16:colId xmlns:a16="http://schemas.microsoft.com/office/drawing/2014/main" val="2415003683"/>
                    </a:ext>
                  </a:extLst>
                </a:gridCol>
              </a:tblGrid>
              <a:tr h="370840">
                <a:tc>
                  <a:txBody>
                    <a:bodyPr/>
                    <a:lstStyle/>
                    <a:p>
                      <a:pPr>
                        <a:defRPr/>
                      </a:pPr>
                      <a:r>
                        <a:rPr lang="en-GB" sz="1600" b="0" spc="300" dirty="0">
                          <a:solidFill>
                            <a:schemeClr val="bg1"/>
                          </a:solidFill>
                          <a:latin typeface="Impact" panose="020B0806030902050204" pitchFamily="34" charset="0"/>
                          <a:ea typeface="Open Sans" charset="0"/>
                          <a:cs typeface="Arial" panose="020B0604020202020204" pitchFamily="34" charset="0"/>
                        </a:rPr>
                        <a:t>THERAPEUTIC INPATIENT CARE</a:t>
                      </a:r>
                      <a:endParaRPr lang="en-GB" sz="1600" b="0" dirty="0"/>
                    </a:p>
                  </a:txBody>
                  <a:tcPr>
                    <a:lnL w="3175" cap="flat" cmpd="sng" algn="ctr">
                      <a:solidFill>
                        <a:srgbClr val="FFCD00"/>
                      </a:solidFill>
                      <a:prstDash val="sysDot"/>
                      <a:round/>
                      <a:headEnd type="none" w="med" len="med"/>
                      <a:tailEnd type="none" w="med" len="med"/>
                    </a:lnL>
                    <a:lnR w="3175" cap="flat" cmpd="sng" algn="ctr">
                      <a:solidFill>
                        <a:srgbClr val="FFCD00"/>
                      </a:solidFill>
                      <a:prstDash val="sysDot"/>
                      <a:round/>
                      <a:headEnd type="none" w="med" len="med"/>
                      <a:tailEnd type="none" w="med" len="med"/>
                    </a:lnR>
                    <a:lnT w="3175" cap="flat" cmpd="sng" algn="ctr">
                      <a:solidFill>
                        <a:srgbClr val="FFCD00"/>
                      </a:solidFill>
                      <a:prstDash val="sysDot"/>
                      <a:round/>
                      <a:headEnd type="none" w="med" len="med"/>
                      <a:tailEnd type="none" w="med" len="med"/>
                    </a:lnT>
                    <a:lnB w="3175" cap="flat" cmpd="sng" algn="ctr">
                      <a:solidFill>
                        <a:srgbClr val="FFCD00"/>
                      </a:solidFill>
                      <a:prstDash val="sysDot"/>
                      <a:round/>
                      <a:headEnd type="none" w="med" len="med"/>
                      <a:tailEnd type="none" w="med" len="med"/>
                    </a:lnB>
                    <a:solidFill>
                      <a:srgbClr val="FFCD00"/>
                    </a:solidFill>
                  </a:tcPr>
                </a:tc>
                <a:extLst>
                  <a:ext uri="{0D108BD9-81ED-4DB2-BD59-A6C34878D82A}">
                    <a16:rowId xmlns:a16="http://schemas.microsoft.com/office/drawing/2014/main" val="996274376"/>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i="0" dirty="0">
                          <a:latin typeface="+mn-lt"/>
                          <a:cs typeface="Arial" panose="020B0604020202020204" pitchFamily="34" charset="0"/>
                        </a:rPr>
                        <a:t>Care is planned and regularly reviewed with the person and their chosen </a:t>
                      </a:r>
                      <a:r>
                        <a:rPr lang="en-GB" sz="1400" i="0" dirty="0" smtClean="0">
                          <a:latin typeface="+mn-lt"/>
                          <a:cs typeface="Arial" panose="020B0604020202020204" pitchFamily="34" charset="0"/>
                        </a:rPr>
                        <a:t>carer(s) </a:t>
                      </a:r>
                      <a:r>
                        <a:rPr lang="en-GB" sz="1400" i="0" dirty="0">
                          <a:latin typeface="+mn-lt"/>
                          <a:cs typeface="Arial" panose="020B0604020202020204" pitchFamily="34" charset="0"/>
                        </a:rPr>
                        <a:t>so that they receive the therapeutic activities, interventions and treatments they need each day to support their recovery and meet their purpose of </a:t>
                      </a:r>
                      <a:r>
                        <a:rPr lang="en-GB" sz="1400" i="0" dirty="0" smtClean="0">
                          <a:latin typeface="+mn-lt"/>
                          <a:cs typeface="Arial" panose="020B0604020202020204" pitchFamily="34" charset="0"/>
                        </a:rPr>
                        <a:t>admission.</a:t>
                      </a:r>
                      <a:endParaRPr lang="en-GB" sz="1400" i="0" dirty="0">
                        <a:latin typeface="+mn-lt"/>
                        <a:cs typeface="Arial" panose="020B0604020202020204" pitchFamily="34" charset="0"/>
                      </a:endParaRPr>
                    </a:p>
                  </a:txBody>
                  <a:tcPr>
                    <a:lnL w="3175" cap="flat" cmpd="sng" algn="ctr">
                      <a:solidFill>
                        <a:srgbClr val="FFC000"/>
                      </a:solidFill>
                      <a:prstDash val="sysDot"/>
                      <a:round/>
                      <a:headEnd type="none" w="med" len="med"/>
                      <a:tailEnd type="none" w="med" len="med"/>
                    </a:lnL>
                    <a:lnR w="3175" cap="flat" cmpd="sng" algn="ctr">
                      <a:solidFill>
                        <a:srgbClr val="FFC000"/>
                      </a:solidFill>
                      <a:prstDash val="sysDot"/>
                      <a:round/>
                      <a:headEnd type="none" w="med" len="med"/>
                      <a:tailEnd type="none" w="med" len="med"/>
                    </a:lnR>
                    <a:lnT w="3175" cap="flat" cmpd="sng" algn="ctr">
                      <a:solidFill>
                        <a:srgbClr val="FFCD00"/>
                      </a:solidFill>
                      <a:prstDash val="sysDot"/>
                      <a:round/>
                      <a:headEnd type="none" w="med" len="med"/>
                      <a:tailEnd type="none" w="med" len="med"/>
                    </a:lnT>
                    <a:lnB w="3175" cap="flat" cmpd="sng" algn="ctr">
                      <a:solidFill>
                        <a:srgbClr val="FFC000"/>
                      </a:solidFill>
                      <a:prstDash val="sysDot"/>
                      <a:round/>
                      <a:headEnd type="none" w="med" len="med"/>
                      <a:tailEnd type="none" w="med" len="med"/>
                    </a:lnB>
                    <a:solidFill>
                      <a:schemeClr val="bg1"/>
                    </a:solidFill>
                  </a:tcPr>
                </a:tc>
                <a:extLst>
                  <a:ext uri="{0D108BD9-81ED-4DB2-BD59-A6C34878D82A}">
                    <a16:rowId xmlns:a16="http://schemas.microsoft.com/office/drawing/2014/main" val="614645369"/>
                  </a:ext>
                </a:extLst>
              </a:tr>
            </a:tbl>
          </a:graphicData>
        </a:graphic>
      </p:graphicFrame>
      <p:graphicFrame>
        <p:nvGraphicFramePr>
          <p:cNvPr id="8" name="Table 7">
            <a:extLst>
              <a:ext uri="{FF2B5EF4-FFF2-40B4-BE49-F238E27FC236}">
                <a16:creationId xmlns:a16="http://schemas.microsoft.com/office/drawing/2014/main" id="{7ED23A68-1000-A1F2-098A-FF3AF4252CA5}"/>
              </a:ext>
            </a:extLst>
          </p:cNvPr>
          <p:cNvGraphicFramePr>
            <a:graphicFrameLocks noGrp="1"/>
          </p:cNvGraphicFramePr>
          <p:nvPr>
            <p:extLst>
              <p:ext uri="{D42A27DB-BD31-4B8C-83A1-F6EECF244321}">
                <p14:modId xmlns:p14="http://schemas.microsoft.com/office/powerpoint/2010/main" val="528546602"/>
              </p:ext>
            </p:extLst>
          </p:nvPr>
        </p:nvGraphicFramePr>
        <p:xfrm>
          <a:off x="1628647" y="4619733"/>
          <a:ext cx="7394947" cy="1529080"/>
        </p:xfrm>
        <a:graphic>
          <a:graphicData uri="http://schemas.openxmlformats.org/drawingml/2006/table">
            <a:tbl>
              <a:tblPr firstRow="1" bandRow="1">
                <a:tableStyleId>{5C22544A-7EE6-4342-B048-85BDC9FD1C3A}</a:tableStyleId>
              </a:tblPr>
              <a:tblGrid>
                <a:gridCol w="7394947">
                  <a:extLst>
                    <a:ext uri="{9D8B030D-6E8A-4147-A177-3AD203B41FA5}">
                      <a16:colId xmlns:a16="http://schemas.microsoft.com/office/drawing/2014/main" val="2415003683"/>
                    </a:ext>
                  </a:extLst>
                </a:gridCol>
              </a:tblGrid>
              <a:tr h="370840">
                <a:tc>
                  <a:txBody>
                    <a:bodyPr/>
                    <a:lstStyle/>
                    <a:p>
                      <a:pPr>
                        <a:defRPr/>
                      </a:pPr>
                      <a:r>
                        <a:rPr lang="en-GB" sz="1600" b="0" spc="300" dirty="0">
                          <a:solidFill>
                            <a:schemeClr val="bg1"/>
                          </a:solidFill>
                          <a:latin typeface="Impact" panose="020B0806030902050204" pitchFamily="34" charset="0"/>
                          <a:ea typeface="Open Sans" charset="0"/>
                          <a:cs typeface="Arial" panose="020B0604020202020204" pitchFamily="34" charset="0"/>
                        </a:rPr>
                        <a:t>PROACTIVE DISCHARGE </a:t>
                      </a:r>
                      <a:r>
                        <a:rPr lang="en-GB" sz="1600" b="0" spc="300" dirty="0" smtClean="0">
                          <a:solidFill>
                            <a:schemeClr val="bg1"/>
                          </a:solidFill>
                          <a:latin typeface="Impact" panose="020B0806030902050204" pitchFamily="34" charset="0"/>
                          <a:ea typeface="Open Sans" charset="0"/>
                          <a:cs typeface="Arial" panose="020B0604020202020204" pitchFamily="34" charset="0"/>
                        </a:rPr>
                        <a:t>PLANNING</a:t>
                      </a:r>
                      <a:r>
                        <a:rPr lang="en-GB" sz="1600" b="0" spc="300" baseline="0" dirty="0" smtClean="0">
                          <a:solidFill>
                            <a:schemeClr val="bg1"/>
                          </a:solidFill>
                          <a:latin typeface="Impact" panose="020B0806030902050204" pitchFamily="34" charset="0"/>
                          <a:ea typeface="Open Sans" charset="0"/>
                          <a:cs typeface="Arial" panose="020B0604020202020204" pitchFamily="34" charset="0"/>
                        </a:rPr>
                        <a:t> &amp; </a:t>
                      </a:r>
                      <a:r>
                        <a:rPr lang="en-GB" sz="1600" b="0" spc="300" dirty="0" smtClean="0">
                          <a:solidFill>
                            <a:schemeClr val="bg1"/>
                          </a:solidFill>
                          <a:latin typeface="Impact" panose="020B0806030902050204" pitchFamily="34" charset="0"/>
                          <a:ea typeface="Open Sans" charset="0"/>
                          <a:cs typeface="Arial" panose="020B0604020202020204" pitchFamily="34" charset="0"/>
                        </a:rPr>
                        <a:t>SUPPORT</a:t>
                      </a:r>
                      <a:endParaRPr lang="en-GB" sz="1600" b="0" spc="300" dirty="0">
                        <a:solidFill>
                          <a:schemeClr val="bg1"/>
                        </a:solidFill>
                        <a:latin typeface="Impact" panose="020B0806030902050204" pitchFamily="34" charset="0"/>
                        <a:ea typeface="Open Sans" charset="0"/>
                        <a:cs typeface="Arial" panose="020B0604020202020204" pitchFamily="34" charset="0"/>
                      </a:endParaRPr>
                    </a:p>
                  </a:txBody>
                  <a:tcPr>
                    <a:lnL w="3175" cap="flat" cmpd="sng" algn="ctr">
                      <a:solidFill>
                        <a:srgbClr val="00B050"/>
                      </a:solidFill>
                      <a:prstDash val="sysDot"/>
                      <a:round/>
                      <a:headEnd type="none" w="med" len="med"/>
                      <a:tailEnd type="none" w="med" len="med"/>
                    </a:lnL>
                    <a:lnR w="3175" cap="flat" cmpd="sng" algn="ctr">
                      <a:solidFill>
                        <a:srgbClr val="00B050"/>
                      </a:solidFill>
                      <a:prstDash val="sysDot"/>
                      <a:round/>
                      <a:headEnd type="none" w="med" len="med"/>
                      <a:tailEnd type="none" w="med" len="med"/>
                    </a:lnR>
                    <a:lnT w="3175" cap="flat" cmpd="sng" algn="ctr">
                      <a:solidFill>
                        <a:srgbClr val="00B050"/>
                      </a:solidFill>
                      <a:prstDash val="sysDot"/>
                      <a:round/>
                      <a:headEnd type="none" w="med" len="med"/>
                      <a:tailEnd type="none" w="med" len="med"/>
                    </a:lnT>
                    <a:lnB w="3175" cap="flat" cmpd="sng" algn="ctr">
                      <a:solidFill>
                        <a:srgbClr val="00B050"/>
                      </a:solidFill>
                      <a:prstDash val="sysDot"/>
                      <a:round/>
                      <a:headEnd type="none" w="med" len="med"/>
                      <a:tailEnd type="none" w="med" len="med"/>
                    </a:lnB>
                    <a:solidFill>
                      <a:srgbClr val="00B050"/>
                    </a:solidFill>
                  </a:tcPr>
                </a:tc>
                <a:extLst>
                  <a:ext uri="{0D108BD9-81ED-4DB2-BD59-A6C34878D82A}">
                    <a16:rowId xmlns:a16="http://schemas.microsoft.com/office/drawing/2014/main" val="996274376"/>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i="0" dirty="0">
                          <a:latin typeface="+mn-lt"/>
                          <a:cs typeface="Arial" panose="020B0604020202020204" pitchFamily="34" charset="0"/>
                        </a:rPr>
                        <a:t>The person's discharge is planned with </a:t>
                      </a:r>
                      <a:r>
                        <a:rPr lang="en-GB" sz="1400" i="0" dirty="0" smtClean="0">
                          <a:latin typeface="+mn-lt"/>
                          <a:cs typeface="Arial" panose="020B0604020202020204" pitchFamily="34" charset="0"/>
                        </a:rPr>
                        <a:t>them and </a:t>
                      </a:r>
                      <a:r>
                        <a:rPr lang="en-GB" sz="1400" i="0" dirty="0">
                          <a:latin typeface="+mn-lt"/>
                          <a:cs typeface="Arial" panose="020B0604020202020204" pitchFamily="34" charset="0"/>
                        </a:rPr>
                        <a:t>their </a:t>
                      </a:r>
                      <a:r>
                        <a:rPr lang="en-GB" sz="1400" i="0" dirty="0" smtClean="0">
                          <a:latin typeface="+mn-lt"/>
                          <a:cs typeface="Arial" panose="020B0604020202020204" pitchFamily="34" charset="0"/>
                        </a:rPr>
                        <a:t>carer(s)</a:t>
                      </a:r>
                      <a:r>
                        <a:rPr lang="en-GB" sz="1400" i="0" baseline="0" dirty="0" smtClean="0">
                          <a:latin typeface="+mn-lt"/>
                          <a:cs typeface="Arial" panose="020B0604020202020204" pitchFamily="34" charset="0"/>
                        </a:rPr>
                        <a:t> </a:t>
                      </a:r>
                      <a:r>
                        <a:rPr lang="en-GB" sz="1400" i="0" dirty="0" smtClean="0">
                          <a:latin typeface="+mn-lt"/>
                          <a:cs typeface="Arial" panose="020B0604020202020204" pitchFamily="34" charset="0"/>
                        </a:rPr>
                        <a:t>from </a:t>
                      </a:r>
                      <a:r>
                        <a:rPr lang="en-GB" sz="1400" i="0" dirty="0">
                          <a:latin typeface="+mn-lt"/>
                          <a:cs typeface="Arial" panose="020B0604020202020204" pitchFamily="34" charset="0"/>
                        </a:rPr>
                        <a:t>the start of their inpatient stay, so that they can leave hospital as soon as they no longer require assessments, interventions or treatments that can only be provided in an inpatient </a:t>
                      </a:r>
                      <a:r>
                        <a:rPr lang="en-GB" sz="1400" i="0" dirty="0" smtClean="0">
                          <a:latin typeface="+mn-lt"/>
                          <a:cs typeface="Arial" panose="020B0604020202020204" pitchFamily="34" charset="0"/>
                        </a:rPr>
                        <a:t>setting.</a:t>
                      </a:r>
                      <a:r>
                        <a:rPr lang="en-GB" sz="1400" i="0" baseline="0" dirty="0" smtClean="0">
                          <a:latin typeface="+mn-lt"/>
                          <a:cs typeface="Arial" panose="020B0604020202020204" pitchFamily="34" charset="0"/>
                        </a:rPr>
                        <a:t> P</a:t>
                      </a:r>
                      <a:r>
                        <a:rPr lang="en-GB" sz="1400" i="0" dirty="0" smtClean="0">
                          <a:latin typeface="+mn-lt"/>
                          <a:cs typeface="Arial" panose="020B0604020202020204" pitchFamily="34" charset="0"/>
                        </a:rPr>
                        <a:t>ost-discharge support to be </a:t>
                      </a:r>
                      <a:r>
                        <a:rPr lang="en-GB" sz="1400" i="0" dirty="0">
                          <a:latin typeface="+mn-lt"/>
                          <a:cs typeface="Arial" panose="020B0604020202020204" pitchFamily="34" charset="0"/>
                        </a:rPr>
                        <a:t>provided promptly on leaving hospital. </a:t>
                      </a:r>
                    </a:p>
                  </a:txBody>
                  <a:tcPr>
                    <a:lnL w="3175" cap="flat" cmpd="sng" algn="ctr">
                      <a:solidFill>
                        <a:srgbClr val="00B050"/>
                      </a:solidFill>
                      <a:prstDash val="sysDot"/>
                      <a:round/>
                      <a:headEnd type="none" w="med" len="med"/>
                      <a:tailEnd type="none" w="med" len="med"/>
                    </a:lnL>
                    <a:lnR w="3175" cap="flat" cmpd="sng" algn="ctr">
                      <a:solidFill>
                        <a:srgbClr val="00B050"/>
                      </a:solidFill>
                      <a:prstDash val="sysDot"/>
                      <a:round/>
                      <a:headEnd type="none" w="med" len="med"/>
                      <a:tailEnd type="none" w="med" len="med"/>
                    </a:lnR>
                    <a:lnT w="3175" cap="flat" cmpd="sng" algn="ctr">
                      <a:solidFill>
                        <a:srgbClr val="00B050"/>
                      </a:solidFill>
                      <a:prstDash val="sysDot"/>
                      <a:round/>
                      <a:headEnd type="none" w="med" len="med"/>
                      <a:tailEnd type="none" w="med" len="med"/>
                    </a:lnT>
                    <a:lnB w="3175" cap="flat" cmpd="sng" algn="ctr">
                      <a:solidFill>
                        <a:srgbClr val="00B050"/>
                      </a:solidFill>
                      <a:prstDash val="sysDot"/>
                      <a:round/>
                      <a:headEnd type="none" w="med" len="med"/>
                      <a:tailEnd type="none" w="med" len="med"/>
                    </a:lnB>
                    <a:solidFill>
                      <a:schemeClr val="bg1"/>
                    </a:solidFill>
                  </a:tcPr>
                </a:tc>
                <a:extLst>
                  <a:ext uri="{0D108BD9-81ED-4DB2-BD59-A6C34878D82A}">
                    <a16:rowId xmlns:a16="http://schemas.microsoft.com/office/drawing/2014/main" val="614645369"/>
                  </a:ext>
                </a:extLst>
              </a:tr>
            </a:tbl>
          </a:graphicData>
        </a:graphic>
      </p:graphicFrame>
    </p:spTree>
    <p:extLst>
      <p:ext uri="{BB962C8B-B14F-4D97-AF65-F5344CB8AC3E}">
        <p14:creationId xmlns:p14="http://schemas.microsoft.com/office/powerpoint/2010/main" val="38572133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369C7D-869F-A22F-CB7C-D9CC0974AB7B}"/>
              </a:ext>
            </a:extLst>
          </p:cNvPr>
          <p:cNvSpPr txBox="1"/>
          <p:nvPr/>
        </p:nvSpPr>
        <p:spPr>
          <a:xfrm>
            <a:off x="294945" y="271351"/>
            <a:ext cx="11638927" cy="566309"/>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4400" b="0" i="0" u="none" strike="noStrike" kern="1200" cap="none" spc="250" normalizeH="0" baseline="0" noProof="0" dirty="0" smtClean="0">
                <a:ln>
                  <a:noFill/>
                </a:ln>
                <a:solidFill>
                  <a:srgbClr val="005EB8"/>
                </a:solidFill>
                <a:effectLst/>
                <a:uLnTx/>
                <a:uFillTx/>
                <a:latin typeface="Impact"/>
                <a:ea typeface="+mn-ea"/>
                <a:cs typeface="+mn-cs"/>
              </a:rPr>
              <a:t>BENEFITS FOR PATIENTS</a:t>
            </a:r>
            <a:endParaRPr kumimoji="0" lang="en-GB" sz="4400" b="0" i="0" u="none" strike="noStrike" kern="1200" cap="none" spc="250" normalizeH="0" baseline="0" noProof="0" dirty="0">
              <a:ln>
                <a:noFill/>
              </a:ln>
              <a:solidFill>
                <a:srgbClr val="005EB8"/>
              </a:solidFill>
              <a:effectLst/>
              <a:uLnTx/>
              <a:uFillTx/>
              <a:latin typeface="Impact" panose="020B0806030902050204" pitchFamily="34" charset="0"/>
              <a:ea typeface="+mn-ea"/>
              <a:cs typeface="+mn-cs"/>
            </a:endParaRPr>
          </a:p>
        </p:txBody>
      </p:sp>
      <p:grpSp>
        <p:nvGrpSpPr>
          <p:cNvPr id="6" name="Group 5">
            <a:extLst>
              <a:ext uri="{FF2B5EF4-FFF2-40B4-BE49-F238E27FC236}">
                <a16:creationId xmlns:a16="http://schemas.microsoft.com/office/drawing/2014/main" id="{0E01DC20-0F60-D650-8C55-435A19CFCA78}"/>
              </a:ext>
            </a:extLst>
          </p:cNvPr>
          <p:cNvGrpSpPr/>
          <p:nvPr/>
        </p:nvGrpSpPr>
        <p:grpSpPr>
          <a:xfrm>
            <a:off x="230017" y="723601"/>
            <a:ext cx="11651717" cy="5460774"/>
            <a:chOff x="369736" y="811354"/>
            <a:chExt cx="9788564" cy="5191622"/>
          </a:xfrm>
        </p:grpSpPr>
        <p:sp>
          <p:nvSpPr>
            <p:cNvPr id="7" name="TextBox 6">
              <a:extLst>
                <a:ext uri="{FF2B5EF4-FFF2-40B4-BE49-F238E27FC236}">
                  <a16:creationId xmlns:a16="http://schemas.microsoft.com/office/drawing/2014/main" id="{49133478-578E-A13A-C143-2543198D715B}"/>
                </a:ext>
              </a:extLst>
            </p:cNvPr>
            <p:cNvSpPr txBox="1"/>
            <p:nvPr/>
          </p:nvSpPr>
          <p:spPr>
            <a:xfrm>
              <a:off x="562214" y="1786857"/>
              <a:ext cx="3169071" cy="41550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Verdana"/>
                  <a:ea typeface="+mn-ea"/>
                  <a:cs typeface="+mn-cs"/>
                </a:rPr>
                <a:t>Example Interventions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Specialist support and interventions to meet individual needs</a:t>
              </a:r>
              <a:endParaRPr kumimoji="0" lang="en-GB" sz="1200" b="0" i="0" u="none" strike="noStrike" kern="1200" cap="none" spc="0" normalizeH="0" baseline="0" noProof="0" dirty="0">
                <a:ln>
                  <a:noFill/>
                </a:ln>
                <a:solidFill>
                  <a:srgbClr val="000000"/>
                </a:solidFill>
                <a:effectLst/>
                <a:uLnTx/>
                <a:uFillTx/>
                <a:latin typeface="Verdana"/>
                <a:ea typeface="Verdana" panose="020B060403050404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Psychological </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therapies</a:t>
              </a:r>
              <a:endParaRPr kumimoji="0" lang="en-GB" sz="1200" b="0" i="0" u="none" strike="noStrike" kern="1200" cap="none" spc="0" normalizeH="0" baseline="0" noProof="0" dirty="0">
                <a:ln>
                  <a:noFill/>
                </a:ln>
                <a:solidFill>
                  <a:srgbClr val="000000"/>
                </a:solidFill>
                <a:effectLst/>
                <a:uLnTx/>
                <a:uFillTx/>
                <a:latin typeface="Verdan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Occupational </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therapy </a:t>
              </a:r>
              <a:r>
                <a:rPr kumimoji="0" lang="en-GB" sz="1200" b="0" i="0" u="none" strike="noStrike" kern="1200" cap="none" spc="0" normalizeH="0" baseline="0" noProof="0" dirty="0">
                  <a:ln>
                    <a:noFill/>
                  </a:ln>
                  <a:solidFill>
                    <a:srgbClr val="000000"/>
                  </a:solidFill>
                  <a:effectLst/>
                  <a:uLnTx/>
                  <a:uFillTx/>
                  <a:latin typeface="Verdana"/>
                  <a:ea typeface="+mn-ea"/>
                  <a:cs typeface="+mn-cs"/>
                </a:rPr>
                <a:t>a</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ssessment </a:t>
              </a:r>
              <a:r>
                <a:rPr kumimoji="0" lang="en-GB" sz="1200" b="0" i="0" u="none" strike="noStrike" kern="1200" cap="none" spc="0" normalizeH="0" baseline="0" noProof="0" dirty="0">
                  <a:ln>
                    <a:noFill/>
                  </a:ln>
                  <a:solidFill>
                    <a:srgbClr val="000000"/>
                  </a:solidFill>
                  <a:effectLst/>
                  <a:uLnTx/>
                  <a:uFillTx/>
                  <a:latin typeface="Verdana"/>
                  <a:ea typeface="+mn-ea"/>
                  <a:cs typeface="+mn-cs"/>
                </a:rPr>
                <a:t>&amp; </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discharge planning/outreach</a:t>
              </a:r>
              <a:endParaRPr kumimoji="0" lang="en-GB" sz="1200" b="0" i="0" u="none" strike="noStrike" kern="1200" cap="none" spc="0" normalizeH="0" baseline="0" noProof="0" dirty="0">
                <a:ln>
                  <a:noFill/>
                </a:ln>
                <a:solidFill>
                  <a:srgbClr val="000000"/>
                </a:solidFill>
                <a:effectLst/>
                <a:uLnTx/>
                <a:uFillTx/>
                <a:latin typeface="Verdan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Social support -</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 </a:t>
              </a:r>
              <a:r>
                <a:rPr kumimoji="0" lang="en-GB" sz="1200" b="0" i="0" u="none" strike="noStrike" kern="1200" cap="none" spc="0" normalizeH="0" baseline="0" noProof="0" dirty="0">
                  <a:ln>
                    <a:noFill/>
                  </a:ln>
                  <a:solidFill>
                    <a:srgbClr val="000000"/>
                  </a:solidFill>
                  <a:effectLst/>
                  <a:uLnTx/>
                  <a:uFillTx/>
                  <a:latin typeface="Verdana"/>
                  <a:ea typeface="+mn-ea"/>
                  <a:cs typeface="+mn-cs"/>
                </a:rPr>
                <a:t>housing, finances, social inclusion, social network mapping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Peer/lived experience support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Physical health interventions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Regular mental state and medication review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Pharmacy support </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to </a:t>
              </a:r>
              <a:r>
                <a:rPr kumimoji="0" lang="en-GB" sz="1200" b="0" i="0" u="none" strike="noStrike" kern="1200" cap="none" spc="0" normalizeH="0" baseline="0" noProof="0" dirty="0">
                  <a:ln>
                    <a:noFill/>
                  </a:ln>
                  <a:solidFill>
                    <a:srgbClr val="000000"/>
                  </a:solidFill>
                  <a:effectLst/>
                  <a:uLnTx/>
                  <a:uFillTx/>
                  <a:latin typeface="Verdana"/>
                  <a:ea typeface="+mn-ea"/>
                  <a:cs typeface="+mn-cs"/>
                </a:rPr>
                <a:t>facilitate adherence </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to medicines and </a:t>
              </a:r>
              <a:r>
                <a:rPr kumimoji="0" lang="en-GB" sz="1200" b="0" i="0" u="none" strike="noStrike" kern="1200" cap="none" spc="0" normalizeH="0" baseline="0" noProof="0" dirty="0">
                  <a:ln>
                    <a:noFill/>
                  </a:ln>
                  <a:solidFill>
                    <a:srgbClr val="000000"/>
                  </a:solidFill>
                  <a:effectLst/>
                  <a:uLnTx/>
                  <a:uFillTx/>
                  <a:latin typeface="Verdana"/>
                  <a:ea typeface="+mn-ea"/>
                  <a:cs typeface="+mn-cs"/>
                </a:rPr>
                <a:t>prepare for discharge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Relapse prevention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Group </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work and 1:1 </a:t>
              </a:r>
              <a:r>
                <a:rPr kumimoji="0" lang="en-GB" sz="1200" b="0" i="0" u="none" strike="noStrike" kern="1200" cap="none" spc="0" normalizeH="0" baseline="0" noProof="0" dirty="0">
                  <a:ln>
                    <a:noFill/>
                  </a:ln>
                  <a:solidFill>
                    <a:srgbClr val="000000"/>
                  </a:solidFill>
                  <a:effectLst/>
                  <a:uLnTx/>
                  <a:uFillTx/>
                  <a:latin typeface="Verdana"/>
                  <a:ea typeface="+mn-ea"/>
                  <a:cs typeface="+mn-cs"/>
                </a:rPr>
                <a:t>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Family Group </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Conferencing</a:t>
              </a:r>
              <a:endParaRPr kumimoji="0" lang="en-GB" sz="1200" b="0" i="0" u="none" strike="noStrike" kern="1200" cap="none" spc="0" normalizeH="0" baseline="0" noProof="0" dirty="0">
                <a:ln>
                  <a:noFill/>
                </a:ln>
                <a:solidFill>
                  <a:srgbClr val="000000"/>
                </a:solidFill>
                <a:effectLst/>
                <a:uLnTx/>
                <a:uFillTx/>
                <a:latin typeface="Verdan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Services for dual diagnosis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Discharge coordination and support with transition to community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VCSE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Enable independent and safe mobility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Sensory </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modulation</a:t>
              </a:r>
              <a:endParaRPr kumimoji="0" lang="en-GB"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Verdana"/>
                <a:ea typeface="Verdana" panose="020B0604030504040204" pitchFamily="34" charset="0"/>
                <a:cs typeface="+mn-cs"/>
              </a:endParaRPr>
            </a:p>
          </p:txBody>
        </p:sp>
        <p:sp>
          <p:nvSpPr>
            <p:cNvPr id="8" name="TextBox 7">
              <a:extLst>
                <a:ext uri="{FF2B5EF4-FFF2-40B4-BE49-F238E27FC236}">
                  <a16:creationId xmlns:a16="http://schemas.microsoft.com/office/drawing/2014/main" id="{E2588E8A-0F42-C6D6-5567-30D97A932B44}"/>
                </a:ext>
              </a:extLst>
            </p:cNvPr>
            <p:cNvSpPr txBox="1"/>
            <p:nvPr/>
          </p:nvSpPr>
          <p:spPr>
            <a:xfrm>
              <a:off x="4166008" y="1976631"/>
              <a:ext cx="3168000" cy="3116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Verdana"/>
                  <a:ea typeface="+mn-ea"/>
                  <a:cs typeface="+mn-cs"/>
                </a:rPr>
                <a:t>Example Activities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Gym programme and other </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exercise and physical </a:t>
              </a:r>
              <a:r>
                <a:rPr kumimoji="0" lang="en-GB" sz="1200" b="0" i="0" u="none" strike="noStrike" kern="1200" cap="none" spc="0" normalizeH="0" baseline="0" noProof="0" dirty="0">
                  <a:ln>
                    <a:noFill/>
                  </a:ln>
                  <a:solidFill>
                    <a:srgbClr val="000000"/>
                  </a:solidFill>
                  <a:effectLst/>
                  <a:uLnTx/>
                  <a:uFillTx/>
                  <a:latin typeface="Verdana"/>
                  <a:ea typeface="+mn-ea"/>
                  <a:cs typeface="+mn-cs"/>
                </a:rPr>
                <a:t>activity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Music and dancing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Complementary therapies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Creative activities, e.g. arts and crafts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Daily community meetings, enabling people to input into the running of the ward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Gardening group and access to the outdoors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Self c</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are/pampering evenings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Religious or spiritual groups, including the celebration of festivals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Contact with pets/animals </a:t>
              </a:r>
              <a:endParaRPr kumimoji="0" lang="en-GB" sz="1200" b="1" i="0" u="none" strike="noStrike" kern="1200" cap="none" spc="0" normalizeH="0" baseline="0" noProof="0" dirty="0">
                <a:ln>
                  <a:noFill/>
                </a:ln>
                <a:solidFill>
                  <a:srgbClr val="000000"/>
                </a:solidFill>
                <a:effectLst/>
                <a:uLnTx/>
                <a:uFillTx/>
                <a:latin typeface="Verdan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Peer Support 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0000"/>
                </a:solidFill>
                <a:effectLst/>
                <a:uLnTx/>
                <a:uFillTx/>
                <a:latin typeface="Verdan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a:extLst>
                <a:ext uri="{FF2B5EF4-FFF2-40B4-BE49-F238E27FC236}">
                  <a16:creationId xmlns:a16="http://schemas.microsoft.com/office/drawing/2014/main" id="{D8F01371-AAE4-139E-BD6F-5B11F66CA228}"/>
                </a:ext>
              </a:extLst>
            </p:cNvPr>
            <p:cNvSpPr txBox="1"/>
            <p:nvPr/>
          </p:nvSpPr>
          <p:spPr>
            <a:xfrm>
              <a:off x="7482850" y="1725754"/>
              <a:ext cx="2675450" cy="22530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Verdana"/>
                  <a:ea typeface="+mn-ea"/>
                  <a:cs typeface="+mn-cs"/>
                </a:rPr>
                <a:t>Life Skills Groups</a:t>
              </a:r>
              <a:endParaRPr kumimoji="0" lang="en-GB" sz="1200" b="0" i="0" u="none" strike="noStrike" kern="1200" cap="none" spc="0" normalizeH="0" baseline="0" noProof="0" dirty="0">
                <a:ln>
                  <a:noFill/>
                </a:ln>
                <a:solidFill>
                  <a:srgbClr val="000000"/>
                </a:solidFill>
                <a:effectLst/>
                <a:uLnTx/>
                <a:uFillTx/>
                <a:latin typeface="Verdan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Communication skills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Nutrition and healthy eating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Developing positive relationships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Education and employment </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
              </a:r>
              <a:br>
                <a:rPr kumimoji="0" lang="en-GB" sz="1200" b="0" i="0" u="none" strike="noStrike" kern="1200" cap="none" spc="0" normalizeH="0" baseline="0" noProof="0" dirty="0" smtClean="0">
                  <a:ln>
                    <a:noFill/>
                  </a:ln>
                  <a:solidFill>
                    <a:srgbClr val="000000"/>
                  </a:solidFill>
                  <a:effectLst/>
                  <a:uLnTx/>
                  <a:uFillTx/>
                  <a:latin typeface="Verdana"/>
                  <a:ea typeface="+mn-ea"/>
                  <a:cs typeface="+mn-cs"/>
                </a:rPr>
              </a:b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support </a:t>
              </a:r>
              <a:endParaRPr kumimoji="0" lang="en-GB" sz="1200" b="0" i="0" u="none" strike="noStrike" kern="1200" cap="none" spc="0" normalizeH="0" baseline="0" noProof="0" dirty="0">
                <a:ln>
                  <a:noFill/>
                </a:ln>
                <a:solidFill>
                  <a:srgbClr val="000000"/>
                </a:solidFill>
                <a:effectLst/>
                <a:uLnTx/>
                <a:uFillTx/>
                <a:latin typeface="Verdan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Money management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Sleep hygiene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Stress management techniques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Using </a:t>
              </a:r>
              <a:r>
                <a:rPr kumimoji="0" lang="en-GB" sz="1200" b="0" i="0" u="none" strike="noStrike" kern="1200" cap="none" spc="0" normalizeH="0" baseline="0" noProof="0" dirty="0">
                  <a:ln>
                    <a:noFill/>
                  </a:ln>
                  <a:solidFill>
                    <a:srgbClr val="000000"/>
                  </a:solidFill>
                  <a:effectLst/>
                  <a:uLnTx/>
                  <a:uFillTx/>
                  <a:latin typeface="Verdana"/>
                  <a:ea typeface="+mn-ea"/>
                  <a:cs typeface="+mn-cs"/>
                </a:rPr>
                <a:t>digital technology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Practical medicines advice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Life </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skills </a:t>
              </a:r>
              <a:r>
                <a:rPr kumimoji="0" lang="en-GB" sz="1200" b="0" i="0" u="none" strike="noStrike" kern="1200" cap="none" spc="0" normalizeH="0" baseline="0" noProof="0" dirty="0">
                  <a:ln>
                    <a:noFill/>
                  </a:ln>
                  <a:solidFill>
                    <a:srgbClr val="000000"/>
                  </a:solidFill>
                  <a:effectLst/>
                  <a:uLnTx/>
                  <a:uFillTx/>
                  <a:latin typeface="Verdana"/>
                  <a:ea typeface="+mn-ea"/>
                  <a:cs typeface="+mn-cs"/>
                </a:rPr>
                <a:t>group for </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older </a:t>
              </a:r>
              <a:r>
                <a:rPr kumimoji="0" lang="en-GB" sz="1200" b="0" i="0" u="none" strike="noStrike" kern="1200" cap="none" spc="0" normalizeH="0" baseline="0" noProof="0" dirty="0">
                  <a:ln>
                    <a:noFill/>
                  </a:ln>
                  <a:solidFill>
                    <a:srgbClr val="000000"/>
                  </a:solidFill>
                  <a:effectLst/>
                  <a:uLnTx/>
                  <a:uFillTx/>
                  <a:latin typeface="Verdana"/>
                  <a:ea typeface="+mn-ea"/>
                  <a:cs typeface="+mn-cs"/>
                </a:rPr>
                <a:t>a</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dults</a:t>
              </a:r>
              <a:endParaRPr kumimoji="0" lang="en-GB" sz="1200" b="0" i="0" u="none" strike="noStrike" kern="1200" cap="none" spc="0" normalizeH="0" baseline="0" noProof="0" dirty="0">
                <a:ln>
                  <a:noFill/>
                </a:ln>
                <a:solidFill>
                  <a:srgbClr val="000000"/>
                </a:solidFill>
                <a:effectLst/>
                <a:uLnTx/>
                <a:uFillTx/>
                <a:latin typeface="Verdana"/>
                <a:ea typeface="Verdana" panose="020B0604030504040204" pitchFamily="34" charset="0"/>
                <a:cs typeface="+mn-cs"/>
              </a:endParaRPr>
            </a:p>
          </p:txBody>
        </p:sp>
        <p:pic>
          <p:nvPicPr>
            <p:cNvPr id="10" name="Graphic 13" descr="Yoga with solid fill">
              <a:extLst>
                <a:ext uri="{FF2B5EF4-FFF2-40B4-BE49-F238E27FC236}">
                  <a16:creationId xmlns:a16="http://schemas.microsoft.com/office/drawing/2014/main" id="{D783C45F-F41E-172A-8AC8-4773915A92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832867" y="908766"/>
              <a:ext cx="914400" cy="914400"/>
            </a:xfrm>
            <a:prstGeom prst="rect">
              <a:avLst/>
            </a:prstGeom>
          </p:spPr>
        </p:pic>
        <p:pic>
          <p:nvPicPr>
            <p:cNvPr id="11" name="Graphic 14" descr="Care outline">
              <a:extLst>
                <a:ext uri="{FF2B5EF4-FFF2-40B4-BE49-F238E27FC236}">
                  <a16:creationId xmlns:a16="http://schemas.microsoft.com/office/drawing/2014/main" id="{3E3B2799-75C2-A54C-DFAE-6C7FDFD677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392771" y="811354"/>
              <a:ext cx="914400" cy="914400"/>
            </a:xfrm>
            <a:prstGeom prst="rect">
              <a:avLst/>
            </a:prstGeom>
          </p:spPr>
        </p:pic>
        <p:pic>
          <p:nvPicPr>
            <p:cNvPr id="12" name="Graphic 15" descr="Users outline">
              <a:extLst>
                <a:ext uri="{FF2B5EF4-FFF2-40B4-BE49-F238E27FC236}">
                  <a16:creationId xmlns:a16="http://schemas.microsoft.com/office/drawing/2014/main" id="{05E901DF-3AD7-DF96-43E9-07959B08ECC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078403" y="841295"/>
              <a:ext cx="914400" cy="914400"/>
            </a:xfrm>
            <a:prstGeom prst="rect">
              <a:avLst/>
            </a:prstGeom>
          </p:spPr>
        </p:pic>
        <p:sp>
          <p:nvSpPr>
            <p:cNvPr id="13" name="Rectangle 12">
              <a:extLst>
                <a:ext uri="{FF2B5EF4-FFF2-40B4-BE49-F238E27FC236}">
                  <a16:creationId xmlns:a16="http://schemas.microsoft.com/office/drawing/2014/main" id="{606CA4A6-AA1E-B180-C8A5-D8A2F971D444}"/>
                </a:ext>
              </a:extLst>
            </p:cNvPr>
            <p:cNvSpPr/>
            <p:nvPr/>
          </p:nvSpPr>
          <p:spPr>
            <a:xfrm>
              <a:off x="369736" y="841294"/>
              <a:ext cx="9636981" cy="5161682"/>
            </a:xfrm>
            <a:prstGeom prst="rect">
              <a:avLst/>
            </a:prstGeom>
            <a:noFill/>
            <a:ln w="38100">
              <a:solidFill>
                <a:srgbClr val="FFA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a:ea typeface="+mn-ea"/>
                <a:cs typeface="+mn-cs"/>
              </a:endParaRPr>
            </a:p>
          </p:txBody>
        </p:sp>
      </p:grpSp>
    </p:spTree>
    <p:extLst>
      <p:ext uri="{BB962C8B-B14F-4D97-AF65-F5344CB8AC3E}">
        <p14:creationId xmlns:p14="http://schemas.microsoft.com/office/powerpoint/2010/main" val="37551312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57F8C6-610F-4CF5-90AD-91A5BA79C2F2}"/>
              </a:ext>
            </a:extLst>
          </p:cNvPr>
          <p:cNvSpPr txBox="1">
            <a:spLocks/>
          </p:cNvSpPr>
          <p:nvPr/>
        </p:nvSpPr>
        <p:spPr>
          <a:xfrm>
            <a:off x="276536" y="301915"/>
            <a:ext cx="11638927" cy="566309"/>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en-GB" sz="4400" b="0" i="0" u="none" strike="noStrike" kern="1200" cap="none" spc="250" normalizeH="0" baseline="0" noProof="0" dirty="0" smtClean="0">
                <a:ln>
                  <a:noFill/>
                </a:ln>
                <a:solidFill>
                  <a:srgbClr val="005EB8"/>
                </a:solidFill>
                <a:effectLst/>
                <a:uLnTx/>
                <a:uFillTx/>
                <a:latin typeface="Impact" panose="020B0806030902050204" pitchFamily="34" charset="0"/>
                <a:ea typeface="+mn-ea"/>
                <a:cs typeface="+mn-cs"/>
              </a:rPr>
              <a:t>OUR FUTURE STAFFING MODEL</a:t>
            </a:r>
            <a:endParaRPr kumimoji="0" lang="en-GB" sz="4400" b="0" i="0" u="none" strike="noStrike" kern="1200" cap="none" spc="250" normalizeH="0" baseline="0" noProof="0" dirty="0">
              <a:ln>
                <a:noFill/>
              </a:ln>
              <a:solidFill>
                <a:srgbClr val="005EB8"/>
              </a:solidFill>
              <a:effectLst/>
              <a:uLnTx/>
              <a:uFillTx/>
              <a:latin typeface="Impact" panose="020B0806030902050204" pitchFamily="34" charset="0"/>
              <a:ea typeface="+mn-ea"/>
              <a:cs typeface="+mn-cs"/>
            </a:endParaRPr>
          </a:p>
        </p:txBody>
      </p:sp>
      <p:sp>
        <p:nvSpPr>
          <p:cNvPr id="5" name="TextBox 4">
            <a:extLst>
              <a:ext uri="{FF2B5EF4-FFF2-40B4-BE49-F238E27FC236}">
                <a16:creationId xmlns:a16="http://schemas.microsoft.com/office/drawing/2014/main" id="{0DFB7BBF-06D7-2D1A-B2C4-B42A6CD20E16}"/>
              </a:ext>
            </a:extLst>
          </p:cNvPr>
          <p:cNvSpPr txBox="1"/>
          <p:nvPr/>
        </p:nvSpPr>
        <p:spPr>
          <a:xfrm>
            <a:off x="276536" y="984240"/>
            <a:ext cx="1148354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100000"/>
                  </a:prstClr>
                </a:solidFill>
                <a:effectLst/>
                <a:uLnTx/>
                <a:uFillTx/>
                <a:latin typeface="Verdana"/>
                <a:ea typeface="+mn-ea"/>
                <a:cs typeface="+mn-cs"/>
              </a:rPr>
              <a:t>Through extensive stakeholder engagement, analysis of leading practice and what EPUT needs to achieve to deliver its strategic </a:t>
            </a:r>
            <a:r>
              <a:rPr kumimoji="0" lang="en-GB" sz="1400" b="0" i="0" u="none" strike="noStrike" kern="1200" cap="none" spc="0" normalizeH="0" baseline="0" noProof="0" dirty="0" smtClean="0">
                <a:ln>
                  <a:noFill/>
                </a:ln>
                <a:solidFill>
                  <a:prstClr val="black">
                    <a:lumMod val="100000"/>
                  </a:prstClr>
                </a:solidFill>
                <a:effectLst/>
                <a:uLnTx/>
                <a:uFillTx/>
                <a:latin typeface="Verdana"/>
                <a:ea typeface="+mn-ea"/>
                <a:cs typeface="+mn-cs"/>
              </a:rPr>
              <a:t>ambitions, we </a:t>
            </a:r>
            <a:r>
              <a:rPr kumimoji="0" lang="en-GB" sz="1400" b="0" i="0" u="none" strike="noStrike" kern="1200" cap="none" spc="0" normalizeH="0" baseline="0" noProof="0" dirty="0">
                <a:ln>
                  <a:noFill/>
                </a:ln>
                <a:solidFill>
                  <a:prstClr val="black">
                    <a:lumMod val="100000"/>
                  </a:prstClr>
                </a:solidFill>
                <a:effectLst/>
                <a:uLnTx/>
                <a:uFillTx/>
                <a:latin typeface="Verdana"/>
                <a:ea typeface="+mn-ea"/>
                <a:cs typeface="+mn-cs"/>
              </a:rPr>
              <a:t>have designed a staffing model that will enable </a:t>
            </a:r>
            <a:r>
              <a:rPr kumimoji="0" lang="en-GB" sz="1400" b="1" i="0" u="none" strike="noStrike" kern="1200" cap="none" spc="0" normalizeH="0" baseline="0" noProof="0" dirty="0">
                <a:ln>
                  <a:noFill/>
                </a:ln>
                <a:solidFill>
                  <a:srgbClr val="005EB8"/>
                </a:solidFill>
                <a:effectLst/>
                <a:uLnTx/>
                <a:uFillTx/>
                <a:latin typeface="Verdana"/>
                <a:ea typeface="+mn-ea"/>
                <a:cs typeface="+mn-cs"/>
              </a:rPr>
              <a:t>a purposeful, therapeutic, and trauma informed staffing model </a:t>
            </a:r>
            <a:r>
              <a:rPr kumimoji="0" lang="en-GB" sz="1400" b="0" i="0" u="none" strike="noStrike" kern="1200" cap="none" spc="0" normalizeH="0" baseline="0" noProof="0" dirty="0">
                <a:ln>
                  <a:noFill/>
                </a:ln>
                <a:solidFill>
                  <a:prstClr val="black">
                    <a:lumMod val="100000"/>
                  </a:prstClr>
                </a:solidFill>
                <a:effectLst/>
                <a:uLnTx/>
                <a:uFillTx/>
                <a:latin typeface="Verdana"/>
                <a:ea typeface="+mn-ea"/>
                <a:cs typeface="+mn-cs"/>
              </a:rPr>
              <a:t>which releases quantifiable time to care for patients.</a:t>
            </a:r>
          </a:p>
        </p:txBody>
      </p:sp>
      <p:grpSp>
        <p:nvGrpSpPr>
          <p:cNvPr id="6" name="Group 5">
            <a:extLst>
              <a:ext uri="{FF2B5EF4-FFF2-40B4-BE49-F238E27FC236}">
                <a16:creationId xmlns:a16="http://schemas.microsoft.com/office/drawing/2014/main" id="{C612007D-EEAC-F06C-BDD2-DBA770688C3E}"/>
              </a:ext>
            </a:extLst>
          </p:cNvPr>
          <p:cNvGrpSpPr/>
          <p:nvPr/>
        </p:nvGrpSpPr>
        <p:grpSpPr>
          <a:xfrm>
            <a:off x="276536" y="2224187"/>
            <a:ext cx="11148245" cy="3589223"/>
            <a:chOff x="507856" y="2426792"/>
            <a:chExt cx="11148245" cy="3589223"/>
          </a:xfrm>
        </p:grpSpPr>
        <p:cxnSp>
          <p:nvCxnSpPr>
            <p:cNvPr id="7" name="Straight Connector 6">
              <a:extLst>
                <a:ext uri="{FF2B5EF4-FFF2-40B4-BE49-F238E27FC236}">
                  <a16:creationId xmlns:a16="http://schemas.microsoft.com/office/drawing/2014/main" id="{35206C67-48BF-29C9-20B7-C89C64F7275A}"/>
                </a:ext>
              </a:extLst>
            </p:cNvPr>
            <p:cNvCxnSpPr>
              <a:cxnSpLocks/>
            </p:cNvCxnSpPr>
            <p:nvPr/>
          </p:nvCxnSpPr>
          <p:spPr>
            <a:xfrm>
              <a:off x="4236607" y="3609424"/>
              <a:ext cx="424225" cy="0"/>
            </a:xfrm>
            <a:prstGeom prst="line">
              <a:avLst/>
            </a:prstGeom>
            <a:ln w="19050">
              <a:solidFill>
                <a:srgbClr val="9164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ADCEC5-1157-9188-F484-7AB3FA8DC696}"/>
                </a:ext>
              </a:extLst>
            </p:cNvPr>
            <p:cNvCxnSpPr>
              <a:cxnSpLocks/>
            </p:cNvCxnSpPr>
            <p:nvPr/>
          </p:nvCxnSpPr>
          <p:spPr>
            <a:xfrm flipV="1">
              <a:off x="4236607" y="4538230"/>
              <a:ext cx="567639" cy="8688"/>
            </a:xfrm>
            <a:prstGeom prst="line">
              <a:avLst/>
            </a:prstGeom>
            <a:ln w="19050">
              <a:solidFill>
                <a:srgbClr val="9164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E1B88B-0E37-B6FB-58D4-B7A68D5A3ABF}"/>
                </a:ext>
              </a:extLst>
            </p:cNvPr>
            <p:cNvCxnSpPr>
              <a:cxnSpLocks/>
            </p:cNvCxnSpPr>
            <p:nvPr/>
          </p:nvCxnSpPr>
          <p:spPr>
            <a:xfrm>
              <a:off x="4236607" y="2702145"/>
              <a:ext cx="576000" cy="0"/>
            </a:xfrm>
            <a:prstGeom prst="line">
              <a:avLst/>
            </a:prstGeom>
            <a:ln w="19050">
              <a:solidFill>
                <a:srgbClr val="9164FF"/>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C858785-4234-3945-A5B7-23BFCA2CC2EA}"/>
                </a:ext>
              </a:extLst>
            </p:cNvPr>
            <p:cNvGrpSpPr/>
            <p:nvPr/>
          </p:nvGrpSpPr>
          <p:grpSpPr>
            <a:xfrm>
              <a:off x="507856" y="2502242"/>
              <a:ext cx="3256360" cy="3513773"/>
              <a:chOff x="532436" y="2399401"/>
              <a:chExt cx="3719718" cy="3513773"/>
            </a:xfrm>
          </p:grpSpPr>
          <p:sp>
            <p:nvSpPr>
              <p:cNvPr id="54" name="TextBox 53">
                <a:extLst>
                  <a:ext uri="{FF2B5EF4-FFF2-40B4-BE49-F238E27FC236}">
                    <a16:creationId xmlns:a16="http://schemas.microsoft.com/office/drawing/2014/main" id="{B4B26DB8-A2FA-FC0B-90D7-0AF30A39740C}"/>
                  </a:ext>
                </a:extLst>
              </p:cNvPr>
              <p:cNvSpPr txBox="1"/>
              <p:nvPr/>
            </p:nvSpPr>
            <p:spPr>
              <a:xfrm>
                <a:off x="598397" y="2399401"/>
                <a:ext cx="3600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lumMod val="100000"/>
                      </a:prstClr>
                    </a:solidFill>
                    <a:effectLst/>
                    <a:uLnTx/>
                    <a:uFillTx/>
                    <a:latin typeface="Verdana"/>
                    <a:ea typeface="+mn-ea"/>
                    <a:cs typeface="+mn-cs"/>
                  </a:rPr>
                  <a:t>Increased provision of registered care professionals </a:t>
                </a:r>
                <a:r>
                  <a:rPr kumimoji="0" lang="en-GB" sz="1200" b="0" i="0" u="none" strike="noStrike" kern="1200" cap="none" spc="0" normalizeH="0" baseline="0" noProof="0" dirty="0">
                    <a:ln>
                      <a:noFill/>
                    </a:ln>
                    <a:solidFill>
                      <a:prstClr val="black">
                        <a:lumMod val="100000"/>
                      </a:prstClr>
                    </a:solidFill>
                    <a:effectLst/>
                    <a:uLnTx/>
                    <a:uFillTx/>
                    <a:latin typeface="Verdana"/>
                    <a:ea typeface="+mn-ea"/>
                    <a:cs typeface="+mn-cs"/>
                  </a:rPr>
                  <a:t>to support quality and safety</a:t>
                </a:r>
              </a:p>
            </p:txBody>
          </p:sp>
          <p:sp>
            <p:nvSpPr>
              <p:cNvPr id="55" name="TextBox 54">
                <a:extLst>
                  <a:ext uri="{FF2B5EF4-FFF2-40B4-BE49-F238E27FC236}">
                    <a16:creationId xmlns:a16="http://schemas.microsoft.com/office/drawing/2014/main" id="{DD763205-4D44-95FE-53B6-8602F3EFA52E}"/>
                  </a:ext>
                </a:extLst>
              </p:cNvPr>
              <p:cNvSpPr txBox="1"/>
              <p:nvPr/>
            </p:nvSpPr>
            <p:spPr>
              <a:xfrm>
                <a:off x="532436" y="3301979"/>
                <a:ext cx="3600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lumMod val="100000"/>
                      </a:prstClr>
                    </a:solidFill>
                    <a:effectLst/>
                    <a:uLnTx/>
                    <a:uFillTx/>
                    <a:latin typeface="Verdana"/>
                    <a:ea typeface="+mn-ea"/>
                    <a:cs typeface="+mn-cs"/>
                  </a:rPr>
                  <a:t>New dedicated roles to support patient, family and carer experience</a:t>
                </a:r>
                <a:r>
                  <a:rPr kumimoji="0" lang="en-GB" sz="1200" b="0" i="0" u="none" strike="noStrike" kern="1200" cap="none" spc="0" normalizeH="0" baseline="0" noProof="0" dirty="0">
                    <a:ln>
                      <a:noFill/>
                    </a:ln>
                    <a:solidFill>
                      <a:prstClr val="black">
                        <a:lumMod val="100000"/>
                      </a:prstClr>
                    </a:solidFill>
                    <a:effectLst/>
                    <a:uLnTx/>
                    <a:uFillTx/>
                    <a:latin typeface="Verdana"/>
                    <a:ea typeface="+mn-ea"/>
                    <a:cs typeface="+mn-cs"/>
                  </a:rPr>
                  <a:t>; along with quality and safety</a:t>
                </a:r>
              </a:p>
            </p:txBody>
          </p:sp>
          <p:sp>
            <p:nvSpPr>
              <p:cNvPr id="56" name="TextBox 55">
                <a:extLst>
                  <a:ext uri="{FF2B5EF4-FFF2-40B4-BE49-F238E27FC236}">
                    <a16:creationId xmlns:a16="http://schemas.microsoft.com/office/drawing/2014/main" id="{250F6319-8CE1-03B9-2DCF-CC17BD7C3DE9}"/>
                  </a:ext>
                </a:extLst>
              </p:cNvPr>
              <p:cNvSpPr txBox="1"/>
              <p:nvPr/>
            </p:nvSpPr>
            <p:spPr>
              <a:xfrm>
                <a:off x="532436" y="4204557"/>
                <a:ext cx="3600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Increased provision of </a:t>
                </a:r>
                <a:r>
                  <a:rPr kumimoji="0" lang="en-GB" sz="1200" b="1" i="0" u="none" strike="noStrike" kern="1200" cap="none" spc="0" normalizeH="0" baseline="0" noProof="0" dirty="0">
                    <a:ln>
                      <a:noFill/>
                    </a:ln>
                    <a:solidFill>
                      <a:srgbClr val="000000"/>
                    </a:solidFill>
                    <a:effectLst/>
                    <a:uLnTx/>
                    <a:uFillTx/>
                    <a:latin typeface="Verdana"/>
                    <a:ea typeface="+mn-ea"/>
                    <a:cs typeface="+mn-cs"/>
                  </a:rPr>
                  <a:t>specialist allied health professionals, psychological services and pharmacy</a:t>
                </a:r>
              </a:p>
            </p:txBody>
          </p:sp>
          <p:sp>
            <p:nvSpPr>
              <p:cNvPr id="57" name="TextBox 56">
                <a:extLst>
                  <a:ext uri="{FF2B5EF4-FFF2-40B4-BE49-F238E27FC236}">
                    <a16:creationId xmlns:a16="http://schemas.microsoft.com/office/drawing/2014/main" id="{7EA44C88-07AC-DFA1-FB60-FA0237E155FC}"/>
                  </a:ext>
                </a:extLst>
              </p:cNvPr>
              <p:cNvSpPr txBox="1"/>
              <p:nvPr/>
            </p:nvSpPr>
            <p:spPr>
              <a:xfrm>
                <a:off x="652154" y="5266843"/>
                <a:ext cx="3600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lumMod val="100000"/>
                      </a:prstClr>
                    </a:solidFill>
                    <a:effectLst/>
                    <a:uLnTx/>
                    <a:uFillTx/>
                    <a:latin typeface="Verdana"/>
                    <a:ea typeface="+mn-ea"/>
                    <a:cs typeface="+mn-cs"/>
                  </a:rPr>
                  <a:t>Dedicated </a:t>
                </a:r>
                <a:r>
                  <a:rPr kumimoji="0" lang="en-GB" sz="1200" b="1" i="0" u="none" strike="noStrike" kern="1200" cap="none" spc="0" normalizeH="0" baseline="0" noProof="0" dirty="0" smtClean="0">
                    <a:ln>
                      <a:noFill/>
                    </a:ln>
                    <a:solidFill>
                      <a:prstClr val="black">
                        <a:lumMod val="100000"/>
                      </a:prstClr>
                    </a:solidFill>
                    <a:effectLst/>
                    <a:uLnTx/>
                    <a:uFillTx/>
                    <a:latin typeface="Verdana"/>
                    <a:ea typeface="+mn-ea"/>
                    <a:cs typeface="+mn-cs"/>
                  </a:rPr>
                  <a:t>non clinical and administrative support </a:t>
                </a:r>
                <a:r>
                  <a:rPr kumimoji="0" lang="en-GB" sz="1200" b="0" i="0" u="none" strike="noStrike" kern="1200" cap="none" spc="0" normalizeH="0" baseline="0" noProof="0" dirty="0" smtClean="0">
                    <a:ln>
                      <a:noFill/>
                    </a:ln>
                    <a:solidFill>
                      <a:prstClr val="black">
                        <a:lumMod val="100000"/>
                      </a:prstClr>
                    </a:solidFill>
                    <a:effectLst/>
                    <a:uLnTx/>
                    <a:uFillTx/>
                    <a:latin typeface="Verdana"/>
                    <a:ea typeface="+mn-ea"/>
                    <a:cs typeface="+mn-cs"/>
                  </a:rPr>
                  <a:t>to give clinical staff time to care</a:t>
                </a:r>
                <a:endParaRPr kumimoji="0" lang="en-GB" sz="1200" b="0" i="0" u="none" strike="noStrike" kern="1200" cap="none" spc="0" normalizeH="0" baseline="0" noProof="0" dirty="0">
                  <a:ln>
                    <a:noFill/>
                  </a:ln>
                  <a:solidFill>
                    <a:prstClr val="black">
                      <a:lumMod val="100000"/>
                    </a:prstClr>
                  </a:solidFill>
                  <a:effectLst/>
                  <a:uLnTx/>
                  <a:uFillTx/>
                  <a:latin typeface="Verdana"/>
                  <a:ea typeface="+mn-ea"/>
                  <a:cs typeface="+mn-cs"/>
                </a:endParaRPr>
              </a:p>
            </p:txBody>
          </p:sp>
        </p:grpSp>
        <p:sp>
          <p:nvSpPr>
            <p:cNvPr id="11" name="TextBox 10">
              <a:extLst>
                <a:ext uri="{FF2B5EF4-FFF2-40B4-BE49-F238E27FC236}">
                  <a16:creationId xmlns:a16="http://schemas.microsoft.com/office/drawing/2014/main" id="{94623C9E-BCD8-DA70-0931-FDB05DC981DC}"/>
                </a:ext>
              </a:extLst>
            </p:cNvPr>
            <p:cNvSpPr txBox="1"/>
            <p:nvPr/>
          </p:nvSpPr>
          <p:spPr>
            <a:xfrm>
              <a:off x="8480260" y="2514124"/>
              <a:ext cx="315135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100000"/>
                    </a:prstClr>
                  </a:solidFill>
                  <a:effectLst/>
                  <a:uLnTx/>
                  <a:uFillTx/>
                  <a:latin typeface="Verdana"/>
                  <a:ea typeface="+mn-ea"/>
                  <a:cs typeface="+mn-cs"/>
                </a:rPr>
                <a:t>Release time to care</a:t>
              </a:r>
            </a:p>
          </p:txBody>
        </p:sp>
        <p:sp>
          <p:nvSpPr>
            <p:cNvPr id="12" name="TextBox 11">
              <a:extLst>
                <a:ext uri="{FF2B5EF4-FFF2-40B4-BE49-F238E27FC236}">
                  <a16:creationId xmlns:a16="http://schemas.microsoft.com/office/drawing/2014/main" id="{21264A23-E58D-4714-5DE9-64AE7F314FAA}"/>
                </a:ext>
              </a:extLst>
            </p:cNvPr>
            <p:cNvSpPr txBox="1"/>
            <p:nvPr/>
          </p:nvSpPr>
          <p:spPr>
            <a:xfrm>
              <a:off x="8504742" y="3171797"/>
              <a:ext cx="315135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100000"/>
                    </a:prstClr>
                  </a:solidFill>
                  <a:effectLst/>
                  <a:uLnTx/>
                  <a:uFillTx/>
                  <a:latin typeface="Verdana"/>
                  <a:ea typeface="+mn-ea"/>
                  <a:cs typeface="+mn-cs"/>
                </a:rPr>
                <a:t>Support patient safety and quality</a:t>
              </a:r>
            </a:p>
          </p:txBody>
        </p:sp>
        <p:sp>
          <p:nvSpPr>
            <p:cNvPr id="13" name="TextBox 12">
              <a:extLst>
                <a:ext uri="{FF2B5EF4-FFF2-40B4-BE49-F238E27FC236}">
                  <a16:creationId xmlns:a16="http://schemas.microsoft.com/office/drawing/2014/main" id="{6BBB0126-0B71-8178-259C-1808BD3D1425}"/>
                </a:ext>
              </a:extLst>
            </p:cNvPr>
            <p:cNvSpPr txBox="1"/>
            <p:nvPr/>
          </p:nvSpPr>
          <p:spPr>
            <a:xfrm>
              <a:off x="8504742" y="3829470"/>
              <a:ext cx="31513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100000"/>
                    </a:prstClr>
                  </a:solidFill>
                  <a:effectLst/>
                  <a:uLnTx/>
                  <a:uFillTx/>
                  <a:latin typeface="Verdana"/>
                  <a:ea typeface="+mn-ea"/>
                  <a:cs typeface="+mn-cs"/>
                </a:rPr>
                <a:t>Improve patient, family and carer experience</a:t>
              </a:r>
            </a:p>
          </p:txBody>
        </p:sp>
        <p:sp>
          <p:nvSpPr>
            <p:cNvPr id="14" name="TextBox 13">
              <a:extLst>
                <a:ext uri="{FF2B5EF4-FFF2-40B4-BE49-F238E27FC236}">
                  <a16:creationId xmlns:a16="http://schemas.microsoft.com/office/drawing/2014/main" id="{E614CFD0-6C31-F2A9-E871-420CDC6A32E0}"/>
                </a:ext>
              </a:extLst>
            </p:cNvPr>
            <p:cNvSpPr txBox="1"/>
            <p:nvPr/>
          </p:nvSpPr>
          <p:spPr>
            <a:xfrm>
              <a:off x="8504742" y="5329482"/>
              <a:ext cx="31513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100000"/>
                    </a:prstClr>
                  </a:solidFill>
                  <a:effectLst/>
                  <a:uLnTx/>
                  <a:uFillTx/>
                  <a:latin typeface="Verdana"/>
                  <a:ea typeface="+mn-ea"/>
                  <a:cs typeface="+mn-cs"/>
                </a:rPr>
                <a:t>Drive innovation and enhance productivity</a:t>
              </a:r>
            </a:p>
          </p:txBody>
        </p:sp>
        <p:sp>
          <p:nvSpPr>
            <p:cNvPr id="15" name="TextBox 14">
              <a:extLst>
                <a:ext uri="{FF2B5EF4-FFF2-40B4-BE49-F238E27FC236}">
                  <a16:creationId xmlns:a16="http://schemas.microsoft.com/office/drawing/2014/main" id="{AF83DA89-4382-7109-81AA-7BF9BF1DD244}"/>
                </a:ext>
              </a:extLst>
            </p:cNvPr>
            <p:cNvSpPr txBox="1"/>
            <p:nvPr/>
          </p:nvSpPr>
          <p:spPr>
            <a:xfrm>
              <a:off x="8504742" y="4671809"/>
              <a:ext cx="31513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100000"/>
                    </a:prstClr>
                  </a:solidFill>
                  <a:effectLst/>
                  <a:uLnTx/>
                  <a:uFillTx/>
                  <a:latin typeface="Verdana"/>
                  <a:ea typeface="+mn-ea"/>
                  <a:cs typeface="+mn-cs"/>
                </a:rPr>
                <a:t>Support career development and retention</a:t>
              </a:r>
            </a:p>
          </p:txBody>
        </p:sp>
        <p:sp>
          <p:nvSpPr>
            <p:cNvPr id="16" name="Oval 15">
              <a:extLst>
                <a:ext uri="{FF2B5EF4-FFF2-40B4-BE49-F238E27FC236}">
                  <a16:creationId xmlns:a16="http://schemas.microsoft.com/office/drawing/2014/main" id="{39BA805C-E3BA-5240-D5F9-6E2B363683D2}"/>
                </a:ext>
              </a:extLst>
            </p:cNvPr>
            <p:cNvSpPr/>
            <p:nvPr/>
          </p:nvSpPr>
          <p:spPr bwMode="gray">
            <a:xfrm>
              <a:off x="7932883" y="2426792"/>
              <a:ext cx="432000" cy="432000"/>
            </a:xfrm>
            <a:prstGeom prst="ellipse">
              <a:avLst/>
            </a:prstGeom>
            <a:solidFill>
              <a:schemeClr val="bg1"/>
            </a:solidFill>
            <a:ln w="19050" algn="ctr">
              <a:solidFill>
                <a:srgbClr val="7DC8FF"/>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GB" sz="1600" b="1" i="0" u="none" strike="noStrike" kern="1200" cap="none" spc="0" normalizeH="0" baseline="0" noProof="0">
                <a:ln>
                  <a:noFill/>
                </a:ln>
                <a:solidFill>
                  <a:prstClr val="white"/>
                </a:solidFill>
                <a:effectLst/>
                <a:uLnTx/>
                <a:uFillTx/>
                <a:latin typeface="Verdana"/>
                <a:ea typeface="+mn-ea"/>
                <a:cs typeface="+mn-cs"/>
              </a:endParaRPr>
            </a:p>
          </p:txBody>
        </p:sp>
        <p:sp>
          <p:nvSpPr>
            <p:cNvPr id="17" name="Oval 16">
              <a:extLst>
                <a:ext uri="{FF2B5EF4-FFF2-40B4-BE49-F238E27FC236}">
                  <a16:creationId xmlns:a16="http://schemas.microsoft.com/office/drawing/2014/main" id="{0B07B1EC-F7CE-5BB2-F900-20007E3FB537}"/>
                </a:ext>
              </a:extLst>
            </p:cNvPr>
            <p:cNvSpPr/>
            <p:nvPr/>
          </p:nvSpPr>
          <p:spPr bwMode="gray">
            <a:xfrm>
              <a:off x="7957365" y="3129291"/>
              <a:ext cx="432000" cy="432000"/>
            </a:xfrm>
            <a:prstGeom prst="ellipse">
              <a:avLst/>
            </a:prstGeom>
            <a:solidFill>
              <a:schemeClr val="bg1"/>
            </a:solidFill>
            <a:ln w="19050" algn="ctr">
              <a:solidFill>
                <a:srgbClr val="7DC8FF"/>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GB" sz="1600" b="1" i="0" u="none" strike="noStrike" kern="1200" cap="none" spc="0" normalizeH="0" baseline="0" noProof="0">
                <a:ln>
                  <a:noFill/>
                </a:ln>
                <a:solidFill>
                  <a:prstClr val="white"/>
                </a:solidFill>
                <a:effectLst/>
                <a:uLnTx/>
                <a:uFillTx/>
                <a:latin typeface="Verdana"/>
                <a:ea typeface="+mn-ea"/>
                <a:cs typeface="+mn-cs"/>
              </a:endParaRPr>
            </a:p>
          </p:txBody>
        </p:sp>
        <p:sp>
          <p:nvSpPr>
            <p:cNvPr id="18" name="Oval 17">
              <a:extLst>
                <a:ext uri="{FF2B5EF4-FFF2-40B4-BE49-F238E27FC236}">
                  <a16:creationId xmlns:a16="http://schemas.microsoft.com/office/drawing/2014/main" id="{827CB568-C1DC-42F9-DF50-9B8D55C53C05}"/>
                </a:ext>
              </a:extLst>
            </p:cNvPr>
            <p:cNvSpPr/>
            <p:nvPr/>
          </p:nvSpPr>
          <p:spPr bwMode="gray">
            <a:xfrm>
              <a:off x="7949327" y="3831790"/>
              <a:ext cx="432000" cy="432000"/>
            </a:xfrm>
            <a:prstGeom prst="ellipse">
              <a:avLst/>
            </a:prstGeom>
            <a:solidFill>
              <a:schemeClr val="bg1"/>
            </a:solidFill>
            <a:ln w="19050" algn="ctr">
              <a:solidFill>
                <a:srgbClr val="7DC8FF"/>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GB" sz="1600" b="1" i="0" u="none" strike="noStrike" kern="1200" cap="none" spc="0" normalizeH="0" baseline="0" noProof="0">
                <a:ln>
                  <a:noFill/>
                </a:ln>
                <a:solidFill>
                  <a:prstClr val="white"/>
                </a:solidFill>
                <a:effectLst/>
                <a:uLnTx/>
                <a:uFillTx/>
                <a:latin typeface="Verdana"/>
                <a:ea typeface="+mn-ea"/>
                <a:cs typeface="+mn-cs"/>
              </a:endParaRPr>
            </a:p>
          </p:txBody>
        </p:sp>
        <p:sp>
          <p:nvSpPr>
            <p:cNvPr id="19" name="Oval 18">
              <a:extLst>
                <a:ext uri="{FF2B5EF4-FFF2-40B4-BE49-F238E27FC236}">
                  <a16:creationId xmlns:a16="http://schemas.microsoft.com/office/drawing/2014/main" id="{D8403108-15D9-EB24-8820-1E7468C465EF}"/>
                </a:ext>
              </a:extLst>
            </p:cNvPr>
            <p:cNvSpPr/>
            <p:nvPr/>
          </p:nvSpPr>
          <p:spPr bwMode="gray">
            <a:xfrm>
              <a:off x="7949327" y="4534289"/>
              <a:ext cx="432000" cy="432000"/>
            </a:xfrm>
            <a:prstGeom prst="ellipse">
              <a:avLst/>
            </a:prstGeom>
            <a:solidFill>
              <a:schemeClr val="bg1"/>
            </a:solidFill>
            <a:ln w="19050" algn="ctr">
              <a:solidFill>
                <a:srgbClr val="7DC8FF"/>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GB" sz="1600" b="1" i="0" u="none" strike="noStrike" kern="1200" cap="none" spc="0" normalizeH="0" baseline="0" noProof="0">
                <a:ln>
                  <a:noFill/>
                </a:ln>
                <a:solidFill>
                  <a:prstClr val="white"/>
                </a:solidFill>
                <a:effectLst/>
                <a:uLnTx/>
                <a:uFillTx/>
                <a:latin typeface="Verdana"/>
                <a:ea typeface="+mn-ea"/>
                <a:cs typeface="+mn-cs"/>
              </a:endParaRPr>
            </a:p>
          </p:txBody>
        </p:sp>
        <p:sp>
          <p:nvSpPr>
            <p:cNvPr id="20" name="Oval 19">
              <a:extLst>
                <a:ext uri="{FF2B5EF4-FFF2-40B4-BE49-F238E27FC236}">
                  <a16:creationId xmlns:a16="http://schemas.microsoft.com/office/drawing/2014/main" id="{029C2ECE-B9AA-40F0-F6A7-FD635D2B0CB4}"/>
                </a:ext>
              </a:extLst>
            </p:cNvPr>
            <p:cNvSpPr/>
            <p:nvPr/>
          </p:nvSpPr>
          <p:spPr bwMode="gray">
            <a:xfrm>
              <a:off x="7949327" y="5236790"/>
              <a:ext cx="432000" cy="432000"/>
            </a:xfrm>
            <a:prstGeom prst="ellipse">
              <a:avLst/>
            </a:prstGeom>
            <a:solidFill>
              <a:schemeClr val="bg1"/>
            </a:solidFill>
            <a:ln w="19050" algn="ctr">
              <a:solidFill>
                <a:srgbClr val="7DC8FF"/>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GB" sz="1600" b="1" i="0" u="none" strike="noStrike" kern="1200" cap="none" spc="0" normalizeH="0" baseline="0" noProof="0">
                <a:ln>
                  <a:noFill/>
                </a:ln>
                <a:solidFill>
                  <a:prstClr val="white"/>
                </a:solidFill>
                <a:effectLst/>
                <a:uLnTx/>
                <a:uFillTx/>
                <a:latin typeface="Verdana"/>
                <a:ea typeface="+mn-ea"/>
                <a:cs typeface="+mn-cs"/>
              </a:endParaRPr>
            </a:p>
          </p:txBody>
        </p:sp>
        <p:grpSp>
          <p:nvGrpSpPr>
            <p:cNvPr id="21" name="Group 20">
              <a:extLst>
                <a:ext uri="{FF2B5EF4-FFF2-40B4-BE49-F238E27FC236}">
                  <a16:creationId xmlns:a16="http://schemas.microsoft.com/office/drawing/2014/main" id="{7E51DFC4-CD57-0C59-1663-2C864343E2A6}"/>
                </a:ext>
              </a:extLst>
            </p:cNvPr>
            <p:cNvGrpSpPr/>
            <p:nvPr/>
          </p:nvGrpSpPr>
          <p:grpSpPr>
            <a:xfrm>
              <a:off x="4722063" y="2637172"/>
              <a:ext cx="2747874" cy="2793129"/>
              <a:chOff x="4170024" y="1608413"/>
              <a:chExt cx="3810281" cy="3873033"/>
            </a:xfrm>
          </p:grpSpPr>
          <p:sp>
            <p:nvSpPr>
              <p:cNvPr id="46" name="Arc 45">
                <a:extLst>
                  <a:ext uri="{FF2B5EF4-FFF2-40B4-BE49-F238E27FC236}">
                    <a16:creationId xmlns:a16="http://schemas.microsoft.com/office/drawing/2014/main" id="{BFD3BD50-50EB-22DB-4065-80162CB79D9D}"/>
                  </a:ext>
                </a:extLst>
              </p:cNvPr>
              <p:cNvSpPr/>
              <p:nvPr/>
            </p:nvSpPr>
            <p:spPr>
              <a:xfrm rot="12735104">
                <a:off x="4211694" y="1712835"/>
                <a:ext cx="3768611" cy="3768611"/>
              </a:xfrm>
              <a:prstGeom prst="arc">
                <a:avLst>
                  <a:gd name="adj1" fmla="val 16418559"/>
                  <a:gd name="adj2" fmla="val 3233227"/>
                </a:avLst>
              </a:prstGeom>
              <a:noFill/>
              <a:ln w="31750">
                <a:solidFill>
                  <a:srgbClr val="9164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7" name="Group 46">
                <a:extLst>
                  <a:ext uri="{FF2B5EF4-FFF2-40B4-BE49-F238E27FC236}">
                    <a16:creationId xmlns:a16="http://schemas.microsoft.com/office/drawing/2014/main" id="{A4441B75-81A7-DEA3-75AE-F07CC0CCF30D}"/>
                  </a:ext>
                </a:extLst>
              </p:cNvPr>
              <p:cNvGrpSpPr/>
              <p:nvPr/>
            </p:nvGrpSpPr>
            <p:grpSpPr>
              <a:xfrm>
                <a:off x="4170024" y="1608413"/>
                <a:ext cx="3810281" cy="3873033"/>
                <a:chOff x="4170024" y="1608413"/>
                <a:chExt cx="3810281" cy="3873033"/>
              </a:xfrm>
            </p:grpSpPr>
            <p:sp>
              <p:nvSpPr>
                <p:cNvPr id="48" name="Arc 47">
                  <a:extLst>
                    <a:ext uri="{FF2B5EF4-FFF2-40B4-BE49-F238E27FC236}">
                      <a16:creationId xmlns:a16="http://schemas.microsoft.com/office/drawing/2014/main" id="{74B31FDB-DA54-C67C-52C7-B51C8F3FF25C}"/>
                    </a:ext>
                  </a:extLst>
                </p:cNvPr>
                <p:cNvSpPr/>
                <p:nvPr/>
              </p:nvSpPr>
              <p:spPr>
                <a:xfrm rot="16918039">
                  <a:off x="4211694" y="1712835"/>
                  <a:ext cx="3768611" cy="3768611"/>
                </a:xfrm>
                <a:prstGeom prst="arc">
                  <a:avLst>
                    <a:gd name="adj1" fmla="val 16200000"/>
                    <a:gd name="adj2" fmla="val 19940939"/>
                  </a:avLst>
                </a:prstGeom>
                <a:noFill/>
                <a:ln w="1968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 name="Arc 48">
                  <a:extLst>
                    <a:ext uri="{FF2B5EF4-FFF2-40B4-BE49-F238E27FC236}">
                      <a16:creationId xmlns:a16="http://schemas.microsoft.com/office/drawing/2014/main" id="{08ED6066-CEA8-0E9B-4C7C-C3F357AB53BF}"/>
                    </a:ext>
                  </a:extLst>
                </p:cNvPr>
                <p:cNvSpPr/>
                <p:nvPr/>
              </p:nvSpPr>
              <p:spPr>
                <a:xfrm>
                  <a:off x="4211694" y="1712835"/>
                  <a:ext cx="3768611" cy="3768611"/>
                </a:xfrm>
                <a:prstGeom prst="arc">
                  <a:avLst>
                    <a:gd name="adj1" fmla="val 16200000"/>
                    <a:gd name="adj2" fmla="val 7371777"/>
                  </a:avLst>
                </a:prstGeom>
                <a:noFill/>
                <a:ln w="31750">
                  <a:solidFill>
                    <a:srgbClr val="7DC8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 name="Arc 49">
                  <a:extLst>
                    <a:ext uri="{FF2B5EF4-FFF2-40B4-BE49-F238E27FC236}">
                      <a16:creationId xmlns:a16="http://schemas.microsoft.com/office/drawing/2014/main" id="{76D34D0F-2F0D-5621-EDA4-5645AF5F464E}"/>
                    </a:ext>
                  </a:extLst>
                </p:cNvPr>
                <p:cNvSpPr/>
                <p:nvPr/>
              </p:nvSpPr>
              <p:spPr>
                <a:xfrm rot="752123">
                  <a:off x="4211694" y="1712835"/>
                  <a:ext cx="3768611" cy="3768611"/>
                </a:xfrm>
                <a:prstGeom prst="arc">
                  <a:avLst>
                    <a:gd name="adj1" fmla="val 16200000"/>
                    <a:gd name="adj2" fmla="val 19940939"/>
                  </a:avLst>
                </a:prstGeom>
                <a:noFill/>
                <a:ln w="1968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 name="Oval 50">
                  <a:extLst>
                    <a:ext uri="{FF2B5EF4-FFF2-40B4-BE49-F238E27FC236}">
                      <a16:creationId xmlns:a16="http://schemas.microsoft.com/office/drawing/2014/main" id="{0455B414-2385-A359-7AC4-D1CD1B2BEA94}"/>
                    </a:ext>
                  </a:extLst>
                </p:cNvPr>
                <p:cNvSpPr/>
                <p:nvPr/>
              </p:nvSpPr>
              <p:spPr bwMode="gray">
                <a:xfrm>
                  <a:off x="4413771" y="1914912"/>
                  <a:ext cx="3364456" cy="3364456"/>
                </a:xfrm>
                <a:prstGeom prst="ellipse">
                  <a:avLst/>
                </a:prstGeom>
                <a:noFill/>
                <a:ln w="76200" algn="ctr">
                  <a:solidFill>
                    <a:schemeClr val="bg1">
                      <a:lumMod val="85000"/>
                    </a:schemeClr>
                  </a:solidFill>
                  <a:miter lim="800000"/>
                  <a:headEnd/>
                  <a:tailEnd/>
                </a:ln>
              </p:spPr>
              <p:txBody>
                <a:bodyPr wrap="square" lIns="36000" tIns="36000" rIns="36000" bIns="36000" rtlCol="0" anchor="ctr"/>
                <a:lstStyle/>
                <a:p>
                  <a:pPr marL="0" marR="0" lvl="0" indent="0" algn="ctr" defTabSz="914400" rtl="0" eaLnBrk="1" fontAlgn="auto" latinLnBrk="0" hangingPunct="1">
                    <a:lnSpc>
                      <a:spcPct val="106000"/>
                    </a:lnSpc>
                    <a:spcBef>
                      <a:spcPts val="0"/>
                    </a:spcBef>
                    <a:spcAft>
                      <a:spcPts val="60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B7FAA11D-14DC-F7D8-867E-907FA0023C9C}"/>
                    </a:ext>
                  </a:extLst>
                </p:cNvPr>
                <p:cNvSpPr txBox="1"/>
                <p:nvPr/>
              </p:nvSpPr>
              <p:spPr>
                <a:xfrm rot="18944890">
                  <a:off x="4170024" y="2199522"/>
                  <a:ext cx="2317000" cy="1400283"/>
                </a:xfrm>
                <a:prstGeom prst="rect">
                  <a:avLst/>
                </a:prstGeom>
                <a:noFill/>
                <a:ln>
                  <a:noFill/>
                </a:ln>
              </p:spPr>
              <p:txBody>
                <a:bodyPr wrap="square" lIns="0" tIns="0" rIns="0" bIns="0" rtlCol="0">
                  <a:prstTxWarp prst="textArchUp">
                    <a:avLst/>
                  </a:prstTxWarp>
                  <a:spAutoFit/>
                </a:bodyPr>
                <a:lstStyle/>
                <a:p>
                  <a:pPr marL="0" marR="0" lvl="0" indent="0" algn="ctr" defTabSz="914400" rtl="0" eaLnBrk="1" fontAlgn="auto" latinLnBrk="0" hangingPunct="1">
                    <a:lnSpc>
                      <a:spcPct val="100000"/>
                    </a:lnSpc>
                    <a:spcBef>
                      <a:spcPts val="0"/>
                    </a:spcBef>
                    <a:spcAft>
                      <a:spcPts val="1333"/>
                    </a:spcAft>
                    <a:buClrTx/>
                    <a:buSzPct val="100000"/>
                    <a:buFontTx/>
                    <a:buNone/>
                    <a:tabLst/>
                    <a:defRPr/>
                  </a:pPr>
                  <a:r>
                    <a:rPr kumimoji="0" lang="en-GB" sz="1100" b="1" i="0" u="none" strike="noStrike" kern="1200" cap="none" spc="30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INITIATIVES</a:t>
                  </a:r>
                  <a:endParaRPr kumimoji="0" lang="en-GB" sz="1100" b="1" i="0" u="none" strike="noStrike" kern="1200" cap="none" spc="3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7A15586A-576F-2AC7-5380-2243767F8C65}"/>
                    </a:ext>
                  </a:extLst>
                </p:cNvPr>
                <p:cNvSpPr txBox="1"/>
                <p:nvPr/>
              </p:nvSpPr>
              <p:spPr>
                <a:xfrm rot="2741023">
                  <a:off x="5755984" y="2200750"/>
                  <a:ext cx="2317000" cy="1132326"/>
                </a:xfrm>
                <a:prstGeom prst="rect">
                  <a:avLst/>
                </a:prstGeom>
                <a:noFill/>
              </p:spPr>
              <p:txBody>
                <a:bodyPr wrap="square" lIns="0" tIns="0" rIns="0" bIns="0" rtlCol="0">
                  <a:prstTxWarp prst="textArchUp">
                    <a:avLst/>
                  </a:prstTxWarp>
                  <a:spAutoFit/>
                </a:bodyPr>
                <a:lstStyle/>
                <a:p>
                  <a:pPr marL="0" marR="0" lvl="0" indent="0" algn="ctr" defTabSz="914400" rtl="0" eaLnBrk="1" fontAlgn="auto" latinLnBrk="0" hangingPunct="1">
                    <a:lnSpc>
                      <a:spcPct val="100000"/>
                    </a:lnSpc>
                    <a:spcBef>
                      <a:spcPts val="0"/>
                    </a:spcBef>
                    <a:spcAft>
                      <a:spcPts val="1333"/>
                    </a:spcAft>
                    <a:buClrTx/>
                    <a:buSzPct val="100000"/>
                    <a:buFontTx/>
                    <a:buNone/>
                    <a:tabLst/>
                    <a:defRPr/>
                  </a:pPr>
                  <a:r>
                    <a:rPr kumimoji="0" lang="en-GB" sz="1100" b="1" i="0" u="none" strike="noStrike" kern="1200" cap="none" spc="30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BENEFITS</a:t>
                  </a:r>
                </a:p>
              </p:txBody>
            </p:sp>
          </p:grpSp>
        </p:grpSp>
        <p:sp>
          <p:nvSpPr>
            <p:cNvPr id="22" name="Oval 21">
              <a:extLst>
                <a:ext uri="{FF2B5EF4-FFF2-40B4-BE49-F238E27FC236}">
                  <a16:creationId xmlns:a16="http://schemas.microsoft.com/office/drawing/2014/main" id="{1B5A2020-743E-83A1-8286-07C5E6771441}"/>
                </a:ext>
              </a:extLst>
            </p:cNvPr>
            <p:cNvSpPr/>
            <p:nvPr/>
          </p:nvSpPr>
          <p:spPr bwMode="gray">
            <a:xfrm>
              <a:off x="3829345" y="2483778"/>
              <a:ext cx="432000" cy="432000"/>
            </a:xfrm>
            <a:prstGeom prst="ellipse">
              <a:avLst/>
            </a:prstGeom>
            <a:solidFill>
              <a:schemeClr val="bg1"/>
            </a:solidFill>
            <a:ln w="19050" algn="ctr">
              <a:solidFill>
                <a:srgbClr val="9164FF"/>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GB" sz="1600" b="1" i="0" u="none" strike="noStrike" kern="1200" cap="none" spc="0" normalizeH="0" baseline="0" noProof="0">
                <a:ln>
                  <a:noFill/>
                </a:ln>
                <a:solidFill>
                  <a:prstClr val="white"/>
                </a:solidFill>
                <a:effectLst/>
                <a:uLnTx/>
                <a:uFillTx/>
                <a:latin typeface="Verdana"/>
                <a:ea typeface="+mn-ea"/>
                <a:cs typeface="+mn-cs"/>
              </a:endParaRPr>
            </a:p>
          </p:txBody>
        </p:sp>
        <p:sp>
          <p:nvSpPr>
            <p:cNvPr id="23" name="Oval 22">
              <a:extLst>
                <a:ext uri="{FF2B5EF4-FFF2-40B4-BE49-F238E27FC236}">
                  <a16:creationId xmlns:a16="http://schemas.microsoft.com/office/drawing/2014/main" id="{9A304EFB-0972-B9A3-AEE9-2A85DD34EA33}"/>
                </a:ext>
              </a:extLst>
            </p:cNvPr>
            <p:cNvSpPr/>
            <p:nvPr/>
          </p:nvSpPr>
          <p:spPr bwMode="gray">
            <a:xfrm>
              <a:off x="3829345" y="3406033"/>
              <a:ext cx="432000" cy="432000"/>
            </a:xfrm>
            <a:prstGeom prst="ellipse">
              <a:avLst/>
            </a:prstGeom>
            <a:solidFill>
              <a:schemeClr val="bg1"/>
            </a:solidFill>
            <a:ln w="19050" algn="ctr">
              <a:solidFill>
                <a:srgbClr val="9164FF"/>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GB" sz="1600" b="1" i="0" u="none" strike="noStrike" kern="1200" cap="none" spc="0" normalizeH="0" baseline="0" noProof="0">
                <a:ln>
                  <a:noFill/>
                </a:ln>
                <a:solidFill>
                  <a:prstClr val="white"/>
                </a:solidFill>
                <a:effectLst/>
                <a:uLnTx/>
                <a:uFillTx/>
                <a:latin typeface="Verdana"/>
                <a:ea typeface="+mn-ea"/>
                <a:cs typeface="+mn-cs"/>
              </a:endParaRPr>
            </a:p>
          </p:txBody>
        </p:sp>
        <p:sp>
          <p:nvSpPr>
            <p:cNvPr id="24" name="Oval 23">
              <a:extLst>
                <a:ext uri="{FF2B5EF4-FFF2-40B4-BE49-F238E27FC236}">
                  <a16:creationId xmlns:a16="http://schemas.microsoft.com/office/drawing/2014/main" id="{B6D994D6-7869-2451-8D7F-B1945AC7CE72}"/>
                </a:ext>
              </a:extLst>
            </p:cNvPr>
            <p:cNvSpPr/>
            <p:nvPr/>
          </p:nvSpPr>
          <p:spPr bwMode="gray">
            <a:xfrm>
              <a:off x="3829345" y="4328288"/>
              <a:ext cx="432000" cy="432000"/>
            </a:xfrm>
            <a:prstGeom prst="ellipse">
              <a:avLst/>
            </a:prstGeom>
            <a:solidFill>
              <a:schemeClr val="bg1"/>
            </a:solidFill>
            <a:ln w="19050" algn="ctr">
              <a:solidFill>
                <a:srgbClr val="9164FF"/>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GB" sz="1600" b="1" i="0" u="none" strike="noStrike" kern="1200" cap="none" spc="0" normalizeH="0" baseline="0" noProof="0">
                <a:ln>
                  <a:noFill/>
                </a:ln>
                <a:solidFill>
                  <a:prstClr val="white"/>
                </a:solidFill>
                <a:effectLst/>
                <a:uLnTx/>
                <a:uFillTx/>
                <a:latin typeface="Verdana"/>
                <a:ea typeface="+mn-ea"/>
                <a:cs typeface="+mn-cs"/>
              </a:endParaRPr>
            </a:p>
          </p:txBody>
        </p:sp>
        <p:sp>
          <p:nvSpPr>
            <p:cNvPr id="25" name="Oval 24">
              <a:extLst>
                <a:ext uri="{FF2B5EF4-FFF2-40B4-BE49-F238E27FC236}">
                  <a16:creationId xmlns:a16="http://schemas.microsoft.com/office/drawing/2014/main" id="{C72079A7-9FCF-6E5B-B70A-CBDEFF308942}"/>
                </a:ext>
              </a:extLst>
            </p:cNvPr>
            <p:cNvSpPr/>
            <p:nvPr/>
          </p:nvSpPr>
          <p:spPr bwMode="gray">
            <a:xfrm>
              <a:off x="3829345" y="5250542"/>
              <a:ext cx="432000" cy="432000"/>
            </a:xfrm>
            <a:prstGeom prst="ellipse">
              <a:avLst/>
            </a:prstGeom>
            <a:solidFill>
              <a:schemeClr val="bg1"/>
            </a:solidFill>
            <a:ln w="19050" algn="ctr">
              <a:solidFill>
                <a:srgbClr val="9164FF"/>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GB" sz="1600" b="1" i="0" u="none" strike="noStrike" kern="1200" cap="none" spc="0" normalizeH="0" baseline="0" noProof="0">
                <a:ln>
                  <a:noFill/>
                </a:ln>
                <a:solidFill>
                  <a:prstClr val="white"/>
                </a:solidFill>
                <a:effectLst/>
                <a:uLnTx/>
                <a:uFillTx/>
                <a:latin typeface="Verdana"/>
                <a:ea typeface="+mn-ea"/>
                <a:cs typeface="+mn-cs"/>
              </a:endParaRPr>
            </a:p>
          </p:txBody>
        </p:sp>
        <p:grpSp>
          <p:nvGrpSpPr>
            <p:cNvPr id="26" name="Group 25">
              <a:extLst>
                <a:ext uri="{FF2B5EF4-FFF2-40B4-BE49-F238E27FC236}">
                  <a16:creationId xmlns:a16="http://schemas.microsoft.com/office/drawing/2014/main" id="{21CCD6F4-8753-6DE5-BF93-8AFAE06A648E}"/>
                </a:ext>
              </a:extLst>
            </p:cNvPr>
            <p:cNvGrpSpPr/>
            <p:nvPr/>
          </p:nvGrpSpPr>
          <p:grpSpPr>
            <a:xfrm>
              <a:off x="4261345" y="5069686"/>
              <a:ext cx="920255" cy="396856"/>
              <a:chOff x="4261345" y="5069686"/>
              <a:chExt cx="920255" cy="396856"/>
            </a:xfrm>
          </p:grpSpPr>
          <p:cxnSp>
            <p:nvCxnSpPr>
              <p:cNvPr id="44" name="Straight Connector 43">
                <a:extLst>
                  <a:ext uri="{FF2B5EF4-FFF2-40B4-BE49-F238E27FC236}">
                    <a16:creationId xmlns:a16="http://schemas.microsoft.com/office/drawing/2014/main" id="{3D6D0100-BB9B-9D24-D847-11C79C6B8965}"/>
                  </a:ext>
                </a:extLst>
              </p:cNvPr>
              <p:cNvCxnSpPr>
                <a:cxnSpLocks/>
                <a:stCxn id="25" idx="6"/>
              </p:cNvCxnSpPr>
              <p:nvPr/>
            </p:nvCxnSpPr>
            <p:spPr>
              <a:xfrm>
                <a:off x="4261345" y="5466542"/>
                <a:ext cx="551262" cy="0"/>
              </a:xfrm>
              <a:prstGeom prst="line">
                <a:avLst/>
              </a:prstGeom>
              <a:ln w="19050">
                <a:solidFill>
                  <a:srgbClr val="9164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4B26BC3-4B54-D87B-CF1C-E779FDA06792}"/>
                  </a:ext>
                </a:extLst>
              </p:cNvPr>
              <p:cNvCxnSpPr>
                <a:cxnSpLocks/>
              </p:cNvCxnSpPr>
              <p:nvPr/>
            </p:nvCxnSpPr>
            <p:spPr>
              <a:xfrm flipV="1">
                <a:off x="4811177" y="5069686"/>
                <a:ext cx="370423" cy="396856"/>
              </a:xfrm>
              <a:prstGeom prst="line">
                <a:avLst/>
              </a:prstGeom>
              <a:ln w="19050">
                <a:solidFill>
                  <a:srgbClr val="9164FF"/>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B9ED1C70-D4EE-CF18-E259-52E734D16C5E}"/>
                </a:ext>
              </a:extLst>
            </p:cNvPr>
            <p:cNvCxnSpPr>
              <a:cxnSpLocks/>
            </p:cNvCxnSpPr>
            <p:nvPr/>
          </p:nvCxnSpPr>
          <p:spPr>
            <a:xfrm>
              <a:off x="7432740" y="3359457"/>
              <a:ext cx="514317" cy="0"/>
            </a:xfrm>
            <a:prstGeom prst="line">
              <a:avLst/>
            </a:prstGeom>
            <a:ln w="19050">
              <a:solidFill>
                <a:srgbClr val="7DC8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67E149-9D3E-F606-FDF2-DEA681EA5059}"/>
                </a:ext>
              </a:extLst>
            </p:cNvPr>
            <p:cNvCxnSpPr>
              <a:cxnSpLocks/>
              <a:endCxn id="18" idx="2"/>
            </p:cNvCxnSpPr>
            <p:nvPr/>
          </p:nvCxnSpPr>
          <p:spPr>
            <a:xfrm>
              <a:off x="7487637" y="4047790"/>
              <a:ext cx="461690" cy="0"/>
            </a:xfrm>
            <a:prstGeom prst="line">
              <a:avLst/>
            </a:prstGeom>
            <a:ln w="19050">
              <a:solidFill>
                <a:srgbClr val="7DC8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97A054B-F877-2439-7398-B34852218FAA}"/>
                </a:ext>
              </a:extLst>
            </p:cNvPr>
            <p:cNvCxnSpPr>
              <a:cxnSpLocks/>
              <a:endCxn id="19" idx="2"/>
            </p:cNvCxnSpPr>
            <p:nvPr/>
          </p:nvCxnSpPr>
          <p:spPr>
            <a:xfrm>
              <a:off x="7271292" y="4750289"/>
              <a:ext cx="678035" cy="0"/>
            </a:xfrm>
            <a:prstGeom prst="line">
              <a:avLst/>
            </a:prstGeom>
            <a:ln w="19050">
              <a:solidFill>
                <a:srgbClr val="7DC8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0ED3276-5D36-62D4-20BD-0B4B1EE340D4}"/>
                </a:ext>
              </a:extLst>
            </p:cNvPr>
            <p:cNvCxnSpPr>
              <a:cxnSpLocks/>
            </p:cNvCxnSpPr>
            <p:nvPr/>
          </p:nvCxnSpPr>
          <p:spPr>
            <a:xfrm>
              <a:off x="7381365" y="5466542"/>
              <a:ext cx="576000" cy="0"/>
            </a:xfrm>
            <a:prstGeom prst="line">
              <a:avLst/>
            </a:prstGeom>
            <a:ln w="19050">
              <a:solidFill>
                <a:srgbClr val="7DC8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5881C9F-5100-7153-8667-4BC040FBA9AF}"/>
                </a:ext>
              </a:extLst>
            </p:cNvPr>
            <p:cNvCxnSpPr>
              <a:cxnSpLocks/>
            </p:cNvCxnSpPr>
            <p:nvPr/>
          </p:nvCxnSpPr>
          <p:spPr>
            <a:xfrm>
              <a:off x="7019131" y="5069686"/>
              <a:ext cx="370423" cy="396856"/>
            </a:xfrm>
            <a:prstGeom prst="line">
              <a:avLst/>
            </a:prstGeom>
            <a:ln w="19050">
              <a:solidFill>
                <a:srgbClr val="7DC8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B13E4DA-B457-30B6-4102-CA98028E0C9B}"/>
                </a:ext>
              </a:extLst>
            </p:cNvPr>
            <p:cNvCxnSpPr>
              <a:cxnSpLocks/>
            </p:cNvCxnSpPr>
            <p:nvPr/>
          </p:nvCxnSpPr>
          <p:spPr>
            <a:xfrm>
              <a:off x="7356883" y="2639807"/>
              <a:ext cx="576000" cy="0"/>
            </a:xfrm>
            <a:prstGeom prst="line">
              <a:avLst/>
            </a:prstGeom>
            <a:ln w="19050">
              <a:solidFill>
                <a:srgbClr val="7DC8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73712AD-D808-6385-4D76-F19D1F1B9061}"/>
                </a:ext>
              </a:extLst>
            </p:cNvPr>
            <p:cNvCxnSpPr>
              <a:cxnSpLocks/>
            </p:cNvCxnSpPr>
            <p:nvPr/>
          </p:nvCxnSpPr>
          <p:spPr>
            <a:xfrm>
              <a:off x="4807244" y="2699778"/>
              <a:ext cx="252000" cy="288000"/>
            </a:xfrm>
            <a:prstGeom prst="line">
              <a:avLst/>
            </a:prstGeom>
            <a:ln w="19050">
              <a:solidFill>
                <a:srgbClr val="9164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CEFB3D7-A812-12C0-8A9B-43B6017E406A}"/>
                </a:ext>
              </a:extLst>
            </p:cNvPr>
            <p:cNvCxnSpPr>
              <a:cxnSpLocks/>
            </p:cNvCxnSpPr>
            <p:nvPr/>
          </p:nvCxnSpPr>
          <p:spPr>
            <a:xfrm flipV="1">
              <a:off x="7109576" y="2637687"/>
              <a:ext cx="254026" cy="295316"/>
            </a:xfrm>
            <a:prstGeom prst="line">
              <a:avLst/>
            </a:prstGeom>
            <a:ln w="19050">
              <a:solidFill>
                <a:srgbClr val="7DC8FF"/>
              </a:solidFill>
            </a:ln>
          </p:spPr>
          <p:style>
            <a:lnRef idx="1">
              <a:schemeClr val="accent1"/>
            </a:lnRef>
            <a:fillRef idx="0">
              <a:schemeClr val="accent1"/>
            </a:fillRef>
            <a:effectRef idx="0">
              <a:schemeClr val="accent1"/>
            </a:effectRef>
            <a:fontRef idx="minor">
              <a:schemeClr val="tx1"/>
            </a:fontRef>
          </p:style>
        </p:cxnSp>
        <p:pic>
          <p:nvPicPr>
            <p:cNvPr id="35" name="Graphic 108" descr="Group brainstorm with solid fill">
              <a:extLst>
                <a:ext uri="{FF2B5EF4-FFF2-40B4-BE49-F238E27FC236}">
                  <a16:creationId xmlns:a16="http://schemas.microsoft.com/office/drawing/2014/main" id="{19B37388-A6C6-DEFD-4714-DF94F8035A1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979809" y="4546574"/>
              <a:ext cx="353204" cy="353204"/>
            </a:xfrm>
            <a:prstGeom prst="rect">
              <a:avLst/>
            </a:prstGeom>
          </p:spPr>
        </p:pic>
        <p:pic>
          <p:nvPicPr>
            <p:cNvPr id="36" name="Graphic 109" descr="Circles with arrows with solid fill">
              <a:extLst>
                <a:ext uri="{FF2B5EF4-FFF2-40B4-BE49-F238E27FC236}">
                  <a16:creationId xmlns:a16="http://schemas.microsoft.com/office/drawing/2014/main" id="{D7F98E6A-C66F-1097-0544-3C488804A5E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988725" y="5284568"/>
              <a:ext cx="353204" cy="353204"/>
            </a:xfrm>
            <a:prstGeom prst="rect">
              <a:avLst/>
            </a:prstGeom>
          </p:spPr>
        </p:pic>
        <p:pic>
          <p:nvPicPr>
            <p:cNvPr id="37" name="Graphic 110" descr="Shield Tick with solid fill">
              <a:extLst>
                <a:ext uri="{FF2B5EF4-FFF2-40B4-BE49-F238E27FC236}">
                  <a16:creationId xmlns:a16="http://schemas.microsoft.com/office/drawing/2014/main" id="{0B9A6DE2-227F-D3DA-CC28-BE3C64593C5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8021307" y="3204242"/>
              <a:ext cx="288040" cy="288040"/>
            </a:xfrm>
            <a:prstGeom prst="rect">
              <a:avLst/>
            </a:prstGeom>
          </p:spPr>
        </p:pic>
        <p:pic>
          <p:nvPicPr>
            <p:cNvPr id="38" name="Graphic 111" descr="Rating 3 Star with solid fill">
              <a:extLst>
                <a:ext uri="{FF2B5EF4-FFF2-40B4-BE49-F238E27FC236}">
                  <a16:creationId xmlns:a16="http://schemas.microsoft.com/office/drawing/2014/main" id="{4A623C56-5D53-C0FC-4686-7553556936A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010802" y="3857021"/>
              <a:ext cx="353204" cy="353204"/>
            </a:xfrm>
            <a:prstGeom prst="rect">
              <a:avLst/>
            </a:prstGeom>
          </p:spPr>
        </p:pic>
        <p:pic>
          <p:nvPicPr>
            <p:cNvPr id="39" name="Graphic 113" descr="Alarm clock with solid fill">
              <a:extLst>
                <a:ext uri="{FF2B5EF4-FFF2-40B4-BE49-F238E27FC236}">
                  <a16:creationId xmlns:a16="http://schemas.microsoft.com/office/drawing/2014/main" id="{93D9E93C-4A57-6F0D-DC46-BC32958646E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7972281" y="2469466"/>
              <a:ext cx="353204" cy="353204"/>
            </a:xfrm>
            <a:prstGeom prst="rect">
              <a:avLst/>
            </a:prstGeom>
          </p:spPr>
        </p:pic>
        <p:pic>
          <p:nvPicPr>
            <p:cNvPr id="40" name="Graphic 115" descr="Books on shelf with solid fill">
              <a:extLst>
                <a:ext uri="{FF2B5EF4-FFF2-40B4-BE49-F238E27FC236}">
                  <a16:creationId xmlns:a16="http://schemas.microsoft.com/office/drawing/2014/main" id="{C6F6CD74-8881-2EE3-FDA0-6597761F9B6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3887631" y="5296186"/>
              <a:ext cx="331050" cy="331050"/>
            </a:xfrm>
            <a:prstGeom prst="rect">
              <a:avLst/>
            </a:prstGeom>
          </p:spPr>
        </p:pic>
        <p:pic>
          <p:nvPicPr>
            <p:cNvPr id="41" name="Graphic 117" descr="Mental Health with solid fill">
              <a:extLst>
                <a:ext uri="{FF2B5EF4-FFF2-40B4-BE49-F238E27FC236}">
                  <a16:creationId xmlns:a16="http://schemas.microsoft.com/office/drawing/2014/main" id="{386D27C3-E57C-E680-2CF1-56B519065D9F}"/>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3894878" y="4368764"/>
              <a:ext cx="331050" cy="331050"/>
            </a:xfrm>
            <a:prstGeom prst="rect">
              <a:avLst/>
            </a:prstGeom>
          </p:spPr>
        </p:pic>
        <p:pic>
          <p:nvPicPr>
            <p:cNvPr id="42" name="Graphic 119" descr="Heart with pulse with solid fill">
              <a:extLst>
                <a:ext uri="{FF2B5EF4-FFF2-40B4-BE49-F238E27FC236}">
                  <a16:creationId xmlns:a16="http://schemas.microsoft.com/office/drawing/2014/main" id="{194FA34C-D7FB-92A5-4269-3BF5CCD11243}"/>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3879737" y="2540094"/>
              <a:ext cx="331050" cy="331050"/>
            </a:xfrm>
            <a:prstGeom prst="rect">
              <a:avLst/>
            </a:prstGeom>
          </p:spPr>
        </p:pic>
        <p:pic>
          <p:nvPicPr>
            <p:cNvPr id="43" name="Graphic 121" descr="Briefcase with solid fill">
              <a:extLst>
                <a:ext uri="{FF2B5EF4-FFF2-40B4-BE49-F238E27FC236}">
                  <a16:creationId xmlns:a16="http://schemas.microsoft.com/office/drawing/2014/main" id="{538B10CB-CB80-A3E0-02D6-DE061839D214}"/>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3870685" y="3462576"/>
              <a:ext cx="331050" cy="331050"/>
            </a:xfrm>
            <a:prstGeom prst="rect">
              <a:avLst/>
            </a:prstGeom>
          </p:spPr>
        </p:pic>
      </p:grpSp>
    </p:spTree>
    <p:extLst>
      <p:ext uri="{BB962C8B-B14F-4D97-AF65-F5344CB8AC3E}">
        <p14:creationId xmlns:p14="http://schemas.microsoft.com/office/powerpoint/2010/main" val="21064430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3914" y="424146"/>
            <a:ext cx="10515600" cy="1325563"/>
          </a:xfrm>
          <a:prstGeom prst="rect">
            <a:avLst/>
          </a:prstGeom>
        </p:spPr>
        <p:txBody>
          <a:bodyPr/>
          <a:lstStyle/>
          <a:p>
            <a:r>
              <a:rPr lang="en-GB" dirty="0" smtClean="0">
                <a:solidFill>
                  <a:srgbClr val="005EB8"/>
                </a:solidFill>
                <a:latin typeface="Impact" panose="020B0806030902050204" pitchFamily="34" charset="0"/>
              </a:rPr>
              <a:t>Allied Health Professions</a:t>
            </a:r>
            <a:endParaRPr lang="en-GB" dirty="0"/>
          </a:p>
        </p:txBody>
      </p:sp>
      <p:sp>
        <p:nvSpPr>
          <p:cNvPr id="3" name="Content Placeholder 2"/>
          <p:cNvSpPr>
            <a:spLocks noGrp="1"/>
          </p:cNvSpPr>
          <p:nvPr>
            <p:ph idx="4294967295"/>
          </p:nvPr>
        </p:nvSpPr>
        <p:spPr>
          <a:xfrm>
            <a:off x="613914" y="1086928"/>
            <a:ext cx="10515600" cy="4887074"/>
          </a:xfrm>
          <a:prstGeom prst="rect">
            <a:avLst/>
          </a:prstGeom>
        </p:spPr>
        <p:txBody>
          <a:bodyPr/>
          <a:lstStyle/>
          <a:p>
            <a:r>
              <a:rPr lang="en-GB" dirty="0" smtClean="0">
                <a:latin typeface="Verdana" panose="020B0604030504040204" pitchFamily="34" charset="0"/>
                <a:ea typeface="Verdana" panose="020B0604030504040204" pitchFamily="34" charset="0"/>
              </a:rPr>
              <a:t>Maximise skills to enable and support early discharge planning – improving mental and physical health outcomes</a:t>
            </a:r>
          </a:p>
          <a:p>
            <a:r>
              <a:rPr lang="en-GB" dirty="0">
                <a:latin typeface="Verdana" panose="020B0604030504040204" pitchFamily="34" charset="0"/>
                <a:ea typeface="Verdana" panose="020B0604030504040204" pitchFamily="34" charset="0"/>
              </a:rPr>
              <a:t>M</a:t>
            </a:r>
            <a:r>
              <a:rPr lang="en-GB" dirty="0" smtClean="0">
                <a:latin typeface="Verdana" panose="020B0604030504040204" pitchFamily="34" charset="0"/>
                <a:ea typeface="Verdana" panose="020B0604030504040204" pitchFamily="34" charset="0"/>
              </a:rPr>
              <a:t>ore AHP focused activities, with increased ability to cover leave, training and time out</a:t>
            </a:r>
          </a:p>
          <a:p>
            <a:r>
              <a:rPr lang="en-GB" dirty="0">
                <a:latin typeface="Verdana" panose="020B0604030504040204" pitchFamily="34" charset="0"/>
                <a:ea typeface="Verdana" panose="020B0604030504040204" pitchFamily="34" charset="0"/>
              </a:rPr>
              <a:t>A</a:t>
            </a:r>
            <a:r>
              <a:rPr lang="en-GB" dirty="0" smtClean="0">
                <a:latin typeface="Verdana" panose="020B0604030504040204" pitchFamily="34" charset="0"/>
                <a:ea typeface="Verdana" panose="020B0604030504040204" pitchFamily="34" charset="0"/>
              </a:rPr>
              <a:t>ctivity coordinators on wards 7 days a week to engage service users with therapeutic and meaningful activities </a:t>
            </a:r>
          </a:p>
          <a:p>
            <a:r>
              <a:rPr lang="en-GB" dirty="0" smtClean="0">
                <a:latin typeface="Verdana" panose="020B0604030504040204" pitchFamily="34" charset="0"/>
                <a:ea typeface="Verdana" panose="020B0604030504040204" pitchFamily="34" charset="0"/>
              </a:rPr>
              <a:t>Improved access to dietitians in south Essex to reduce variation in managing dietary and nutrition needs</a:t>
            </a:r>
          </a:p>
          <a:p>
            <a:r>
              <a:rPr lang="en-GB" dirty="0" smtClean="0">
                <a:latin typeface="Verdana" panose="020B0604030504040204" pitchFamily="34" charset="0"/>
                <a:ea typeface="Verdana" panose="020B0604030504040204" pitchFamily="34" charset="0"/>
              </a:rPr>
              <a:t>Increase access to SALT across north east Essex – communication issues/swallowing difficulties</a:t>
            </a:r>
            <a:endParaRPr lang="en-GB"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420412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4645" y="342121"/>
            <a:ext cx="10515600" cy="1325563"/>
          </a:xfrm>
          <a:prstGeom prst="rect">
            <a:avLst/>
          </a:prstGeom>
        </p:spPr>
        <p:txBody>
          <a:bodyPr/>
          <a:lstStyle/>
          <a:p>
            <a:r>
              <a:rPr lang="en-GB" dirty="0" smtClean="0">
                <a:solidFill>
                  <a:srgbClr val="005EB8"/>
                </a:solidFill>
                <a:latin typeface="Impact" panose="020B0806030902050204" pitchFamily="34" charset="0"/>
              </a:rPr>
              <a:t>Psychological Services</a:t>
            </a:r>
            <a:endParaRPr lang="en-GB" dirty="0"/>
          </a:p>
        </p:txBody>
      </p:sp>
      <p:sp>
        <p:nvSpPr>
          <p:cNvPr id="3" name="Content Placeholder 2"/>
          <p:cNvSpPr>
            <a:spLocks noGrp="1"/>
          </p:cNvSpPr>
          <p:nvPr>
            <p:ph idx="4294967295"/>
          </p:nvPr>
        </p:nvSpPr>
        <p:spPr>
          <a:xfrm>
            <a:off x="504645" y="1147013"/>
            <a:ext cx="10515600" cy="4822465"/>
          </a:xfrm>
          <a:prstGeom prst="rect">
            <a:avLst/>
          </a:prstGeom>
        </p:spPr>
        <p:txBody>
          <a:bodyPr/>
          <a:lstStyle/>
          <a:p>
            <a:pPr lvl="0"/>
            <a:r>
              <a:rPr lang="en-GB" dirty="0"/>
              <a:t>Increase </a:t>
            </a:r>
            <a:r>
              <a:rPr lang="en-GB" dirty="0" smtClean="0"/>
              <a:t>provision </a:t>
            </a:r>
            <a:r>
              <a:rPr lang="en-GB" dirty="0"/>
              <a:t>by filling current vacancies and retention planning in adult </a:t>
            </a:r>
            <a:r>
              <a:rPr lang="en-GB" dirty="0" smtClean="0"/>
              <a:t>inpatient </a:t>
            </a:r>
            <a:r>
              <a:rPr lang="en-GB" dirty="0"/>
              <a:t>p</a:t>
            </a:r>
            <a:r>
              <a:rPr lang="en-GB" dirty="0" smtClean="0"/>
              <a:t>sychological </a:t>
            </a:r>
            <a:r>
              <a:rPr lang="en-GB" dirty="0"/>
              <a:t>s</a:t>
            </a:r>
            <a:r>
              <a:rPr lang="en-GB" dirty="0" smtClean="0"/>
              <a:t>ervices</a:t>
            </a:r>
            <a:br>
              <a:rPr lang="en-GB" dirty="0" smtClean="0"/>
            </a:br>
            <a:endParaRPr lang="en-GB" dirty="0"/>
          </a:p>
          <a:p>
            <a:pPr lvl="0"/>
            <a:r>
              <a:rPr lang="en-GB" dirty="0"/>
              <a:t>Increase </a:t>
            </a:r>
            <a:r>
              <a:rPr lang="en-GB" dirty="0" smtClean="0"/>
              <a:t>psychological </a:t>
            </a:r>
            <a:r>
              <a:rPr lang="en-GB" dirty="0"/>
              <a:t>provision on our </a:t>
            </a:r>
            <a:r>
              <a:rPr lang="en-GB" dirty="0" smtClean="0"/>
              <a:t>older </a:t>
            </a:r>
            <a:r>
              <a:rPr lang="en-GB" dirty="0"/>
              <a:t>adult </a:t>
            </a:r>
            <a:r>
              <a:rPr lang="en-GB" dirty="0" smtClean="0"/>
              <a:t>wards</a:t>
            </a:r>
            <a:br>
              <a:rPr lang="en-GB" dirty="0" smtClean="0"/>
            </a:br>
            <a:endParaRPr lang="en-GB" dirty="0"/>
          </a:p>
          <a:p>
            <a:pPr lvl="0"/>
            <a:r>
              <a:rPr lang="en-GB" dirty="0"/>
              <a:t>To continue to ensure all psychological </a:t>
            </a:r>
            <a:r>
              <a:rPr lang="en-GB" dirty="0" smtClean="0"/>
              <a:t>interventions </a:t>
            </a:r>
            <a:r>
              <a:rPr lang="en-GB" dirty="0"/>
              <a:t>are purposeful, trauma informed and part of the wider therapeutic offer. </a:t>
            </a:r>
          </a:p>
        </p:txBody>
      </p:sp>
    </p:spTree>
    <p:extLst>
      <p:ext uri="{BB962C8B-B14F-4D97-AF65-F5344CB8AC3E}">
        <p14:creationId xmlns:p14="http://schemas.microsoft.com/office/powerpoint/2010/main" val="2201742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GB" dirty="0" smtClean="0">
                <a:solidFill>
                  <a:srgbClr val="005EB8"/>
                </a:solidFill>
                <a:latin typeface="Impact" panose="020B0806030902050204" pitchFamily="34" charset="0"/>
              </a:rPr>
              <a:t>Pharmacy and medicines optimisation</a:t>
            </a:r>
            <a:endParaRPr lang="en-GB" dirty="0"/>
          </a:p>
        </p:txBody>
      </p:sp>
      <p:sp>
        <p:nvSpPr>
          <p:cNvPr id="3" name="Content Placeholder 2"/>
          <p:cNvSpPr>
            <a:spLocks noGrp="1"/>
          </p:cNvSpPr>
          <p:nvPr>
            <p:ph idx="4294967295"/>
          </p:nvPr>
        </p:nvSpPr>
        <p:spPr>
          <a:xfrm>
            <a:off x="717431" y="1302289"/>
            <a:ext cx="10515600" cy="4351338"/>
          </a:xfrm>
          <a:prstGeom prst="rect">
            <a:avLst/>
          </a:prstGeom>
        </p:spPr>
        <p:txBody>
          <a:bodyPr/>
          <a:lstStyle/>
          <a:p>
            <a:pPr lvl="0"/>
            <a:r>
              <a:rPr lang="en-GB" dirty="0" smtClean="0"/>
              <a:t>Pharmacy-led </a:t>
            </a:r>
            <a:r>
              <a:rPr lang="en-GB" dirty="0"/>
              <a:t>medicines reconciliation</a:t>
            </a:r>
          </a:p>
          <a:p>
            <a:pPr lvl="0"/>
            <a:r>
              <a:rPr lang="en-GB" dirty="0"/>
              <a:t>Pharmacy input to ward rounds and MDT meetings to optimise outcome from medicines</a:t>
            </a:r>
          </a:p>
          <a:p>
            <a:pPr lvl="0"/>
            <a:r>
              <a:rPr lang="en-GB" dirty="0"/>
              <a:t>Support to use medicines effectively including self-administration prior to discharge</a:t>
            </a:r>
          </a:p>
          <a:p>
            <a:pPr lvl="0"/>
            <a:r>
              <a:rPr lang="en-GB" dirty="0"/>
              <a:t>Patient education sessions and medication counselling to improve understanding, support shared decision making and medicines concordance</a:t>
            </a:r>
          </a:p>
          <a:p>
            <a:pPr lvl="0"/>
            <a:r>
              <a:rPr lang="en-GB" dirty="0"/>
              <a:t>Referral to the Discharge Medicines Service on discharge (where appropriate)</a:t>
            </a:r>
          </a:p>
          <a:p>
            <a:endParaRPr lang="en-GB"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489281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GB" dirty="0" smtClean="0">
                <a:solidFill>
                  <a:srgbClr val="005EB8"/>
                </a:solidFill>
                <a:latin typeface="Impact" panose="020B0806030902050204" pitchFamily="34" charset="0"/>
              </a:rPr>
              <a:t>Professionally Registered </a:t>
            </a:r>
            <a:r>
              <a:rPr lang="en-GB" dirty="0">
                <a:solidFill>
                  <a:srgbClr val="005EB8"/>
                </a:solidFill>
                <a:latin typeface="Impact" panose="020B0806030902050204" pitchFamily="34" charset="0"/>
              </a:rPr>
              <a:t>w</a:t>
            </a:r>
            <a:r>
              <a:rPr lang="en-GB" dirty="0" smtClean="0">
                <a:solidFill>
                  <a:srgbClr val="005EB8"/>
                </a:solidFill>
                <a:latin typeface="Impact" panose="020B0806030902050204" pitchFamily="34" charset="0"/>
              </a:rPr>
              <a:t>ard </a:t>
            </a:r>
            <a:r>
              <a:rPr lang="en-GB" dirty="0">
                <a:solidFill>
                  <a:srgbClr val="005EB8"/>
                </a:solidFill>
                <a:latin typeface="Impact" panose="020B0806030902050204" pitchFamily="34" charset="0"/>
              </a:rPr>
              <a:t>b</a:t>
            </a:r>
            <a:r>
              <a:rPr lang="en-GB" dirty="0" smtClean="0">
                <a:solidFill>
                  <a:srgbClr val="005EB8"/>
                </a:solidFill>
                <a:latin typeface="Impact" panose="020B0806030902050204" pitchFamily="34" charset="0"/>
              </a:rPr>
              <a:t>ased </a:t>
            </a:r>
            <a:r>
              <a:rPr lang="en-GB" dirty="0">
                <a:solidFill>
                  <a:srgbClr val="005EB8"/>
                </a:solidFill>
                <a:latin typeface="Impact" panose="020B0806030902050204" pitchFamily="34" charset="0"/>
              </a:rPr>
              <a:t>c</a:t>
            </a:r>
            <a:r>
              <a:rPr lang="en-GB" dirty="0" smtClean="0">
                <a:solidFill>
                  <a:srgbClr val="005EB8"/>
                </a:solidFill>
                <a:latin typeface="Impact" panose="020B0806030902050204" pitchFamily="34" charset="0"/>
              </a:rPr>
              <a:t>are </a:t>
            </a:r>
            <a:endParaRPr lang="en-GB" dirty="0"/>
          </a:p>
        </p:txBody>
      </p:sp>
      <p:sp>
        <p:nvSpPr>
          <p:cNvPr id="3" name="Content Placeholder 2"/>
          <p:cNvSpPr>
            <a:spLocks noGrp="1"/>
          </p:cNvSpPr>
          <p:nvPr>
            <p:ph idx="4294967295"/>
          </p:nvPr>
        </p:nvSpPr>
        <p:spPr>
          <a:xfrm>
            <a:off x="838200" y="1189900"/>
            <a:ext cx="10515600" cy="4351338"/>
          </a:xfrm>
          <a:prstGeom prst="rect">
            <a:avLst/>
          </a:prstGeom>
        </p:spPr>
        <p:txBody>
          <a:bodyPr/>
          <a:lstStyle/>
          <a:p>
            <a:r>
              <a:rPr lang="en-GB" dirty="0" smtClean="0">
                <a:latin typeface="Verdana" panose="020B0604030504040204" pitchFamily="34" charset="0"/>
                <a:ea typeface="Verdana" panose="020B0604030504040204" pitchFamily="34" charset="0"/>
              </a:rPr>
              <a:t>Enhancing the traditional RMN 24/7 model </a:t>
            </a:r>
          </a:p>
          <a:p>
            <a:r>
              <a:rPr lang="en-GB" dirty="0" smtClean="0">
                <a:latin typeface="Verdana" panose="020B0604030504040204" pitchFamily="34" charset="0"/>
                <a:ea typeface="Verdana" panose="020B0604030504040204" pitchFamily="34" charset="0"/>
              </a:rPr>
              <a:t>Ensuring professionally registered staff provide individualised person centred, purposeful and therapeutic care whilst in the ward environment </a:t>
            </a:r>
          </a:p>
          <a:p>
            <a:r>
              <a:rPr lang="en-GB" dirty="0" smtClean="0">
                <a:latin typeface="Verdana" panose="020B0604030504040204" pitchFamily="34" charset="0"/>
                <a:ea typeface="Verdana" panose="020B0604030504040204" pitchFamily="34" charset="0"/>
              </a:rPr>
              <a:t>Working in teams which confident, competent and skilled</a:t>
            </a:r>
          </a:p>
          <a:p>
            <a:r>
              <a:rPr lang="en-GB" dirty="0" smtClean="0">
                <a:latin typeface="Verdana" panose="020B0604030504040204" pitchFamily="34" charset="0"/>
                <a:ea typeface="Verdana" panose="020B0604030504040204" pitchFamily="34" charset="0"/>
              </a:rPr>
              <a:t>Trans-professional care: learning and improving care together -RMN</a:t>
            </a:r>
            <a:r>
              <a:rPr lang="en-GB" dirty="0">
                <a:latin typeface="Verdana" panose="020B0604030504040204" pitchFamily="34" charset="0"/>
                <a:ea typeface="Verdana" panose="020B0604030504040204" pitchFamily="34" charset="0"/>
              </a:rPr>
              <a:t>, AHP, RGN, Social Worker, </a:t>
            </a:r>
            <a:r>
              <a:rPr lang="en-GB" dirty="0" smtClean="0">
                <a:latin typeface="Verdana" panose="020B0604030504040204" pitchFamily="34" charset="0"/>
                <a:ea typeface="Verdana" panose="020B0604030504040204" pitchFamily="34" charset="0"/>
              </a:rPr>
              <a:t>RNA</a:t>
            </a:r>
          </a:p>
          <a:p>
            <a:r>
              <a:rPr lang="en-GB" dirty="0" smtClean="0">
                <a:latin typeface="Verdana" panose="020B0604030504040204" pitchFamily="34" charset="0"/>
                <a:ea typeface="Verdana" panose="020B0604030504040204" pitchFamily="34" charset="0"/>
              </a:rPr>
              <a:t>Clinical and restorative supervision and leadership</a:t>
            </a:r>
          </a:p>
          <a:p>
            <a:r>
              <a:rPr lang="en-GB" dirty="0" smtClean="0">
                <a:latin typeface="Verdana" panose="020B0604030504040204" pitchFamily="34" charset="0"/>
                <a:ea typeface="Verdana" panose="020B0604030504040204" pitchFamily="34" charset="0"/>
              </a:rPr>
              <a:t>PNE role and career pathways </a:t>
            </a:r>
            <a:endParaRPr lang="en-GB" dirty="0">
              <a:latin typeface="Verdana" panose="020B0604030504040204" pitchFamily="34" charset="0"/>
              <a:ea typeface="Verdana" panose="020B0604030504040204" pitchFamily="34" charset="0"/>
            </a:endParaRPr>
          </a:p>
          <a:p>
            <a:endParaRPr lang="en-GB" dirty="0" smtClean="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080382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GB" dirty="0" smtClean="0">
                <a:solidFill>
                  <a:srgbClr val="005EB8"/>
                </a:solidFill>
                <a:latin typeface="Impact" panose="020B0806030902050204" pitchFamily="34" charset="0"/>
              </a:rPr>
              <a:t>Our patients</a:t>
            </a:r>
            <a:endParaRPr lang="en-GB" dirty="0"/>
          </a:p>
        </p:txBody>
      </p:sp>
      <p:sp>
        <p:nvSpPr>
          <p:cNvPr id="3" name="Content Placeholder 2"/>
          <p:cNvSpPr>
            <a:spLocks noGrp="1"/>
          </p:cNvSpPr>
          <p:nvPr>
            <p:ph idx="4294967295"/>
          </p:nvPr>
        </p:nvSpPr>
        <p:spPr>
          <a:xfrm>
            <a:off x="562155" y="1555331"/>
            <a:ext cx="10515600" cy="4351338"/>
          </a:xfrm>
          <a:prstGeom prst="rect">
            <a:avLst/>
          </a:prstGeom>
        </p:spPr>
        <p:txBody>
          <a:bodyPr/>
          <a:lstStyle/>
          <a:p>
            <a:r>
              <a:rPr lang="en-GB" dirty="0" smtClean="0">
                <a:solidFill>
                  <a:schemeClr val="dk1">
                    <a:lumMod val="100000"/>
                  </a:schemeClr>
                </a:solidFill>
              </a:rPr>
              <a:t>The importance of involving people with lived experience in shaping our plans</a:t>
            </a:r>
            <a:br>
              <a:rPr lang="en-GB" dirty="0" smtClean="0">
                <a:solidFill>
                  <a:schemeClr val="dk1">
                    <a:lumMod val="100000"/>
                  </a:schemeClr>
                </a:solidFill>
              </a:rPr>
            </a:br>
            <a:endParaRPr lang="en-GB" dirty="0" smtClean="0">
              <a:solidFill>
                <a:schemeClr val="dk1">
                  <a:lumMod val="100000"/>
                </a:schemeClr>
              </a:solidFill>
            </a:endParaRPr>
          </a:p>
          <a:p>
            <a:r>
              <a:rPr lang="en-GB" dirty="0" smtClean="0">
                <a:solidFill>
                  <a:schemeClr val="dk1">
                    <a:lumMod val="100000"/>
                  </a:schemeClr>
                </a:solidFill>
              </a:rPr>
              <a:t>How Time to Care will make a difference for our patients and enable us </a:t>
            </a:r>
            <a:r>
              <a:rPr lang="en-GB" dirty="0">
                <a:solidFill>
                  <a:schemeClr val="dk1">
                    <a:lumMod val="100000"/>
                  </a:schemeClr>
                </a:solidFill>
              </a:rPr>
              <a:t>to </a:t>
            </a:r>
            <a:r>
              <a:rPr lang="en-GB" dirty="0">
                <a:ea typeface="Euphemia" panose="020B0503040102020104" pitchFamily="34" charset="0"/>
                <a:cs typeface="Arial" panose="020B0604020202020204" pitchFamily="34" charset="0"/>
              </a:rPr>
              <a:t>provide consistently safe, good quality care that </a:t>
            </a:r>
            <a:r>
              <a:rPr lang="en-GB" dirty="0" smtClean="0">
                <a:ea typeface="Euphemia" panose="020B0503040102020104" pitchFamily="34" charset="0"/>
                <a:cs typeface="Arial" panose="020B0604020202020204" pitchFamily="34" charset="0"/>
              </a:rPr>
              <a:t>puts </a:t>
            </a:r>
            <a:r>
              <a:rPr lang="en-GB" dirty="0">
                <a:ea typeface="Euphemia" panose="020B0503040102020104" pitchFamily="34" charset="0"/>
                <a:cs typeface="Arial" panose="020B0604020202020204" pitchFamily="34" charset="0"/>
              </a:rPr>
              <a:t>patients and families at the heart of everything we do</a:t>
            </a:r>
            <a:endParaRPr lang="en-GB" dirty="0">
              <a:cs typeface="Arial" panose="020B0604020202020204" pitchFamily="34" charset="0"/>
            </a:endParaRPr>
          </a:p>
          <a:p>
            <a:endParaRPr lang="en-GB"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579491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E4A7A48-160E-458C-A560-EFFAB3287F4F}"/>
              </a:ext>
            </a:extLst>
          </p:cNvPr>
          <p:cNvGrpSpPr/>
          <p:nvPr/>
        </p:nvGrpSpPr>
        <p:grpSpPr>
          <a:xfrm>
            <a:off x="588243" y="1667119"/>
            <a:ext cx="10798240" cy="4527920"/>
            <a:chOff x="736416" y="2349000"/>
            <a:chExt cx="9244217" cy="3876286"/>
          </a:xfrm>
        </p:grpSpPr>
        <p:pic>
          <p:nvPicPr>
            <p:cNvPr id="5" name="Picture 4">
              <a:extLst>
                <a:ext uri="{FF2B5EF4-FFF2-40B4-BE49-F238E27FC236}">
                  <a16:creationId xmlns:a16="http://schemas.microsoft.com/office/drawing/2014/main" id="{48197148-9002-46AA-95B1-B308A9F150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30" b="12870"/>
            <a:stretch/>
          </p:blipFill>
          <p:spPr>
            <a:xfrm>
              <a:off x="848274" y="2351043"/>
              <a:ext cx="891090" cy="1080000"/>
            </a:xfrm>
            <a:prstGeom prst="rect">
              <a:avLst/>
            </a:prstGeom>
            <a:ln w="19050">
              <a:solidFill>
                <a:srgbClr val="595959"/>
              </a:solidFill>
            </a:ln>
          </p:spPr>
        </p:pic>
        <p:pic>
          <p:nvPicPr>
            <p:cNvPr id="6" name="Picture 5">
              <a:extLst>
                <a:ext uri="{FF2B5EF4-FFF2-40B4-BE49-F238E27FC236}">
                  <a16:creationId xmlns:a16="http://schemas.microsoft.com/office/drawing/2014/main" id="{BC1D7BFF-F10F-45B8-A105-C57B4C1260C4}"/>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l="43679" t="27249" r="24753" b="17182"/>
            <a:stretch/>
          </p:blipFill>
          <p:spPr>
            <a:xfrm>
              <a:off x="3364878" y="2351043"/>
              <a:ext cx="919516" cy="1080000"/>
            </a:xfrm>
            <a:prstGeom prst="rect">
              <a:avLst/>
            </a:prstGeom>
            <a:solidFill>
              <a:schemeClr val="bg1"/>
            </a:solidFill>
            <a:ln w="19050">
              <a:solidFill>
                <a:srgbClr val="595959"/>
              </a:solidFill>
            </a:ln>
          </p:spPr>
        </p:pic>
        <p:pic>
          <p:nvPicPr>
            <p:cNvPr id="7" name="Picture 6">
              <a:extLst>
                <a:ext uri="{FF2B5EF4-FFF2-40B4-BE49-F238E27FC236}">
                  <a16:creationId xmlns:a16="http://schemas.microsoft.com/office/drawing/2014/main" id="{0A079C6E-E4C2-426B-BAE0-8DB3892CA8DA}"/>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l="1172" t="461" r="63083" b="36648"/>
            <a:stretch/>
          </p:blipFill>
          <p:spPr>
            <a:xfrm>
              <a:off x="848274" y="4456052"/>
              <a:ext cx="919971" cy="1080000"/>
            </a:xfrm>
            <a:prstGeom prst="rect">
              <a:avLst/>
            </a:prstGeom>
            <a:solidFill>
              <a:schemeClr val="bg1"/>
            </a:solidFill>
            <a:ln w="19050">
              <a:solidFill>
                <a:srgbClr val="595959"/>
              </a:solidFill>
            </a:ln>
          </p:spPr>
        </p:pic>
        <p:pic>
          <p:nvPicPr>
            <p:cNvPr id="8" name="Picture 7">
              <a:extLst>
                <a:ext uri="{FF2B5EF4-FFF2-40B4-BE49-F238E27FC236}">
                  <a16:creationId xmlns:a16="http://schemas.microsoft.com/office/drawing/2014/main" id="{69EDBE1C-4DE0-472D-9521-9234C1AD5AE2}"/>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63925" t="25886" r="8801" b="26040"/>
            <a:stretch/>
          </p:blipFill>
          <p:spPr>
            <a:xfrm>
              <a:off x="3400103" y="4456052"/>
              <a:ext cx="919971" cy="1080000"/>
            </a:xfrm>
            <a:prstGeom prst="rect">
              <a:avLst/>
            </a:prstGeom>
            <a:solidFill>
              <a:schemeClr val="bg1"/>
            </a:solidFill>
            <a:ln w="19050">
              <a:solidFill>
                <a:srgbClr val="595959"/>
              </a:solidFill>
            </a:ln>
          </p:spPr>
        </p:pic>
        <p:pic>
          <p:nvPicPr>
            <p:cNvPr id="9" name="Picture 8">
              <a:extLst>
                <a:ext uri="{FF2B5EF4-FFF2-40B4-BE49-F238E27FC236}">
                  <a16:creationId xmlns:a16="http://schemas.microsoft.com/office/drawing/2014/main" id="{1C955E1E-83E8-42CF-B3F5-417089D15BB3}"/>
                </a:ext>
              </a:extLst>
            </p:cNvPr>
            <p:cNvPicPr>
              <a:picLocks noChangeAspect="1"/>
            </p:cNvPicPr>
            <p:nvPr/>
          </p:nvPicPr>
          <p:blipFill rotWithShape="1">
            <a:blip r:embed="rId9">
              <a:extLst>
                <a:ext uri="{28A0092B-C50C-407E-A947-70E740481C1C}">
                  <a14:useLocalDpi xmlns:a14="http://schemas.microsoft.com/office/drawing/2010/main" val="0"/>
                </a:ext>
              </a:extLst>
            </a:blip>
            <a:srcRect l="4912" t="-1" r="44001" b="4316"/>
            <a:stretch/>
          </p:blipFill>
          <p:spPr>
            <a:xfrm>
              <a:off x="5792296" y="4387334"/>
              <a:ext cx="919971" cy="1148718"/>
            </a:xfrm>
            <a:prstGeom prst="rect">
              <a:avLst/>
            </a:prstGeom>
            <a:ln w="19050">
              <a:solidFill>
                <a:srgbClr val="595959"/>
              </a:solidFill>
            </a:ln>
          </p:spPr>
        </p:pic>
        <p:pic>
          <p:nvPicPr>
            <p:cNvPr id="10" name="Picture 9" descr="Bearded man sitting on couch">
              <a:extLst>
                <a:ext uri="{FF2B5EF4-FFF2-40B4-BE49-F238E27FC236}">
                  <a16:creationId xmlns:a16="http://schemas.microsoft.com/office/drawing/2014/main" id="{1D2A4728-9A0C-440A-8E52-844E9BEA2B7F}"/>
                </a:ext>
              </a:extLst>
            </p:cNvPr>
            <p:cNvPicPr>
              <a:picLocks noChangeAspect="1"/>
            </p:cNvPicPr>
            <p:nvPr/>
          </p:nvPicPr>
          <p:blipFill rotWithShape="1">
            <a:blip r:embed="rId10">
              <a:alphaModFix/>
            </a:blip>
            <a:srcRect l="24727" t="4956" r="23132" b="12378"/>
            <a:stretch/>
          </p:blipFill>
          <p:spPr>
            <a:xfrm>
              <a:off x="5792296" y="2351043"/>
              <a:ext cx="935725" cy="1080000"/>
            </a:xfrm>
            <a:prstGeom prst="rect">
              <a:avLst/>
            </a:prstGeom>
            <a:ln w="19050">
              <a:solidFill>
                <a:srgbClr val="595959"/>
              </a:solidFill>
            </a:ln>
          </p:spPr>
        </p:pic>
        <p:pic>
          <p:nvPicPr>
            <p:cNvPr id="11" name="Picture 10">
              <a:extLst>
                <a:ext uri="{FF2B5EF4-FFF2-40B4-BE49-F238E27FC236}">
                  <a16:creationId xmlns:a16="http://schemas.microsoft.com/office/drawing/2014/main" id="{31208EFC-1F89-445D-AC91-67C84C649FB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9335" b="9335"/>
            <a:stretch/>
          </p:blipFill>
          <p:spPr>
            <a:xfrm>
              <a:off x="8235923" y="2349000"/>
              <a:ext cx="935725" cy="1080000"/>
            </a:xfrm>
            <a:prstGeom prst="rect">
              <a:avLst/>
            </a:prstGeom>
            <a:ln w="19050">
              <a:solidFill>
                <a:srgbClr val="595959"/>
              </a:solidFill>
            </a:ln>
          </p:spPr>
        </p:pic>
        <p:sp>
          <p:nvSpPr>
            <p:cNvPr id="12" name="TextBox 11">
              <a:extLst>
                <a:ext uri="{FF2B5EF4-FFF2-40B4-BE49-F238E27FC236}">
                  <a16:creationId xmlns:a16="http://schemas.microsoft.com/office/drawing/2014/main" id="{F0D0A43E-6849-4AE9-AA1D-C99CDF7F3EC7}"/>
                </a:ext>
              </a:extLst>
            </p:cNvPr>
            <p:cNvSpPr txBox="1"/>
            <p:nvPr/>
          </p:nvSpPr>
          <p:spPr>
            <a:xfrm>
              <a:off x="744265" y="3470130"/>
              <a:ext cx="1821135" cy="4808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000000">
                      <a:lumMod val="100000"/>
                    </a:srgbClr>
                  </a:solidFill>
                  <a:effectLst/>
                  <a:uLnTx/>
                  <a:uFillTx/>
                  <a:latin typeface="Arial" panose="020B0604020202020204" pitchFamily="34" charset="0"/>
                  <a:ea typeface="+mn-ea"/>
                  <a:cs typeface="+mn-cs"/>
                </a:rPr>
                <a:t>KIRA’S STORY</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005EB8">
                      <a:lumMod val="75000"/>
                    </a:srgbClr>
                  </a:solidFill>
                  <a:effectLst/>
                  <a:uLnTx/>
                  <a:uFillTx/>
                  <a:latin typeface="Arial" panose="020B0604020202020204" pitchFamily="34" charset="0"/>
                  <a:ea typeface="+mn-ea"/>
                  <a:cs typeface="+mn-cs"/>
                </a:rPr>
                <a:t>ACUTE ADULT</a:t>
              </a:r>
              <a:endParaRPr kumimoji="0" lang="en-GB" sz="1400" b="0" i="0" u="none" strike="noStrike" kern="1200" cap="none" spc="0" normalizeH="0" baseline="0" noProof="0" dirty="0">
                <a:ln>
                  <a:noFill/>
                </a:ln>
                <a:solidFill>
                  <a:srgbClr val="005EB8">
                    <a:lumMod val="75000"/>
                  </a:srgbClr>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5B50833B-13CD-4BEF-A3DC-BEFCB1357B67}"/>
                </a:ext>
              </a:extLst>
            </p:cNvPr>
            <p:cNvSpPr txBox="1"/>
            <p:nvPr/>
          </p:nvSpPr>
          <p:spPr>
            <a:xfrm>
              <a:off x="3268280" y="3455968"/>
              <a:ext cx="1821135" cy="6652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000000">
                      <a:lumMod val="100000"/>
                    </a:srgbClr>
                  </a:solidFill>
                  <a:effectLst/>
                  <a:uLnTx/>
                  <a:uFillTx/>
                  <a:latin typeface="Arial" panose="020B0604020202020204" pitchFamily="34" charset="0"/>
                  <a:ea typeface="+mn-ea"/>
                  <a:cs typeface="+mn-cs"/>
                </a:rPr>
                <a:t>JOHN’S STORY</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005EB8">
                      <a:lumMod val="75000"/>
                    </a:srgbClr>
                  </a:solidFill>
                  <a:effectLst/>
                  <a:uLnTx/>
                  <a:uFillTx/>
                  <a:latin typeface="Arial" panose="020B0604020202020204" pitchFamily="34" charset="0"/>
                  <a:ea typeface="+mn-ea"/>
                  <a:cs typeface="+mn-cs"/>
                </a:rPr>
                <a:t>MENTAL HEALTH ASSESSMENT UNIT</a:t>
              </a:r>
              <a:endParaRPr kumimoji="0" lang="en-GB" sz="1400" b="0" i="0" u="none" strike="noStrike" kern="1200" cap="none" spc="0" normalizeH="0" baseline="0" noProof="0" dirty="0">
                <a:ln>
                  <a:noFill/>
                </a:ln>
                <a:solidFill>
                  <a:srgbClr val="005EB8">
                    <a:lumMod val="75000"/>
                  </a:srgbClr>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26AA04EA-B4A7-4F52-8553-D0BC5180F9EA}"/>
                </a:ext>
              </a:extLst>
            </p:cNvPr>
            <p:cNvSpPr txBox="1"/>
            <p:nvPr/>
          </p:nvSpPr>
          <p:spPr>
            <a:xfrm>
              <a:off x="5695698" y="3470130"/>
              <a:ext cx="1821135" cy="4808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000000">
                      <a:lumMod val="100000"/>
                    </a:srgbClr>
                  </a:solidFill>
                  <a:effectLst/>
                  <a:uLnTx/>
                  <a:uFillTx/>
                  <a:latin typeface="Arial" panose="020B0604020202020204" pitchFamily="34" charset="0"/>
                  <a:ea typeface="+mn-ea"/>
                  <a:cs typeface="+mn-cs"/>
                </a:rPr>
                <a:t>ADAM’S STORY</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005EB8">
                      <a:lumMod val="75000"/>
                    </a:srgbClr>
                  </a:solidFill>
                  <a:effectLst/>
                  <a:uLnTx/>
                  <a:uFillTx/>
                  <a:latin typeface="Arial" panose="020B0604020202020204" pitchFamily="34" charset="0"/>
                  <a:ea typeface="+mn-ea"/>
                  <a:cs typeface="+mn-cs"/>
                </a:rPr>
                <a:t>FORENSIC</a:t>
              </a:r>
              <a:endParaRPr kumimoji="0" lang="en-GB" sz="1400" b="0" i="0" u="none" strike="noStrike" kern="1200" cap="none" spc="0" normalizeH="0" baseline="0" noProof="0" dirty="0">
                <a:ln>
                  <a:noFill/>
                </a:ln>
                <a:solidFill>
                  <a:srgbClr val="005EB8">
                    <a:lumMod val="75000"/>
                  </a:srgbClr>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58322C2-5424-4CEF-A96F-DB4B74B9839B}"/>
                </a:ext>
              </a:extLst>
            </p:cNvPr>
            <p:cNvSpPr txBox="1"/>
            <p:nvPr/>
          </p:nvSpPr>
          <p:spPr>
            <a:xfrm>
              <a:off x="8159498" y="3461072"/>
              <a:ext cx="1821135" cy="4808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000000">
                      <a:lumMod val="100000"/>
                    </a:srgbClr>
                  </a:solidFill>
                  <a:effectLst/>
                  <a:uLnTx/>
                  <a:uFillTx/>
                  <a:latin typeface="Arial" panose="020B0604020202020204" pitchFamily="34" charset="0"/>
                  <a:ea typeface="+mn-ea"/>
                  <a:cs typeface="+mn-cs"/>
                </a:rPr>
                <a:t>LYDIA’S STORY</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005EB8">
                      <a:lumMod val="75000"/>
                    </a:srgbClr>
                  </a:solidFill>
                  <a:effectLst/>
                  <a:uLnTx/>
                  <a:uFillTx/>
                  <a:latin typeface="Arial" panose="020B0604020202020204" pitchFamily="34" charset="0"/>
                  <a:ea typeface="+mn-ea"/>
                  <a:cs typeface="+mn-cs"/>
                </a:rPr>
                <a:t>CAMHS</a:t>
              </a:r>
              <a:endParaRPr kumimoji="0" lang="en-GB" sz="1400" b="0" i="0" u="none" strike="noStrike" kern="1200" cap="none" spc="0" normalizeH="0" baseline="0" noProof="0" dirty="0">
                <a:ln>
                  <a:noFill/>
                </a:ln>
                <a:solidFill>
                  <a:srgbClr val="005EB8">
                    <a:lumMod val="75000"/>
                  </a:srgbClr>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4533D9F-C482-48F5-8C70-699EB6DF7A36}"/>
                </a:ext>
              </a:extLst>
            </p:cNvPr>
            <p:cNvSpPr txBox="1"/>
            <p:nvPr/>
          </p:nvSpPr>
          <p:spPr>
            <a:xfrm>
              <a:off x="736416" y="5574153"/>
              <a:ext cx="1821135" cy="4808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000000">
                      <a:lumMod val="100000"/>
                    </a:srgbClr>
                  </a:solidFill>
                  <a:effectLst/>
                  <a:uLnTx/>
                  <a:uFillTx/>
                  <a:latin typeface="Arial" panose="020B0604020202020204" pitchFamily="34" charset="0"/>
                  <a:ea typeface="+mn-ea"/>
                  <a:cs typeface="+mn-cs"/>
                </a:rPr>
                <a:t>SALLY’S STORY</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005EB8">
                      <a:lumMod val="75000"/>
                    </a:srgbClr>
                  </a:solidFill>
                  <a:effectLst/>
                  <a:uLnTx/>
                  <a:uFillTx/>
                  <a:latin typeface="Arial" panose="020B0604020202020204" pitchFamily="34" charset="0"/>
                  <a:ea typeface="+mn-ea"/>
                  <a:cs typeface="+mn-cs"/>
                </a:rPr>
                <a:t>OLDER ADULTS</a:t>
              </a:r>
              <a:endParaRPr kumimoji="0" lang="en-GB" sz="1400" b="0" i="0" u="none" strike="noStrike" kern="1200" cap="none" spc="0" normalizeH="0" baseline="0" noProof="0" dirty="0">
                <a:ln>
                  <a:noFill/>
                </a:ln>
                <a:solidFill>
                  <a:srgbClr val="005EB8">
                    <a:lumMod val="75000"/>
                  </a:srgbClr>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7FA5588B-170E-4114-8CB0-A40896E4C58C}"/>
                </a:ext>
              </a:extLst>
            </p:cNvPr>
            <p:cNvSpPr txBox="1"/>
            <p:nvPr/>
          </p:nvSpPr>
          <p:spPr>
            <a:xfrm>
              <a:off x="3260431" y="5559991"/>
              <a:ext cx="1942513" cy="6652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000000">
                      <a:lumMod val="100000"/>
                    </a:srgbClr>
                  </a:solidFill>
                  <a:effectLst/>
                  <a:uLnTx/>
                  <a:uFillTx/>
                  <a:latin typeface="Arial" panose="020B0604020202020204" pitchFamily="34" charset="0"/>
                  <a:ea typeface="+mn-ea"/>
                  <a:cs typeface="+mn-cs"/>
                </a:rPr>
                <a:t>JACK’S STORY</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005EB8">
                      <a:lumMod val="75000"/>
                    </a:srgbClr>
                  </a:solidFill>
                  <a:effectLst/>
                  <a:uLnTx/>
                  <a:uFillTx/>
                  <a:latin typeface="Arial" panose="020B0604020202020204" pitchFamily="34" charset="0"/>
                  <a:ea typeface="+mn-ea"/>
                  <a:cs typeface="+mn-cs"/>
                </a:rPr>
                <a:t>PSYCHIATRIC INTENSIVE CARE UNIT</a:t>
              </a:r>
              <a:endParaRPr kumimoji="0" lang="en-GB" sz="1400" b="0" i="0" u="none" strike="noStrike" kern="1200" cap="none" spc="0" normalizeH="0" baseline="0" noProof="0" dirty="0">
                <a:ln>
                  <a:noFill/>
                </a:ln>
                <a:solidFill>
                  <a:srgbClr val="005EB8">
                    <a:lumMod val="75000"/>
                  </a:srgbClr>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C4671BB7-3AF2-46ED-8814-851031D7AC76}"/>
                </a:ext>
              </a:extLst>
            </p:cNvPr>
            <p:cNvSpPr txBox="1"/>
            <p:nvPr/>
          </p:nvSpPr>
          <p:spPr>
            <a:xfrm>
              <a:off x="5699148" y="5574153"/>
              <a:ext cx="1821135" cy="4808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000000">
                      <a:lumMod val="100000"/>
                    </a:srgbClr>
                  </a:solidFill>
                  <a:effectLst/>
                  <a:uLnTx/>
                  <a:uFillTx/>
                  <a:latin typeface="Arial" panose="020B0604020202020204" pitchFamily="34" charset="0"/>
                  <a:ea typeface="+mn-ea"/>
                  <a:cs typeface="+mn-cs"/>
                </a:rPr>
                <a:t>DONNA’S STORY</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005EB8">
                      <a:lumMod val="75000"/>
                    </a:srgbClr>
                  </a:solidFill>
                  <a:effectLst/>
                  <a:uLnTx/>
                  <a:uFillTx/>
                  <a:latin typeface="Arial" panose="020B0604020202020204" pitchFamily="34" charset="0"/>
                  <a:ea typeface="+mn-ea"/>
                  <a:cs typeface="+mn-cs"/>
                </a:rPr>
                <a:t>MOTHER AND BABY</a:t>
              </a:r>
              <a:endParaRPr kumimoji="0" lang="en-GB" sz="1400" b="0" i="0" u="none" strike="noStrike" kern="1200" cap="none" spc="0" normalizeH="0" baseline="0" noProof="0" dirty="0">
                <a:ln>
                  <a:noFill/>
                </a:ln>
                <a:solidFill>
                  <a:srgbClr val="005EB8">
                    <a:lumMod val="75000"/>
                  </a:srgbClr>
                </a:solidFill>
                <a:effectLst/>
                <a:uLnTx/>
                <a:uFillTx/>
                <a:latin typeface="Arial" panose="020B0604020202020204" pitchFamily="34" charset="0"/>
                <a:ea typeface="+mn-ea"/>
                <a:cs typeface="+mn-cs"/>
              </a:endParaRPr>
            </a:p>
          </p:txBody>
        </p:sp>
      </p:grpSp>
      <p:sp>
        <p:nvSpPr>
          <p:cNvPr id="19" name="TextBox 18">
            <a:extLst>
              <a:ext uri="{FF2B5EF4-FFF2-40B4-BE49-F238E27FC236}">
                <a16:creationId xmlns:a16="http://schemas.microsoft.com/office/drawing/2014/main" id="{2D0443F8-D3B6-4135-8FD7-0FE791D2EBF3}"/>
              </a:ext>
            </a:extLst>
          </p:cNvPr>
          <p:cNvSpPr txBox="1"/>
          <p:nvPr/>
        </p:nvSpPr>
        <p:spPr>
          <a:xfrm>
            <a:off x="416126" y="956816"/>
            <a:ext cx="114835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lumMod val="100000"/>
                  </a:srgbClr>
                </a:solidFill>
                <a:effectLst/>
                <a:uLnTx/>
                <a:uFillTx/>
                <a:latin typeface="Verdana"/>
                <a:ea typeface="+mn-ea"/>
                <a:cs typeface="+mn-cs"/>
              </a:rPr>
              <a:t>These staffing models will enable us to </a:t>
            </a:r>
            <a:r>
              <a:rPr kumimoji="0" lang="en-GB" sz="1400" b="0" i="0" u="none" strike="noStrike" kern="1200" cap="none" spc="0" normalizeH="0" baseline="0" noProof="0" dirty="0">
                <a:ln>
                  <a:noFill/>
                </a:ln>
                <a:solidFill>
                  <a:srgbClr val="000000"/>
                </a:solidFill>
                <a:effectLst/>
                <a:uLnTx/>
                <a:uFillTx/>
                <a:latin typeface="Verdana"/>
                <a:ea typeface="Euphemia" panose="020B0503040102020104" pitchFamily="34" charset="0"/>
                <a:cs typeface="Arial" panose="020B0604020202020204" pitchFamily="34" charset="0"/>
              </a:rPr>
              <a:t>provide consistently safe, good quality care that is person-centred and puts patients and families at the heart of everything we do</a:t>
            </a:r>
            <a:endParaRPr kumimoji="0" lang="en-GB" sz="1400" b="0" i="0" u="none" strike="noStrike" kern="1200" cap="none" spc="0" normalizeH="0" baseline="0" noProof="0" dirty="0">
              <a:ln>
                <a:noFill/>
              </a:ln>
              <a:solidFill>
                <a:srgbClr val="000000"/>
              </a:solidFill>
              <a:effectLst/>
              <a:uLnTx/>
              <a:uFillTx/>
              <a:latin typeface="Verdana"/>
              <a:ea typeface="+mn-ea"/>
              <a:cs typeface="Arial" panose="020B0604020202020204" pitchFamily="34" charset="0"/>
            </a:endParaRPr>
          </a:p>
        </p:txBody>
      </p:sp>
      <p:sp>
        <p:nvSpPr>
          <p:cNvPr id="20" name="TextBox 19">
            <a:extLst>
              <a:ext uri="{FF2B5EF4-FFF2-40B4-BE49-F238E27FC236}">
                <a16:creationId xmlns:a16="http://schemas.microsoft.com/office/drawing/2014/main" id="{F461113F-90A1-44A3-ABE6-3DC132948689}"/>
              </a:ext>
            </a:extLst>
          </p:cNvPr>
          <p:cNvSpPr txBox="1">
            <a:spLocks/>
          </p:cNvSpPr>
          <p:nvPr/>
        </p:nvSpPr>
        <p:spPr>
          <a:xfrm>
            <a:off x="416126" y="404026"/>
            <a:ext cx="11638927" cy="566309"/>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en-GB" sz="4400" b="0" i="0" u="none" strike="noStrike" kern="1200" cap="none" spc="250" normalizeH="0" baseline="0" noProof="0" dirty="0">
                <a:ln>
                  <a:noFill/>
                </a:ln>
                <a:solidFill>
                  <a:srgbClr val="005EB8"/>
                </a:solidFill>
                <a:effectLst/>
                <a:uLnTx/>
                <a:uFillTx/>
                <a:latin typeface="Impact" panose="020B0806030902050204" pitchFamily="34" charset="0"/>
                <a:ea typeface="+mn-ea"/>
                <a:cs typeface="+mn-cs"/>
              </a:rPr>
              <a:t>What this means for our patients</a:t>
            </a:r>
          </a:p>
        </p:txBody>
      </p:sp>
    </p:spTree>
    <p:extLst>
      <p:ext uri="{BB962C8B-B14F-4D97-AF65-F5344CB8AC3E}">
        <p14:creationId xmlns:p14="http://schemas.microsoft.com/office/powerpoint/2010/main" val="5046467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15BEEEB-BC9F-451C-8CB0-056D72FB2540}"/>
              </a:ext>
            </a:extLst>
          </p:cNvPr>
          <p:cNvGraphicFramePr>
            <a:graphicFrameLocks noChangeAspect="1"/>
          </p:cNvGraphicFramePr>
          <p:nvPr>
            <p:custDataLst>
              <p:tags r:id="rId2"/>
            </p:custDataLst>
          </p:nvPr>
        </p:nvGraphicFramePr>
        <p:xfrm>
          <a:off x="1812" y="1714"/>
          <a:ext cx="1588" cy="1588"/>
        </p:xfrm>
        <a:graphic>
          <a:graphicData uri="http://schemas.openxmlformats.org/presentationml/2006/ole">
            <mc:AlternateContent xmlns:mc="http://schemas.openxmlformats.org/markup-compatibility/2006">
              <mc:Choice xmlns:v="urn:schemas-microsoft-com:vml" Requires="v">
                <p:oleObj spid="_x0000_s1041" name="think-cell Slide" r:id="rId5" imgW="485" imgH="485" progId="TCLayout.ActiveDocument.1">
                  <p:embed/>
                </p:oleObj>
              </mc:Choice>
              <mc:Fallback>
                <p:oleObj name="think-cell Slide" r:id="rId5" imgW="485" imgH="485" progId="TCLayout.ActiveDocument.1">
                  <p:embed/>
                  <p:pic>
                    <p:nvPicPr>
                      <p:cNvPr id="4" name="Object 3" hidden="1">
                        <a:extLst>
                          <a:ext uri="{FF2B5EF4-FFF2-40B4-BE49-F238E27FC236}">
                            <a16:creationId xmlns:a16="http://schemas.microsoft.com/office/drawing/2014/main" id="{815BEEEB-BC9F-451C-8CB0-056D72FB2540}"/>
                          </a:ext>
                        </a:extLst>
                      </p:cNvPr>
                      <p:cNvPicPr/>
                      <p:nvPr/>
                    </p:nvPicPr>
                    <p:blipFill>
                      <a:blip r:embed="rId6"/>
                      <a:stretch>
                        <a:fillRect/>
                      </a:stretch>
                    </p:blipFill>
                    <p:spPr>
                      <a:xfrm>
                        <a:off x="1812" y="1714"/>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EF57F8C6-610F-4CF5-90AD-91A5BA79C2F2}"/>
              </a:ext>
            </a:extLst>
          </p:cNvPr>
          <p:cNvSpPr txBox="1">
            <a:spLocks/>
          </p:cNvSpPr>
          <p:nvPr/>
        </p:nvSpPr>
        <p:spPr>
          <a:xfrm>
            <a:off x="276750" y="242209"/>
            <a:ext cx="11638501" cy="566307"/>
          </a:xfrm>
          <a:prstGeom prst="rect">
            <a:avLst/>
          </a:prstGeom>
          <a:noFill/>
        </p:spPr>
        <p:txBody>
          <a:bodyPr wrap="square" lIns="0" tIns="45719" rIns="0" bIns="45719" rtlCol="0" anchor="t">
            <a:spAutoFit/>
          </a:bodyPr>
          <a:lstStyle/>
          <a:p>
            <a:pPr marL="0" marR="0" lvl="0" indent="0" algn="l" defTabSz="914406" rtl="0" eaLnBrk="1" fontAlgn="auto" latinLnBrk="0" hangingPunct="1">
              <a:lnSpc>
                <a:spcPct val="70000"/>
              </a:lnSpc>
              <a:spcBef>
                <a:spcPct val="0"/>
              </a:spcBef>
              <a:spcAft>
                <a:spcPts val="0"/>
              </a:spcAft>
              <a:buClrTx/>
              <a:buSzTx/>
              <a:buFontTx/>
              <a:buNone/>
              <a:tabLst/>
              <a:defRPr/>
            </a:pPr>
            <a:r>
              <a:rPr kumimoji="0" lang="en-GB" sz="4400" b="0" i="0" u="none" strike="noStrike" kern="1200" cap="none" spc="250" normalizeH="0" baseline="0" noProof="0" dirty="0" smtClean="0">
                <a:ln>
                  <a:noFill/>
                </a:ln>
                <a:solidFill>
                  <a:srgbClr val="005EB8"/>
                </a:solidFill>
                <a:effectLst/>
                <a:uLnTx/>
                <a:uFillTx/>
                <a:latin typeface="Impact" panose="020B0806030902050204" pitchFamily="34" charset="0"/>
                <a:ea typeface="+mn-ea"/>
                <a:cs typeface="+mn-cs"/>
              </a:rPr>
              <a:t>Adult acute (overview)</a:t>
            </a:r>
            <a:endParaRPr kumimoji="0" lang="en-GB" sz="4400" b="0" i="0" u="none" strike="noStrike" kern="1200" cap="none" spc="250" normalizeH="0" baseline="0" noProof="0" dirty="0">
              <a:ln>
                <a:noFill/>
              </a:ln>
              <a:solidFill>
                <a:srgbClr val="005EB8"/>
              </a:solidFill>
              <a:effectLst/>
              <a:uLnTx/>
              <a:uFillTx/>
              <a:latin typeface="Impact" panose="020B0806030902050204" pitchFamily="34" charset="0"/>
              <a:ea typeface="+mn-ea"/>
              <a:cs typeface="+mn-cs"/>
            </a:endParaRPr>
          </a:p>
        </p:txBody>
      </p:sp>
      <p:sp>
        <p:nvSpPr>
          <p:cNvPr id="137" name="Arc 136">
            <a:extLst>
              <a:ext uri="{FF2B5EF4-FFF2-40B4-BE49-F238E27FC236}">
                <a16:creationId xmlns:a16="http://schemas.microsoft.com/office/drawing/2014/main" id="{AA422935-DD9A-4566-AA7A-6E321A30947C}"/>
              </a:ext>
            </a:extLst>
          </p:cNvPr>
          <p:cNvSpPr/>
          <p:nvPr/>
        </p:nvSpPr>
        <p:spPr>
          <a:xfrm>
            <a:off x="1657874" y="2181272"/>
            <a:ext cx="437413" cy="437413"/>
          </a:xfrm>
          <a:prstGeom prst="arc">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37907" rtl="0" eaLnBrk="1" fontAlgn="auto" latinLnBrk="0" hangingPunct="1">
              <a:lnSpc>
                <a:spcPct val="100000"/>
              </a:lnSpc>
              <a:spcBef>
                <a:spcPts val="0"/>
              </a:spcBef>
              <a:spcAft>
                <a:spcPts val="0"/>
              </a:spcAft>
              <a:buClrTx/>
              <a:buSzTx/>
              <a:buFontTx/>
              <a:buNone/>
              <a:tabLst/>
              <a:defRPr/>
            </a:pPr>
            <a:endParaRPr kumimoji="0" lang="en-US" sz="1649" b="0" i="0" u="none" strike="noStrike" kern="1200" cap="none" spc="0" normalizeH="0" baseline="0" noProof="0">
              <a:ln>
                <a:noFill/>
              </a:ln>
              <a:solidFill>
                <a:srgbClr val="000000"/>
              </a:solidFill>
              <a:effectLst/>
              <a:uLnTx/>
              <a:uFillTx/>
              <a:latin typeface="Open Sans"/>
              <a:ea typeface="+mn-ea"/>
              <a:cs typeface="+mn-cs"/>
            </a:endParaRPr>
          </a:p>
        </p:txBody>
      </p:sp>
      <p:cxnSp>
        <p:nvCxnSpPr>
          <p:cNvPr id="138" name="Straight Connector 137">
            <a:extLst>
              <a:ext uri="{FF2B5EF4-FFF2-40B4-BE49-F238E27FC236}">
                <a16:creationId xmlns:a16="http://schemas.microsoft.com/office/drawing/2014/main" id="{728EFE42-8156-4DBF-90CE-A84775F2CD91}"/>
              </a:ext>
            </a:extLst>
          </p:cNvPr>
          <p:cNvCxnSpPr>
            <a:cxnSpLocks/>
          </p:cNvCxnSpPr>
          <p:nvPr/>
        </p:nvCxnSpPr>
        <p:spPr>
          <a:xfrm>
            <a:off x="224" y="2181271"/>
            <a:ext cx="1876356" cy="0"/>
          </a:xfrm>
          <a:prstGeom prst="line">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9726EB5-D88B-4BBD-A958-A6CDC3952351}"/>
              </a:ext>
            </a:extLst>
          </p:cNvPr>
          <p:cNvCxnSpPr>
            <a:cxnSpLocks/>
          </p:cNvCxnSpPr>
          <p:nvPr/>
        </p:nvCxnSpPr>
        <p:spPr>
          <a:xfrm flipV="1">
            <a:off x="2095286" y="2399977"/>
            <a:ext cx="0" cy="1781471"/>
          </a:xfrm>
          <a:prstGeom prst="line">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7" name="Arc 146">
            <a:extLst>
              <a:ext uri="{FF2B5EF4-FFF2-40B4-BE49-F238E27FC236}">
                <a16:creationId xmlns:a16="http://schemas.microsoft.com/office/drawing/2014/main" id="{B7B32452-0845-412E-A2F2-E654C2BFD54B}"/>
              </a:ext>
            </a:extLst>
          </p:cNvPr>
          <p:cNvSpPr/>
          <p:nvPr/>
        </p:nvSpPr>
        <p:spPr>
          <a:xfrm rot="10800000">
            <a:off x="2095288" y="3962741"/>
            <a:ext cx="437413" cy="437413"/>
          </a:xfrm>
          <a:prstGeom prst="arc">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37907" rtl="0" eaLnBrk="1" fontAlgn="auto" latinLnBrk="0" hangingPunct="1">
              <a:lnSpc>
                <a:spcPct val="100000"/>
              </a:lnSpc>
              <a:spcBef>
                <a:spcPts val="0"/>
              </a:spcBef>
              <a:spcAft>
                <a:spcPts val="0"/>
              </a:spcAft>
              <a:buClrTx/>
              <a:buSzTx/>
              <a:buFontTx/>
              <a:buNone/>
              <a:tabLst/>
              <a:defRPr/>
            </a:pPr>
            <a:endParaRPr kumimoji="0" lang="en-US" sz="1649" b="0" i="0" u="none" strike="noStrike" kern="1200" cap="none" spc="0" normalizeH="0" baseline="0" noProof="0">
              <a:ln>
                <a:noFill/>
              </a:ln>
              <a:solidFill>
                <a:srgbClr val="000000"/>
              </a:solidFill>
              <a:effectLst/>
              <a:uLnTx/>
              <a:uFillTx/>
              <a:latin typeface="Open Sans"/>
              <a:ea typeface="+mn-ea"/>
              <a:cs typeface="+mn-cs"/>
            </a:endParaRPr>
          </a:p>
        </p:txBody>
      </p:sp>
      <p:cxnSp>
        <p:nvCxnSpPr>
          <p:cNvPr id="149" name="Straight Connector 148">
            <a:extLst>
              <a:ext uri="{FF2B5EF4-FFF2-40B4-BE49-F238E27FC236}">
                <a16:creationId xmlns:a16="http://schemas.microsoft.com/office/drawing/2014/main" id="{E469B104-A118-4395-ACD9-4159B9DD6CB0}"/>
              </a:ext>
            </a:extLst>
          </p:cNvPr>
          <p:cNvCxnSpPr>
            <a:cxnSpLocks/>
          </p:cNvCxnSpPr>
          <p:nvPr/>
        </p:nvCxnSpPr>
        <p:spPr>
          <a:xfrm>
            <a:off x="2307678" y="4400154"/>
            <a:ext cx="437413" cy="0"/>
          </a:xfrm>
          <a:prstGeom prst="line">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53AC27A6-F6E2-49BD-8C6C-D4FF574A3FCE}"/>
              </a:ext>
            </a:extLst>
          </p:cNvPr>
          <p:cNvSpPr txBox="1"/>
          <p:nvPr/>
        </p:nvSpPr>
        <p:spPr>
          <a:xfrm>
            <a:off x="95989" y="3340111"/>
            <a:ext cx="2543496" cy="3224472"/>
          </a:xfrm>
          <a:prstGeom prst="rect">
            <a:avLst/>
          </a:prstGeom>
          <a:noFill/>
        </p:spPr>
        <p:txBody>
          <a:bodyPr wrap="square" rtlCol="0">
            <a:spAutoFit/>
          </a:bodyPr>
          <a:lstStyle/>
          <a:p>
            <a:pPr marL="0" marR="0" lvl="0" indent="0" algn="l" defTabSz="326568"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C7FC">
                    <a:lumMod val="50000"/>
                  </a:srgbClr>
                </a:solidFill>
                <a:effectLst/>
                <a:uLnTx/>
                <a:uFillTx/>
                <a:latin typeface="Verdana"/>
                <a:ea typeface="+mn-ea"/>
                <a:cs typeface="Arial" panose="020B0604020202020204" pitchFamily="34" charset="0"/>
              </a:rPr>
              <a:t>ADMISSION</a:t>
            </a:r>
            <a:endParaRPr kumimoji="0" lang="en-GB" sz="1200" b="0" i="0" u="none" strike="noStrike" kern="1200" cap="none" spc="0" normalizeH="0" baseline="0" noProof="0" dirty="0">
              <a:ln>
                <a:noFill/>
              </a:ln>
              <a:solidFill>
                <a:prstClr val="black">
                  <a:lumMod val="75000"/>
                  <a:lumOff val="25000"/>
                </a:prstClr>
              </a:solidFill>
              <a:effectLst/>
              <a:uLnTx/>
              <a:uFillTx/>
              <a:latin typeface="Verdana"/>
              <a:ea typeface="+mn-ea"/>
              <a:cs typeface="Arial" panose="020B0604020202020204" pitchFamily="34" charset="0"/>
            </a:endParaRPr>
          </a:p>
          <a:p>
            <a:pPr marL="0" marR="0" lvl="0" indent="0" algn="l" defTabSz="772302" rtl="0" eaLnBrk="1" fontAlgn="auto" latinLnBrk="0" hangingPunct="1">
              <a:lnSpc>
                <a:spcPct val="106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Kira is transferred from </a:t>
            </a:r>
            <a:r>
              <a:rPr kumimoji="0" lang="en-GB" sz="1100" b="0" i="0" u="none" strike="noStrike" kern="1200" cap="none" spc="0" normalizeH="0" baseline="0" noProof="0" dirty="0" smtClean="0">
                <a:ln>
                  <a:noFill/>
                </a:ln>
                <a:solidFill>
                  <a:prstClr val="black"/>
                </a:solidFill>
                <a:effectLst/>
                <a:uLnTx/>
                <a:uFillTx/>
                <a:latin typeface="Verdana"/>
                <a:ea typeface="+mn-ea"/>
                <a:cs typeface="Arial" panose="020B0604020202020204" pitchFamily="34" charset="0"/>
              </a:rPr>
              <a:t/>
            </a:r>
            <a:br>
              <a:rPr kumimoji="0" lang="en-GB" sz="1100" b="0" i="0" u="none" strike="noStrike" kern="1200" cap="none" spc="0" normalizeH="0" baseline="0" noProof="0" dirty="0" smtClean="0">
                <a:ln>
                  <a:noFill/>
                </a:ln>
                <a:solidFill>
                  <a:prstClr val="black"/>
                </a:solidFill>
                <a:effectLst/>
                <a:uLnTx/>
                <a:uFillTx/>
                <a:latin typeface="Verdana"/>
                <a:ea typeface="+mn-ea"/>
                <a:cs typeface="Arial" panose="020B0604020202020204" pitchFamily="34" charset="0"/>
              </a:rPr>
            </a:br>
            <a:r>
              <a:rPr kumimoji="0" lang="en-GB" sz="1100" b="0" i="0" u="none" strike="noStrike" kern="1200" cap="none" spc="0" normalizeH="0" baseline="0" noProof="0" dirty="0" smtClean="0">
                <a:ln>
                  <a:noFill/>
                </a:ln>
                <a:solidFill>
                  <a:prstClr val="black"/>
                </a:solidFill>
                <a:effectLst/>
                <a:uLnTx/>
                <a:uFillTx/>
                <a:latin typeface="Verdana"/>
                <a:ea typeface="+mn-ea"/>
                <a:cs typeface="Arial" panose="020B0604020202020204" pitchFamily="34" charset="0"/>
              </a:rPr>
              <a:t>the </a:t>
            </a: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Assessment Unit after </a:t>
            </a:r>
            <a:r>
              <a:rPr kumimoji="0" lang="en-GB" sz="1100" b="0" i="0" u="none" strike="noStrike" kern="1200" cap="none" spc="0" normalizeH="0" baseline="0" noProof="0" dirty="0" smtClean="0">
                <a:ln>
                  <a:noFill/>
                </a:ln>
                <a:solidFill>
                  <a:prstClr val="black"/>
                </a:solidFill>
                <a:effectLst/>
                <a:uLnTx/>
                <a:uFillTx/>
                <a:latin typeface="Verdana"/>
                <a:ea typeface="+mn-ea"/>
                <a:cs typeface="Arial" panose="020B0604020202020204" pitchFamily="34" charset="0"/>
              </a:rPr>
              <a:t/>
            </a:r>
            <a:br>
              <a:rPr kumimoji="0" lang="en-GB" sz="1100" b="0" i="0" u="none" strike="noStrike" kern="1200" cap="none" spc="0" normalizeH="0" baseline="0" noProof="0" dirty="0" smtClean="0">
                <a:ln>
                  <a:noFill/>
                </a:ln>
                <a:solidFill>
                  <a:prstClr val="black"/>
                </a:solidFill>
                <a:effectLst/>
                <a:uLnTx/>
                <a:uFillTx/>
                <a:latin typeface="Verdana"/>
                <a:ea typeface="+mn-ea"/>
                <a:cs typeface="Arial" panose="020B0604020202020204" pitchFamily="34" charset="0"/>
              </a:rPr>
            </a:br>
            <a:r>
              <a:rPr kumimoji="0" lang="en-GB" sz="1100" b="0" i="0" u="none" strike="noStrike" kern="1200" cap="none" spc="0" normalizeH="0" baseline="0" noProof="0" dirty="0" smtClean="0">
                <a:ln>
                  <a:noFill/>
                </a:ln>
                <a:solidFill>
                  <a:prstClr val="black"/>
                </a:solidFill>
                <a:effectLst/>
                <a:uLnTx/>
                <a:uFillTx/>
                <a:latin typeface="Verdana"/>
                <a:ea typeface="+mn-ea"/>
                <a:cs typeface="Arial" panose="020B0604020202020204" pitchFamily="34" charset="0"/>
              </a:rPr>
              <a:t>attempting </a:t>
            </a: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suicide by a paracetamol overdose. </a:t>
            </a:r>
            <a:r>
              <a:rPr kumimoji="0" lang="en-GB" sz="1100" b="0" i="0" u="none" strike="noStrike" kern="1200" cap="none" spc="0" normalizeH="0" baseline="0" noProof="0" dirty="0" smtClean="0">
                <a:ln>
                  <a:noFill/>
                </a:ln>
                <a:solidFill>
                  <a:prstClr val="black"/>
                </a:solidFill>
                <a:effectLst/>
                <a:uLnTx/>
                <a:uFillTx/>
                <a:latin typeface="Verdana"/>
                <a:ea typeface="+mn-ea"/>
                <a:cs typeface="Arial" panose="020B0604020202020204" pitchFamily="34" charset="0"/>
              </a:rPr>
              <a:t/>
            </a:r>
            <a:br>
              <a:rPr kumimoji="0" lang="en-GB" sz="1100" b="0" i="0" u="none" strike="noStrike" kern="1200" cap="none" spc="0" normalizeH="0" baseline="0" noProof="0" dirty="0" smtClean="0">
                <a:ln>
                  <a:noFill/>
                </a:ln>
                <a:solidFill>
                  <a:prstClr val="black"/>
                </a:solidFill>
                <a:effectLst/>
                <a:uLnTx/>
                <a:uFillTx/>
                <a:latin typeface="Verdana"/>
                <a:ea typeface="+mn-ea"/>
                <a:cs typeface="Arial" panose="020B0604020202020204" pitchFamily="34" charset="0"/>
              </a:rPr>
            </a:br>
            <a:r>
              <a:rPr kumimoji="0" lang="en-GB" sz="1100" b="0" i="0" u="none" strike="noStrike" kern="1200" cap="none" spc="0" normalizeH="0" baseline="0" noProof="0" dirty="0" smtClean="0">
                <a:ln>
                  <a:noFill/>
                </a:ln>
                <a:solidFill>
                  <a:prstClr val="black"/>
                </a:solidFill>
                <a:effectLst/>
                <a:uLnTx/>
                <a:uFillTx/>
                <a:latin typeface="Verdana"/>
                <a:ea typeface="+mn-ea"/>
                <a:cs typeface="Arial" panose="020B0604020202020204" pitchFamily="34" charset="0"/>
              </a:rPr>
              <a:t>She </a:t>
            </a: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had multiple previous admissions and has previously been diagnosed with emotionally unstable personality disorder.</a:t>
            </a:r>
          </a:p>
          <a:p>
            <a:pPr marL="0" marR="0" lvl="0" indent="0" algn="l" defTabSz="772302" rtl="0" eaLnBrk="1" fontAlgn="auto" latinLnBrk="0" hangingPunct="1">
              <a:lnSpc>
                <a:spcPct val="106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The purpose for admission is identified and clear as ensured by the clinical flow lead.</a:t>
            </a:r>
          </a:p>
          <a:p>
            <a:pPr marL="0" marR="0" lvl="0" indent="0" algn="l" defTabSz="772302" rtl="0" eaLnBrk="1" fontAlgn="auto" latinLnBrk="0" hangingPunct="1">
              <a:lnSpc>
                <a:spcPct val="106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black"/>
                </a:solidFill>
                <a:effectLst/>
                <a:uLnTx/>
                <a:uFillTx/>
                <a:latin typeface="Verdana"/>
                <a:ea typeface="+mn-ea"/>
                <a:cs typeface="Arial" panose="020B0604020202020204" pitchFamily="34" charset="0"/>
              </a:rPr>
              <a:t>The </a:t>
            </a:r>
            <a:r>
              <a:rPr kumimoji="0" lang="en-GB" sz="1100" b="1"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7 day ward administrator </a:t>
            </a: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ensures documentation from previous admissions is accessible, and </a:t>
            </a:r>
            <a:r>
              <a:rPr kumimoji="0" lang="en-GB" sz="1100" b="1"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pharmacy staff</a:t>
            </a: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 begin medicines reconciliation.</a:t>
            </a:r>
            <a:endParaRPr kumimoji="0" lang="en-GB" sz="1100" b="1" i="0" u="none" strike="noStrike" kern="1200" cap="none" spc="0" normalizeH="0" baseline="0" noProof="0" dirty="0">
              <a:ln>
                <a:noFill/>
              </a:ln>
              <a:solidFill>
                <a:prstClr val="black"/>
              </a:solidFill>
              <a:effectLst/>
              <a:uLnTx/>
              <a:uFillTx/>
              <a:latin typeface="Verdana"/>
              <a:ea typeface="+mn-ea"/>
              <a:cs typeface="Arial" panose="020B0604020202020204" pitchFamily="34" charset="0"/>
            </a:endParaRPr>
          </a:p>
        </p:txBody>
      </p:sp>
      <p:sp>
        <p:nvSpPr>
          <p:cNvPr id="222" name="Rectangle 221">
            <a:extLst>
              <a:ext uri="{FF2B5EF4-FFF2-40B4-BE49-F238E27FC236}">
                <a16:creationId xmlns:a16="http://schemas.microsoft.com/office/drawing/2014/main" id="{5D4FDC36-4C3B-4B1B-8577-1C79B3EF95A0}"/>
              </a:ext>
            </a:extLst>
          </p:cNvPr>
          <p:cNvSpPr/>
          <p:nvPr/>
        </p:nvSpPr>
        <p:spPr>
          <a:xfrm>
            <a:off x="447554" y="1559949"/>
            <a:ext cx="1150048" cy="1352911"/>
          </a:xfrm>
          <a:prstGeom prst="rect">
            <a:avLst/>
          </a:prstGeom>
          <a:solidFill>
            <a:schemeClr val="bg1"/>
          </a:solidFill>
          <a:ln w="1905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326568" rtl="0" eaLnBrk="1" fontAlgn="auto" latinLnBrk="0" hangingPunct="1">
              <a:lnSpc>
                <a:spcPct val="100000"/>
              </a:lnSpc>
              <a:spcBef>
                <a:spcPts val="0"/>
              </a:spcBef>
              <a:spcAft>
                <a:spcPts val="0"/>
              </a:spcAft>
              <a:buClrTx/>
              <a:buSzTx/>
              <a:buFontTx/>
              <a:buNone/>
              <a:tabLst/>
              <a:defRPr/>
            </a:pPr>
            <a:endParaRPr kumimoji="0" lang="en-GB" sz="1522" b="0" i="0" u="none" strike="noStrike" kern="1200" cap="none" spc="0" normalizeH="0" baseline="0" noProof="0">
              <a:ln>
                <a:noFill/>
              </a:ln>
              <a:solidFill>
                <a:prstClr val="black"/>
              </a:solidFill>
              <a:effectLst/>
              <a:uLnTx/>
              <a:uFillTx/>
              <a:latin typeface="Calibri"/>
              <a:ea typeface="+mn-ea"/>
              <a:cs typeface="+mn-cs"/>
            </a:endParaRPr>
          </a:p>
        </p:txBody>
      </p:sp>
      <p:sp>
        <p:nvSpPr>
          <p:cNvPr id="223" name="TextBox 222">
            <a:extLst>
              <a:ext uri="{FF2B5EF4-FFF2-40B4-BE49-F238E27FC236}">
                <a16:creationId xmlns:a16="http://schemas.microsoft.com/office/drawing/2014/main" id="{98102651-BE58-42E6-94F5-0BB37BA341D7}"/>
              </a:ext>
            </a:extLst>
          </p:cNvPr>
          <p:cNvSpPr txBox="1"/>
          <p:nvPr/>
        </p:nvSpPr>
        <p:spPr>
          <a:xfrm>
            <a:off x="375882" y="2938583"/>
            <a:ext cx="1361007" cy="215444"/>
          </a:xfrm>
          <a:prstGeom prst="rect">
            <a:avLst/>
          </a:prstGeom>
          <a:noFill/>
        </p:spPr>
        <p:txBody>
          <a:bodyPr wrap="square" rtlCol="0">
            <a:spAutoFit/>
          </a:bodyPr>
          <a:lstStyle/>
          <a:p>
            <a:pPr marL="0" marR="0" lvl="0" indent="0" algn="ctr" defTabSz="326568"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Kira, 32</a:t>
            </a:r>
          </a:p>
        </p:txBody>
      </p:sp>
      <p:sp>
        <p:nvSpPr>
          <p:cNvPr id="25" name="Oval 24">
            <a:extLst>
              <a:ext uri="{FF2B5EF4-FFF2-40B4-BE49-F238E27FC236}">
                <a16:creationId xmlns:a16="http://schemas.microsoft.com/office/drawing/2014/main" id="{4EA8D2DF-07A9-4DEA-9D69-FB244C88C241}"/>
              </a:ext>
            </a:extLst>
          </p:cNvPr>
          <p:cNvSpPr/>
          <p:nvPr/>
        </p:nvSpPr>
        <p:spPr bwMode="gray">
          <a:xfrm>
            <a:off x="1815740" y="2978334"/>
            <a:ext cx="555484" cy="555484"/>
          </a:xfrm>
          <a:prstGeom prst="ellipse">
            <a:avLst/>
          </a:prstGeom>
          <a:solidFill>
            <a:schemeClr val="bg1"/>
          </a:solidFill>
          <a:ln w="28575" algn="ctr">
            <a:solidFill>
              <a:srgbClr val="595959"/>
            </a:solidFill>
            <a:miter lim="800000"/>
            <a:headEnd/>
            <a:tailEnd/>
          </a:ln>
        </p:spPr>
        <p:txBody>
          <a:bodyPr wrap="square" lIns="75083" tIns="75083" rIns="75083" bIns="75083" rtlCol="0" anchor="ctr"/>
          <a:lstStyle/>
          <a:p>
            <a:pPr marL="0" marR="0" lvl="0" indent="0" algn="ctr" defTabSz="326568" rtl="0" eaLnBrk="1" fontAlgn="auto" latinLnBrk="0" hangingPunct="1">
              <a:lnSpc>
                <a:spcPct val="106000"/>
              </a:lnSpc>
              <a:spcBef>
                <a:spcPts val="0"/>
              </a:spcBef>
              <a:spcAft>
                <a:spcPts val="0"/>
              </a:spcAft>
              <a:buClrTx/>
              <a:buSzTx/>
              <a:buFontTx/>
              <a:buNone/>
              <a:tabLst/>
              <a:defRPr/>
            </a:pPr>
            <a:endParaRPr kumimoji="0" lang="en-GB" sz="1351" b="1" i="0" u="none" strike="noStrike" kern="1200" cap="none" spc="0" normalizeH="0" baseline="0" noProof="0">
              <a:ln>
                <a:noFill/>
              </a:ln>
              <a:solidFill>
                <a:prstClr val="white"/>
              </a:solidFill>
              <a:effectLst/>
              <a:uLnTx/>
              <a:uFillTx/>
              <a:latin typeface="Calibri"/>
              <a:ea typeface="+mn-ea"/>
              <a:cs typeface="+mn-cs"/>
            </a:endParaRPr>
          </a:p>
        </p:txBody>
      </p:sp>
      <p:grpSp>
        <p:nvGrpSpPr>
          <p:cNvPr id="69" name="Group 68">
            <a:extLst>
              <a:ext uri="{FF2B5EF4-FFF2-40B4-BE49-F238E27FC236}">
                <a16:creationId xmlns:a16="http://schemas.microsoft.com/office/drawing/2014/main" id="{14FF50D2-B04F-4365-8594-FD307062CA76}"/>
              </a:ext>
            </a:extLst>
          </p:cNvPr>
          <p:cNvGrpSpPr/>
          <p:nvPr/>
        </p:nvGrpSpPr>
        <p:grpSpPr>
          <a:xfrm>
            <a:off x="1878896" y="3054485"/>
            <a:ext cx="382075" cy="372855"/>
            <a:chOff x="4989513" y="6570663"/>
            <a:chExt cx="592137" cy="577850"/>
          </a:xfrm>
          <a:solidFill>
            <a:srgbClr val="595959"/>
          </a:solidFill>
        </p:grpSpPr>
        <p:sp>
          <p:nvSpPr>
            <p:cNvPr id="71" name="Freeform 249">
              <a:extLst>
                <a:ext uri="{FF2B5EF4-FFF2-40B4-BE49-F238E27FC236}">
                  <a16:creationId xmlns:a16="http://schemas.microsoft.com/office/drawing/2014/main" id="{7C27E96E-AEFE-4206-B0F7-F15796530FF6}"/>
                </a:ext>
              </a:extLst>
            </p:cNvPr>
            <p:cNvSpPr>
              <a:spLocks/>
            </p:cNvSpPr>
            <p:nvPr/>
          </p:nvSpPr>
          <p:spPr bwMode="auto">
            <a:xfrm>
              <a:off x="4989513" y="6789738"/>
              <a:ext cx="357188" cy="182563"/>
            </a:xfrm>
            <a:custGeom>
              <a:avLst/>
              <a:gdLst>
                <a:gd name="T0" fmla="*/ 102 w 142"/>
                <a:gd name="T1" fmla="*/ 65 h 73"/>
                <a:gd name="T2" fmla="*/ 102 w 142"/>
                <a:gd name="T3" fmla="*/ 72 h 73"/>
                <a:gd name="T4" fmla="*/ 105 w 142"/>
                <a:gd name="T5" fmla="*/ 73 h 73"/>
                <a:gd name="T6" fmla="*/ 109 w 142"/>
                <a:gd name="T7" fmla="*/ 72 h 73"/>
                <a:gd name="T8" fmla="*/ 141 w 142"/>
                <a:gd name="T9" fmla="*/ 40 h 73"/>
                <a:gd name="T10" fmla="*/ 142 w 142"/>
                <a:gd name="T11" fmla="*/ 38 h 73"/>
                <a:gd name="T12" fmla="*/ 142 w 142"/>
                <a:gd name="T13" fmla="*/ 35 h 73"/>
                <a:gd name="T14" fmla="*/ 141 w 142"/>
                <a:gd name="T15" fmla="*/ 33 h 73"/>
                <a:gd name="T16" fmla="*/ 109 w 142"/>
                <a:gd name="T17" fmla="*/ 1 h 73"/>
                <a:gd name="T18" fmla="*/ 102 w 142"/>
                <a:gd name="T19" fmla="*/ 1 h 73"/>
                <a:gd name="T20" fmla="*/ 102 w 142"/>
                <a:gd name="T21" fmla="*/ 8 h 73"/>
                <a:gd name="T22" fmla="*/ 126 w 142"/>
                <a:gd name="T23" fmla="*/ 32 h 73"/>
                <a:gd name="T24" fmla="*/ 5 w 142"/>
                <a:gd name="T25" fmla="*/ 32 h 73"/>
                <a:gd name="T26" fmla="*/ 0 w 142"/>
                <a:gd name="T27" fmla="*/ 36 h 73"/>
                <a:gd name="T28" fmla="*/ 5 w 142"/>
                <a:gd name="T29" fmla="*/ 41 h 73"/>
                <a:gd name="T30" fmla="*/ 126 w 142"/>
                <a:gd name="T31" fmla="*/ 41 h 73"/>
                <a:gd name="T32" fmla="*/ 102 w 142"/>
                <a:gd name="T33"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73">
                  <a:moveTo>
                    <a:pt x="102" y="65"/>
                  </a:moveTo>
                  <a:cubicBezTo>
                    <a:pt x="100" y="67"/>
                    <a:pt x="100" y="70"/>
                    <a:pt x="102" y="72"/>
                  </a:cubicBezTo>
                  <a:cubicBezTo>
                    <a:pt x="103" y="73"/>
                    <a:pt x="104" y="73"/>
                    <a:pt x="105" y="73"/>
                  </a:cubicBezTo>
                  <a:cubicBezTo>
                    <a:pt x="107" y="73"/>
                    <a:pt x="108" y="73"/>
                    <a:pt x="109" y="72"/>
                  </a:cubicBezTo>
                  <a:cubicBezTo>
                    <a:pt x="141" y="40"/>
                    <a:pt x="141" y="40"/>
                    <a:pt x="141" y="40"/>
                  </a:cubicBezTo>
                  <a:cubicBezTo>
                    <a:pt x="141" y="39"/>
                    <a:pt x="141" y="39"/>
                    <a:pt x="142" y="38"/>
                  </a:cubicBezTo>
                  <a:cubicBezTo>
                    <a:pt x="142" y="37"/>
                    <a:pt x="142" y="36"/>
                    <a:pt x="142" y="35"/>
                  </a:cubicBezTo>
                  <a:cubicBezTo>
                    <a:pt x="141" y="34"/>
                    <a:pt x="141" y="34"/>
                    <a:pt x="141" y="33"/>
                  </a:cubicBezTo>
                  <a:cubicBezTo>
                    <a:pt x="109" y="1"/>
                    <a:pt x="109" y="1"/>
                    <a:pt x="109" y="1"/>
                  </a:cubicBezTo>
                  <a:cubicBezTo>
                    <a:pt x="107" y="0"/>
                    <a:pt x="104" y="0"/>
                    <a:pt x="102" y="1"/>
                  </a:cubicBezTo>
                  <a:cubicBezTo>
                    <a:pt x="100" y="3"/>
                    <a:pt x="100" y="6"/>
                    <a:pt x="102" y="8"/>
                  </a:cubicBezTo>
                  <a:cubicBezTo>
                    <a:pt x="126" y="32"/>
                    <a:pt x="126" y="32"/>
                    <a:pt x="126" y="32"/>
                  </a:cubicBezTo>
                  <a:cubicBezTo>
                    <a:pt x="5" y="32"/>
                    <a:pt x="5" y="32"/>
                    <a:pt x="5" y="32"/>
                  </a:cubicBezTo>
                  <a:cubicBezTo>
                    <a:pt x="2" y="32"/>
                    <a:pt x="0" y="34"/>
                    <a:pt x="0" y="36"/>
                  </a:cubicBezTo>
                  <a:cubicBezTo>
                    <a:pt x="0" y="39"/>
                    <a:pt x="2" y="41"/>
                    <a:pt x="5" y="41"/>
                  </a:cubicBezTo>
                  <a:cubicBezTo>
                    <a:pt x="126" y="41"/>
                    <a:pt x="126" y="41"/>
                    <a:pt x="126" y="41"/>
                  </a:cubicBezTo>
                  <a:lnTo>
                    <a:pt x="102"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250">
              <a:extLst>
                <a:ext uri="{FF2B5EF4-FFF2-40B4-BE49-F238E27FC236}">
                  <a16:creationId xmlns:a16="http://schemas.microsoft.com/office/drawing/2014/main" id="{CBE56565-A4F3-492F-B83F-EEDCF7E1FED3}"/>
                </a:ext>
              </a:extLst>
            </p:cNvPr>
            <p:cNvSpPr>
              <a:spLocks noEditPoints="1"/>
            </p:cNvSpPr>
            <p:nvPr/>
          </p:nvSpPr>
          <p:spPr bwMode="auto">
            <a:xfrm>
              <a:off x="5143500" y="6570663"/>
              <a:ext cx="438150" cy="577850"/>
            </a:xfrm>
            <a:custGeom>
              <a:avLst/>
              <a:gdLst>
                <a:gd name="T0" fmla="*/ 172 w 175"/>
                <a:gd name="T1" fmla="*/ 36 h 230"/>
                <a:gd name="T2" fmla="*/ 139 w 175"/>
                <a:gd name="T3" fmla="*/ 4 h 230"/>
                <a:gd name="T4" fmla="*/ 131 w 175"/>
                <a:gd name="T5" fmla="*/ 0 h 230"/>
                <a:gd name="T6" fmla="*/ 131 w 175"/>
                <a:gd name="T7" fmla="*/ 0 h 230"/>
                <a:gd name="T8" fmla="*/ 13 w 175"/>
                <a:gd name="T9" fmla="*/ 0 h 230"/>
                <a:gd name="T10" fmla="*/ 0 w 175"/>
                <a:gd name="T11" fmla="*/ 13 h 230"/>
                <a:gd name="T12" fmla="*/ 0 w 175"/>
                <a:gd name="T13" fmla="*/ 97 h 230"/>
                <a:gd name="T14" fmla="*/ 5 w 175"/>
                <a:gd name="T15" fmla="*/ 102 h 230"/>
                <a:gd name="T16" fmla="*/ 9 w 175"/>
                <a:gd name="T17" fmla="*/ 97 h 230"/>
                <a:gd name="T18" fmla="*/ 9 w 175"/>
                <a:gd name="T19" fmla="*/ 13 h 230"/>
                <a:gd name="T20" fmla="*/ 13 w 175"/>
                <a:gd name="T21" fmla="*/ 10 h 230"/>
                <a:gd name="T22" fmla="*/ 126 w 175"/>
                <a:gd name="T23" fmla="*/ 10 h 230"/>
                <a:gd name="T24" fmla="*/ 126 w 175"/>
                <a:gd name="T25" fmla="*/ 44 h 230"/>
                <a:gd name="T26" fmla="*/ 131 w 175"/>
                <a:gd name="T27" fmla="*/ 49 h 230"/>
                <a:gd name="T28" fmla="*/ 166 w 175"/>
                <a:gd name="T29" fmla="*/ 49 h 230"/>
                <a:gd name="T30" fmla="*/ 166 w 175"/>
                <a:gd name="T31" fmla="*/ 218 h 230"/>
                <a:gd name="T32" fmla="*/ 163 w 175"/>
                <a:gd name="T33" fmla="*/ 221 h 230"/>
                <a:gd name="T34" fmla="*/ 13 w 175"/>
                <a:gd name="T35" fmla="*/ 221 h 230"/>
                <a:gd name="T36" fmla="*/ 9 w 175"/>
                <a:gd name="T37" fmla="*/ 218 h 230"/>
                <a:gd name="T38" fmla="*/ 9 w 175"/>
                <a:gd name="T39" fmla="*/ 148 h 230"/>
                <a:gd name="T40" fmla="*/ 5 w 175"/>
                <a:gd name="T41" fmla="*/ 144 h 230"/>
                <a:gd name="T42" fmla="*/ 0 w 175"/>
                <a:gd name="T43" fmla="*/ 148 h 230"/>
                <a:gd name="T44" fmla="*/ 0 w 175"/>
                <a:gd name="T45" fmla="*/ 218 h 230"/>
                <a:gd name="T46" fmla="*/ 13 w 175"/>
                <a:gd name="T47" fmla="*/ 230 h 230"/>
                <a:gd name="T48" fmla="*/ 163 w 175"/>
                <a:gd name="T49" fmla="*/ 230 h 230"/>
                <a:gd name="T50" fmla="*/ 175 w 175"/>
                <a:gd name="T51" fmla="*/ 218 h 230"/>
                <a:gd name="T52" fmla="*/ 175 w 175"/>
                <a:gd name="T53" fmla="*/ 44 h 230"/>
                <a:gd name="T54" fmla="*/ 172 w 175"/>
                <a:gd name="T55" fmla="*/ 36 h 230"/>
                <a:gd name="T56" fmla="*/ 135 w 175"/>
                <a:gd name="T57" fmla="*/ 13 h 230"/>
                <a:gd name="T58" fmla="*/ 163 w 175"/>
                <a:gd name="T59" fmla="*/ 40 h 230"/>
                <a:gd name="T60" fmla="*/ 135 w 175"/>
                <a:gd name="T61" fmla="*/ 40 h 230"/>
                <a:gd name="T62" fmla="*/ 135 w 175"/>
                <a:gd name="T63" fmla="*/ 1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 h="230">
                  <a:moveTo>
                    <a:pt x="172" y="36"/>
                  </a:moveTo>
                  <a:cubicBezTo>
                    <a:pt x="139" y="4"/>
                    <a:pt x="139" y="4"/>
                    <a:pt x="139" y="4"/>
                  </a:cubicBezTo>
                  <a:cubicBezTo>
                    <a:pt x="137" y="2"/>
                    <a:pt x="134" y="0"/>
                    <a:pt x="131" y="0"/>
                  </a:cubicBezTo>
                  <a:cubicBezTo>
                    <a:pt x="131" y="0"/>
                    <a:pt x="131" y="0"/>
                    <a:pt x="131" y="0"/>
                  </a:cubicBezTo>
                  <a:cubicBezTo>
                    <a:pt x="13" y="0"/>
                    <a:pt x="13" y="0"/>
                    <a:pt x="13" y="0"/>
                  </a:cubicBezTo>
                  <a:cubicBezTo>
                    <a:pt x="6" y="0"/>
                    <a:pt x="0" y="6"/>
                    <a:pt x="0" y="13"/>
                  </a:cubicBezTo>
                  <a:cubicBezTo>
                    <a:pt x="0" y="97"/>
                    <a:pt x="0" y="97"/>
                    <a:pt x="0" y="97"/>
                  </a:cubicBezTo>
                  <a:cubicBezTo>
                    <a:pt x="0" y="100"/>
                    <a:pt x="2" y="102"/>
                    <a:pt x="5" y="102"/>
                  </a:cubicBezTo>
                  <a:cubicBezTo>
                    <a:pt x="7" y="102"/>
                    <a:pt x="9" y="100"/>
                    <a:pt x="9" y="97"/>
                  </a:cubicBezTo>
                  <a:cubicBezTo>
                    <a:pt x="9" y="13"/>
                    <a:pt x="9" y="13"/>
                    <a:pt x="9" y="13"/>
                  </a:cubicBezTo>
                  <a:cubicBezTo>
                    <a:pt x="9" y="11"/>
                    <a:pt x="11" y="10"/>
                    <a:pt x="13" y="10"/>
                  </a:cubicBezTo>
                  <a:cubicBezTo>
                    <a:pt x="126" y="10"/>
                    <a:pt x="126" y="10"/>
                    <a:pt x="126" y="10"/>
                  </a:cubicBezTo>
                  <a:cubicBezTo>
                    <a:pt x="126" y="44"/>
                    <a:pt x="126" y="44"/>
                    <a:pt x="126" y="44"/>
                  </a:cubicBezTo>
                  <a:cubicBezTo>
                    <a:pt x="126" y="47"/>
                    <a:pt x="128" y="49"/>
                    <a:pt x="131" y="49"/>
                  </a:cubicBezTo>
                  <a:cubicBezTo>
                    <a:pt x="166" y="49"/>
                    <a:pt x="166" y="49"/>
                    <a:pt x="166" y="49"/>
                  </a:cubicBezTo>
                  <a:cubicBezTo>
                    <a:pt x="166" y="218"/>
                    <a:pt x="166" y="218"/>
                    <a:pt x="166" y="218"/>
                  </a:cubicBezTo>
                  <a:cubicBezTo>
                    <a:pt x="166" y="220"/>
                    <a:pt x="165" y="221"/>
                    <a:pt x="163" y="221"/>
                  </a:cubicBezTo>
                  <a:cubicBezTo>
                    <a:pt x="13" y="221"/>
                    <a:pt x="13" y="221"/>
                    <a:pt x="13" y="221"/>
                  </a:cubicBezTo>
                  <a:cubicBezTo>
                    <a:pt x="11" y="221"/>
                    <a:pt x="9" y="220"/>
                    <a:pt x="9" y="218"/>
                  </a:cubicBezTo>
                  <a:cubicBezTo>
                    <a:pt x="9" y="148"/>
                    <a:pt x="9" y="148"/>
                    <a:pt x="9" y="148"/>
                  </a:cubicBezTo>
                  <a:cubicBezTo>
                    <a:pt x="9" y="146"/>
                    <a:pt x="7" y="144"/>
                    <a:pt x="5" y="144"/>
                  </a:cubicBezTo>
                  <a:cubicBezTo>
                    <a:pt x="2" y="144"/>
                    <a:pt x="0" y="146"/>
                    <a:pt x="0" y="148"/>
                  </a:cubicBezTo>
                  <a:cubicBezTo>
                    <a:pt x="0" y="218"/>
                    <a:pt x="0" y="218"/>
                    <a:pt x="0" y="218"/>
                  </a:cubicBezTo>
                  <a:cubicBezTo>
                    <a:pt x="0" y="225"/>
                    <a:pt x="6" y="230"/>
                    <a:pt x="13" y="230"/>
                  </a:cubicBezTo>
                  <a:cubicBezTo>
                    <a:pt x="163" y="230"/>
                    <a:pt x="163" y="230"/>
                    <a:pt x="163" y="230"/>
                  </a:cubicBezTo>
                  <a:cubicBezTo>
                    <a:pt x="170" y="230"/>
                    <a:pt x="175" y="225"/>
                    <a:pt x="175" y="218"/>
                  </a:cubicBezTo>
                  <a:cubicBezTo>
                    <a:pt x="175" y="44"/>
                    <a:pt x="175" y="44"/>
                    <a:pt x="175" y="44"/>
                  </a:cubicBezTo>
                  <a:cubicBezTo>
                    <a:pt x="175" y="41"/>
                    <a:pt x="174" y="38"/>
                    <a:pt x="172" y="36"/>
                  </a:cubicBezTo>
                  <a:close/>
                  <a:moveTo>
                    <a:pt x="135" y="13"/>
                  </a:moveTo>
                  <a:cubicBezTo>
                    <a:pt x="163" y="40"/>
                    <a:pt x="163" y="40"/>
                    <a:pt x="163" y="40"/>
                  </a:cubicBezTo>
                  <a:cubicBezTo>
                    <a:pt x="135" y="40"/>
                    <a:pt x="135" y="40"/>
                    <a:pt x="135" y="40"/>
                  </a:cubicBezTo>
                  <a:lnTo>
                    <a:pt x="135"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grpSp>
      <p:sp>
        <p:nvSpPr>
          <p:cNvPr id="175" name="Arc 174">
            <a:extLst>
              <a:ext uri="{FF2B5EF4-FFF2-40B4-BE49-F238E27FC236}">
                <a16:creationId xmlns:a16="http://schemas.microsoft.com/office/drawing/2014/main" id="{F315529B-212D-44C2-9D5C-08D3AE8F167B}"/>
              </a:ext>
            </a:extLst>
          </p:cNvPr>
          <p:cNvSpPr/>
          <p:nvPr/>
        </p:nvSpPr>
        <p:spPr>
          <a:xfrm rot="5400000">
            <a:off x="2526385" y="3962741"/>
            <a:ext cx="437413" cy="437413"/>
          </a:xfrm>
          <a:prstGeom prst="arc">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37907" rtl="0" eaLnBrk="1" fontAlgn="auto" latinLnBrk="0" hangingPunct="1">
              <a:lnSpc>
                <a:spcPct val="100000"/>
              </a:lnSpc>
              <a:spcBef>
                <a:spcPts val="0"/>
              </a:spcBef>
              <a:spcAft>
                <a:spcPts val="0"/>
              </a:spcAft>
              <a:buClrTx/>
              <a:buSzTx/>
              <a:buFontTx/>
              <a:buNone/>
              <a:tabLst/>
              <a:defRPr/>
            </a:pPr>
            <a:endParaRPr kumimoji="0" lang="en-US" sz="1649" b="0" i="0" u="none" strike="noStrike" kern="1200" cap="none" spc="0" normalizeH="0" baseline="0" noProof="0">
              <a:ln>
                <a:noFill/>
              </a:ln>
              <a:solidFill>
                <a:srgbClr val="000000"/>
              </a:solidFill>
              <a:effectLst/>
              <a:uLnTx/>
              <a:uFillTx/>
              <a:latin typeface="Open Sans"/>
              <a:ea typeface="+mn-ea"/>
              <a:cs typeface="+mn-cs"/>
            </a:endParaRPr>
          </a:p>
        </p:txBody>
      </p:sp>
      <p:cxnSp>
        <p:nvCxnSpPr>
          <p:cNvPr id="176" name="Straight Connector 175">
            <a:extLst>
              <a:ext uri="{FF2B5EF4-FFF2-40B4-BE49-F238E27FC236}">
                <a16:creationId xmlns:a16="http://schemas.microsoft.com/office/drawing/2014/main" id="{CE86774F-FB31-4E80-91AD-1B1ED9ED2408}"/>
              </a:ext>
            </a:extLst>
          </p:cNvPr>
          <p:cNvCxnSpPr>
            <a:cxnSpLocks/>
          </p:cNvCxnSpPr>
          <p:nvPr/>
        </p:nvCxnSpPr>
        <p:spPr>
          <a:xfrm flipV="1">
            <a:off x="2966972" y="3609969"/>
            <a:ext cx="0" cy="571479"/>
          </a:xfrm>
          <a:prstGeom prst="line">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7" name="Arc 176">
            <a:extLst>
              <a:ext uri="{FF2B5EF4-FFF2-40B4-BE49-F238E27FC236}">
                <a16:creationId xmlns:a16="http://schemas.microsoft.com/office/drawing/2014/main" id="{50796DD8-CD72-4642-9330-F129045DB9A4}"/>
              </a:ext>
            </a:extLst>
          </p:cNvPr>
          <p:cNvSpPr/>
          <p:nvPr/>
        </p:nvSpPr>
        <p:spPr>
          <a:xfrm rot="16200000">
            <a:off x="2966906" y="3391263"/>
            <a:ext cx="437413" cy="437413"/>
          </a:xfrm>
          <a:prstGeom prst="arc">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37907" rtl="0" eaLnBrk="1" fontAlgn="auto" latinLnBrk="0" hangingPunct="1">
              <a:lnSpc>
                <a:spcPct val="100000"/>
              </a:lnSpc>
              <a:spcBef>
                <a:spcPts val="0"/>
              </a:spcBef>
              <a:spcAft>
                <a:spcPts val="0"/>
              </a:spcAft>
              <a:buClrTx/>
              <a:buSzTx/>
              <a:buFontTx/>
              <a:buNone/>
              <a:tabLst/>
              <a:defRPr/>
            </a:pPr>
            <a:endParaRPr kumimoji="0" lang="en-US" sz="1649" b="0" i="0" u="none" strike="noStrike" kern="1200" cap="none" spc="0" normalizeH="0" baseline="0" noProof="0">
              <a:ln>
                <a:noFill/>
              </a:ln>
              <a:solidFill>
                <a:srgbClr val="000000"/>
              </a:solidFill>
              <a:effectLst/>
              <a:uLnTx/>
              <a:uFillTx/>
              <a:latin typeface="Open Sans"/>
              <a:ea typeface="+mn-ea"/>
              <a:cs typeface="+mn-cs"/>
            </a:endParaRPr>
          </a:p>
        </p:txBody>
      </p:sp>
      <p:cxnSp>
        <p:nvCxnSpPr>
          <p:cNvPr id="178" name="Straight Connector 177">
            <a:extLst>
              <a:ext uri="{FF2B5EF4-FFF2-40B4-BE49-F238E27FC236}">
                <a16:creationId xmlns:a16="http://schemas.microsoft.com/office/drawing/2014/main" id="{3A1E7F0F-DD9B-4E97-BC0D-D19AFC7B939B}"/>
              </a:ext>
            </a:extLst>
          </p:cNvPr>
          <p:cNvCxnSpPr>
            <a:cxnSpLocks/>
          </p:cNvCxnSpPr>
          <p:nvPr/>
        </p:nvCxnSpPr>
        <p:spPr>
          <a:xfrm>
            <a:off x="3178213" y="3391261"/>
            <a:ext cx="660444" cy="0"/>
          </a:xfrm>
          <a:prstGeom prst="line">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9" name="Arc 178">
            <a:extLst>
              <a:ext uri="{FF2B5EF4-FFF2-40B4-BE49-F238E27FC236}">
                <a16:creationId xmlns:a16="http://schemas.microsoft.com/office/drawing/2014/main" id="{57ACCAF0-A9B1-4A50-AEA1-D15A51B06D0F}"/>
              </a:ext>
            </a:extLst>
          </p:cNvPr>
          <p:cNvSpPr/>
          <p:nvPr/>
        </p:nvSpPr>
        <p:spPr>
          <a:xfrm>
            <a:off x="3619952" y="3391263"/>
            <a:ext cx="437413" cy="437413"/>
          </a:xfrm>
          <a:prstGeom prst="arc">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37907" rtl="0" eaLnBrk="1" fontAlgn="auto" latinLnBrk="0" hangingPunct="1">
              <a:lnSpc>
                <a:spcPct val="100000"/>
              </a:lnSpc>
              <a:spcBef>
                <a:spcPts val="0"/>
              </a:spcBef>
              <a:spcAft>
                <a:spcPts val="0"/>
              </a:spcAft>
              <a:buClrTx/>
              <a:buSzTx/>
              <a:buFontTx/>
              <a:buNone/>
              <a:tabLst/>
              <a:defRPr/>
            </a:pPr>
            <a:endParaRPr kumimoji="0" lang="en-US" sz="1649" b="0" i="0" u="none" strike="noStrike" kern="1200" cap="none" spc="0" normalizeH="0" baseline="0" noProof="0">
              <a:ln>
                <a:noFill/>
              </a:ln>
              <a:solidFill>
                <a:srgbClr val="000000"/>
              </a:solidFill>
              <a:effectLst/>
              <a:uLnTx/>
              <a:uFillTx/>
              <a:latin typeface="Open Sans"/>
              <a:ea typeface="+mn-ea"/>
              <a:cs typeface="+mn-cs"/>
            </a:endParaRPr>
          </a:p>
        </p:txBody>
      </p:sp>
      <p:cxnSp>
        <p:nvCxnSpPr>
          <p:cNvPr id="180" name="Straight Connector 179">
            <a:extLst>
              <a:ext uri="{FF2B5EF4-FFF2-40B4-BE49-F238E27FC236}">
                <a16:creationId xmlns:a16="http://schemas.microsoft.com/office/drawing/2014/main" id="{C718AAD1-C178-41BA-B282-882CCFA6B3B2}"/>
              </a:ext>
            </a:extLst>
          </p:cNvPr>
          <p:cNvCxnSpPr>
            <a:cxnSpLocks/>
          </p:cNvCxnSpPr>
          <p:nvPr/>
        </p:nvCxnSpPr>
        <p:spPr>
          <a:xfrm flipV="1">
            <a:off x="4057364" y="3609968"/>
            <a:ext cx="0" cy="324198"/>
          </a:xfrm>
          <a:prstGeom prst="line">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1" name="Arc 180">
            <a:extLst>
              <a:ext uri="{FF2B5EF4-FFF2-40B4-BE49-F238E27FC236}">
                <a16:creationId xmlns:a16="http://schemas.microsoft.com/office/drawing/2014/main" id="{B1490BEF-28CF-495A-8F16-2005E1FFE357}"/>
              </a:ext>
            </a:extLst>
          </p:cNvPr>
          <p:cNvSpPr/>
          <p:nvPr/>
        </p:nvSpPr>
        <p:spPr>
          <a:xfrm rot="10800000">
            <a:off x="4057399" y="3712285"/>
            <a:ext cx="437413" cy="437413"/>
          </a:xfrm>
          <a:prstGeom prst="arc">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37907" rtl="0" eaLnBrk="1" fontAlgn="auto" latinLnBrk="0" hangingPunct="1">
              <a:lnSpc>
                <a:spcPct val="100000"/>
              </a:lnSpc>
              <a:spcBef>
                <a:spcPts val="0"/>
              </a:spcBef>
              <a:spcAft>
                <a:spcPts val="0"/>
              </a:spcAft>
              <a:buClrTx/>
              <a:buSzTx/>
              <a:buFontTx/>
              <a:buNone/>
              <a:tabLst/>
              <a:defRPr/>
            </a:pPr>
            <a:endParaRPr kumimoji="0" lang="en-US" sz="1649" b="0" i="0" u="none" strike="noStrike" kern="1200" cap="none" spc="0" normalizeH="0" baseline="0" noProof="0">
              <a:ln>
                <a:noFill/>
              </a:ln>
              <a:solidFill>
                <a:srgbClr val="000000"/>
              </a:solidFill>
              <a:effectLst/>
              <a:uLnTx/>
              <a:uFillTx/>
              <a:latin typeface="Open Sans"/>
              <a:ea typeface="+mn-ea"/>
              <a:cs typeface="+mn-cs"/>
            </a:endParaRPr>
          </a:p>
        </p:txBody>
      </p:sp>
      <p:cxnSp>
        <p:nvCxnSpPr>
          <p:cNvPr id="182" name="Straight Connector 181">
            <a:extLst>
              <a:ext uri="{FF2B5EF4-FFF2-40B4-BE49-F238E27FC236}">
                <a16:creationId xmlns:a16="http://schemas.microsoft.com/office/drawing/2014/main" id="{B1FB5628-5BAA-4829-9A96-CC6F946402DA}"/>
              </a:ext>
            </a:extLst>
          </p:cNvPr>
          <p:cNvCxnSpPr>
            <a:cxnSpLocks/>
          </p:cNvCxnSpPr>
          <p:nvPr/>
        </p:nvCxnSpPr>
        <p:spPr>
          <a:xfrm>
            <a:off x="4276103" y="4149698"/>
            <a:ext cx="1033760" cy="0"/>
          </a:xfrm>
          <a:prstGeom prst="line">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4BF0C620-2C53-4B3F-A3DD-FD4E04D9C007}"/>
              </a:ext>
            </a:extLst>
          </p:cNvPr>
          <p:cNvSpPr txBox="1"/>
          <p:nvPr/>
        </p:nvSpPr>
        <p:spPr>
          <a:xfrm>
            <a:off x="2369501" y="778430"/>
            <a:ext cx="2213188" cy="1968616"/>
          </a:xfrm>
          <a:prstGeom prst="rect">
            <a:avLst/>
          </a:prstGeom>
          <a:noFill/>
        </p:spPr>
        <p:txBody>
          <a:bodyPr wrap="square" rtlCol="0">
            <a:spAutoFit/>
          </a:bodyPr>
          <a:lstStyle/>
          <a:p>
            <a:pPr marL="0" marR="0" lvl="0" indent="0" algn="l" defTabSz="326568"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C7FC">
                    <a:lumMod val="50000"/>
                  </a:srgbClr>
                </a:solidFill>
                <a:effectLst/>
                <a:uLnTx/>
                <a:uFillTx/>
                <a:latin typeface="Verdana"/>
                <a:ea typeface="+mn-ea"/>
                <a:cs typeface="Arial" panose="020B0604020202020204" pitchFamily="34" charset="0"/>
              </a:rPr>
              <a:t>MDT PLANNING</a:t>
            </a:r>
            <a:endParaRPr kumimoji="0" lang="en-GB" sz="1200" b="0" i="0" u="none" strike="noStrike" kern="1200" cap="none" spc="0" normalizeH="0" baseline="0" noProof="0" dirty="0">
              <a:ln>
                <a:noFill/>
              </a:ln>
              <a:solidFill>
                <a:prstClr val="black">
                  <a:lumMod val="75000"/>
                  <a:lumOff val="25000"/>
                </a:prstClr>
              </a:solidFill>
              <a:effectLst/>
              <a:uLnTx/>
              <a:uFillTx/>
              <a:latin typeface="Verdana"/>
              <a:ea typeface="+mn-ea"/>
              <a:cs typeface="Arial" panose="020B0604020202020204" pitchFamily="34" charset="0"/>
            </a:endParaRPr>
          </a:p>
          <a:p>
            <a:pPr marL="0" marR="0" lvl="0" indent="0" algn="l" defTabSz="914406" rtl="0" eaLnBrk="1" fontAlgn="auto" latinLnBrk="0" hangingPunct="1">
              <a:lnSpc>
                <a:spcPct val="106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Within 72 hours there is a MDT review. Kira has suffered significant childhood trauma and struggles with an unstable family environment. The </a:t>
            </a:r>
            <a:r>
              <a:rPr kumimoji="0" lang="en-GB" sz="1100" b="1"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Family Carer Ambassador</a:t>
            </a: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 links with Kira’s family on this to get their views.</a:t>
            </a:r>
          </a:p>
        </p:txBody>
      </p:sp>
      <p:sp>
        <p:nvSpPr>
          <p:cNvPr id="186" name="TextBox 185">
            <a:extLst>
              <a:ext uri="{FF2B5EF4-FFF2-40B4-BE49-F238E27FC236}">
                <a16:creationId xmlns:a16="http://schemas.microsoft.com/office/drawing/2014/main" id="{D81120ED-C0BB-483F-910D-6384E4CFE45F}"/>
              </a:ext>
            </a:extLst>
          </p:cNvPr>
          <p:cNvSpPr txBox="1"/>
          <p:nvPr/>
        </p:nvSpPr>
        <p:spPr>
          <a:xfrm>
            <a:off x="4906158" y="798793"/>
            <a:ext cx="2066194" cy="2153282"/>
          </a:xfrm>
          <a:prstGeom prst="rect">
            <a:avLst/>
          </a:prstGeom>
          <a:noFill/>
        </p:spPr>
        <p:txBody>
          <a:bodyPr wrap="square" rtlCol="0">
            <a:spAutoFit/>
          </a:bodyPr>
          <a:lstStyle/>
          <a:p>
            <a:pPr marL="0" marR="0" lvl="0" indent="0" algn="l" defTabSz="326568"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smtClean="0">
                <a:ln>
                  <a:noFill/>
                </a:ln>
                <a:solidFill>
                  <a:srgbClr val="FFC7FC">
                    <a:lumMod val="50000"/>
                  </a:srgbClr>
                </a:solidFill>
                <a:effectLst/>
                <a:uLnTx/>
                <a:uFillTx/>
                <a:latin typeface="Verdana"/>
                <a:ea typeface="+mn-ea"/>
                <a:cs typeface="Arial" panose="020B0604020202020204" pitchFamily="34" charset="0"/>
              </a:rPr>
              <a:t>PSYCHOLOGICAL INPUT</a:t>
            </a:r>
            <a:endParaRPr kumimoji="0" lang="en-GB" sz="1200" b="0" i="0" u="none" strike="noStrike" kern="1200" cap="none" spc="0" normalizeH="0" baseline="0" noProof="0" dirty="0" smtClean="0">
              <a:ln>
                <a:noFill/>
              </a:ln>
              <a:solidFill>
                <a:prstClr val="black">
                  <a:lumMod val="75000"/>
                  <a:lumOff val="25000"/>
                </a:prstClr>
              </a:solidFill>
              <a:effectLst/>
              <a:uLnTx/>
              <a:uFillTx/>
              <a:latin typeface="Verdana"/>
              <a:ea typeface="+mn-ea"/>
              <a:cs typeface="Arial" panose="020B0604020202020204" pitchFamily="34" charset="0"/>
            </a:endParaRPr>
          </a:p>
          <a:p>
            <a:pPr marL="0" marR="0" lvl="0" indent="0" algn="l" defTabSz="772302" rtl="0" eaLnBrk="1" fontAlgn="auto" latinLnBrk="0" hangingPunct="1">
              <a:lnSpc>
                <a:spcPct val="106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black"/>
                </a:solidFill>
                <a:effectLst/>
                <a:uLnTx/>
                <a:uFillTx/>
                <a:latin typeface="Verdana"/>
                <a:ea typeface="+mn-ea"/>
                <a:cs typeface="Arial" panose="020B0604020202020204" pitchFamily="34" charset="0"/>
              </a:rPr>
              <a:t>Kira receives regular therapeutic input from </a:t>
            </a:r>
            <a:r>
              <a:rPr kumimoji="0" lang="en-GB" sz="1100" b="1" i="0" u="none" strike="noStrike" kern="1200" cap="none" spc="0" normalizeH="0" baseline="0" noProof="0" dirty="0" smtClean="0">
                <a:ln>
                  <a:noFill/>
                </a:ln>
                <a:solidFill>
                  <a:prstClr val="black"/>
                </a:solidFill>
                <a:effectLst/>
                <a:uLnTx/>
                <a:uFillTx/>
                <a:latin typeface="Verdana"/>
                <a:ea typeface="+mn-ea"/>
                <a:cs typeface="Arial" panose="020B0604020202020204" pitchFamily="34" charset="0"/>
              </a:rPr>
              <a:t>OT</a:t>
            </a:r>
            <a:r>
              <a:rPr kumimoji="0" lang="en-GB" sz="1100" b="0" i="0" u="none" strike="noStrike" kern="1200" cap="none" spc="0" normalizeH="0" baseline="0" noProof="0" dirty="0" smtClean="0">
                <a:ln>
                  <a:noFill/>
                </a:ln>
                <a:solidFill>
                  <a:prstClr val="black"/>
                </a:solidFill>
                <a:effectLst/>
                <a:uLnTx/>
                <a:uFillTx/>
                <a:latin typeface="Verdana"/>
                <a:ea typeface="+mn-ea"/>
                <a:cs typeface="Arial" panose="020B0604020202020204" pitchFamily="34" charset="0"/>
              </a:rPr>
              <a:t> and </a:t>
            </a:r>
            <a:r>
              <a:rPr kumimoji="0" lang="en-GB" sz="1100" b="1" i="0" u="none" strike="noStrike" kern="1200" cap="none" spc="0" normalizeH="0" baseline="0" noProof="0" dirty="0" smtClean="0">
                <a:ln>
                  <a:noFill/>
                </a:ln>
                <a:solidFill>
                  <a:prstClr val="black"/>
                </a:solidFill>
                <a:effectLst/>
                <a:uLnTx/>
                <a:uFillTx/>
                <a:latin typeface="Verdana"/>
                <a:ea typeface="+mn-ea"/>
                <a:cs typeface="Arial" panose="020B0604020202020204" pitchFamily="34" charset="0"/>
              </a:rPr>
              <a:t>Psychological</a:t>
            </a:r>
            <a:r>
              <a:rPr kumimoji="0" lang="en-GB" sz="1100" b="0" i="0" u="none" strike="noStrike" kern="1200" cap="none" spc="0" normalizeH="0" baseline="0" noProof="0" dirty="0" smtClean="0">
                <a:ln>
                  <a:noFill/>
                </a:ln>
                <a:solidFill>
                  <a:prstClr val="black"/>
                </a:solidFill>
                <a:effectLst/>
                <a:uLnTx/>
                <a:uFillTx/>
                <a:latin typeface="Verdana"/>
                <a:ea typeface="+mn-ea"/>
                <a:cs typeface="Arial" panose="020B0604020202020204" pitchFamily="34" charset="0"/>
              </a:rPr>
              <a:t> services. They discuss talking therapies and ways of managing intense emotions, helping Kira understand circumstances that may trigger her.</a:t>
            </a:r>
            <a:endPar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endParaRPr>
          </a:p>
        </p:txBody>
      </p:sp>
      <p:sp>
        <p:nvSpPr>
          <p:cNvPr id="187" name="TextBox 186">
            <a:extLst>
              <a:ext uri="{FF2B5EF4-FFF2-40B4-BE49-F238E27FC236}">
                <a16:creationId xmlns:a16="http://schemas.microsoft.com/office/drawing/2014/main" id="{D6FF96F8-E0DD-4F37-B270-8AB861A5957F}"/>
              </a:ext>
            </a:extLst>
          </p:cNvPr>
          <p:cNvSpPr txBox="1"/>
          <p:nvPr/>
        </p:nvSpPr>
        <p:spPr>
          <a:xfrm>
            <a:off x="7499643" y="4676503"/>
            <a:ext cx="2679649" cy="1968616"/>
          </a:xfrm>
          <a:prstGeom prst="rect">
            <a:avLst/>
          </a:prstGeom>
          <a:noFill/>
        </p:spPr>
        <p:txBody>
          <a:bodyPr wrap="square" rtlCol="0">
            <a:spAutoFit/>
          </a:bodyPr>
          <a:lstStyle/>
          <a:p>
            <a:pPr marL="0" marR="0" lvl="0" indent="0" algn="l" defTabSz="326568"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C7FC">
                    <a:lumMod val="50000"/>
                  </a:srgbClr>
                </a:solidFill>
                <a:effectLst/>
                <a:uLnTx/>
                <a:uFillTx/>
                <a:latin typeface="Verdana"/>
                <a:ea typeface="+mn-ea"/>
                <a:cs typeface="Arial" panose="020B0604020202020204" pitchFamily="34" charset="0"/>
              </a:rPr>
              <a:t>MEDICINES</a:t>
            </a:r>
            <a:endParaRPr kumimoji="0" lang="en-GB" sz="1200" b="0" i="0" u="none" strike="noStrike" kern="1200" cap="none" spc="0" normalizeH="0" baseline="0" noProof="0" dirty="0">
              <a:ln>
                <a:noFill/>
              </a:ln>
              <a:solidFill>
                <a:prstClr val="black">
                  <a:lumMod val="75000"/>
                  <a:lumOff val="25000"/>
                </a:prstClr>
              </a:solidFill>
              <a:effectLst/>
              <a:uLnTx/>
              <a:uFillTx/>
              <a:latin typeface="Verdana"/>
              <a:ea typeface="+mn-ea"/>
              <a:cs typeface="Arial" panose="020B0604020202020204" pitchFamily="34" charset="0"/>
            </a:endParaRPr>
          </a:p>
          <a:p>
            <a:pPr marL="0" marR="0" lvl="0" indent="0" algn="l" defTabSz="772302" rtl="0" eaLnBrk="1" fontAlgn="auto" latinLnBrk="0" hangingPunct="1">
              <a:lnSpc>
                <a:spcPct val="106000"/>
              </a:lnSpc>
              <a:spcBef>
                <a:spcPts val="0"/>
              </a:spcBef>
              <a:spcAft>
                <a:spcPts val="507"/>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Pharmacy</a:t>
            </a: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 staff help Kira learn about the medication she is taking and possible side effects. They also discuss Kira’s history with the MDT and advise the medical team to clarify on the discharge letter that medication should only be prescribed weekly to prevent Kira from taking an overdose.</a:t>
            </a:r>
          </a:p>
        </p:txBody>
      </p:sp>
      <p:cxnSp>
        <p:nvCxnSpPr>
          <p:cNvPr id="188" name="Straight Connector 187">
            <a:extLst>
              <a:ext uri="{FF2B5EF4-FFF2-40B4-BE49-F238E27FC236}">
                <a16:creationId xmlns:a16="http://schemas.microsoft.com/office/drawing/2014/main" id="{F8EF5A7C-B704-4B5A-A623-8A2E7FC8029B}"/>
              </a:ext>
            </a:extLst>
          </p:cNvPr>
          <p:cNvCxnSpPr>
            <a:cxnSpLocks/>
            <a:endCxn id="189" idx="2"/>
          </p:cNvCxnSpPr>
          <p:nvPr/>
        </p:nvCxnSpPr>
        <p:spPr>
          <a:xfrm flipV="1">
            <a:off x="7253175" y="4425281"/>
            <a:ext cx="1320390" cy="9205"/>
          </a:xfrm>
          <a:prstGeom prst="line">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9" name="Arc 188">
            <a:extLst>
              <a:ext uri="{FF2B5EF4-FFF2-40B4-BE49-F238E27FC236}">
                <a16:creationId xmlns:a16="http://schemas.microsoft.com/office/drawing/2014/main" id="{FFAB8F8C-1468-4A50-8ECC-45A5E134193F}"/>
              </a:ext>
            </a:extLst>
          </p:cNvPr>
          <p:cNvSpPr/>
          <p:nvPr/>
        </p:nvSpPr>
        <p:spPr>
          <a:xfrm rot="5400000">
            <a:off x="8354859" y="3987868"/>
            <a:ext cx="437413" cy="437413"/>
          </a:xfrm>
          <a:prstGeom prst="arc">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37907" rtl="0" eaLnBrk="1" fontAlgn="auto" latinLnBrk="0" hangingPunct="1">
              <a:lnSpc>
                <a:spcPct val="100000"/>
              </a:lnSpc>
              <a:spcBef>
                <a:spcPts val="0"/>
              </a:spcBef>
              <a:spcAft>
                <a:spcPts val="0"/>
              </a:spcAft>
              <a:buClrTx/>
              <a:buSzTx/>
              <a:buFontTx/>
              <a:buNone/>
              <a:tabLst/>
              <a:defRPr/>
            </a:pPr>
            <a:endParaRPr kumimoji="0" lang="en-US" sz="1649" b="0" i="0" u="none" strike="noStrike" kern="1200" cap="none" spc="0" normalizeH="0" baseline="0" noProof="0">
              <a:ln>
                <a:noFill/>
              </a:ln>
              <a:solidFill>
                <a:srgbClr val="000000"/>
              </a:solidFill>
              <a:effectLst/>
              <a:uLnTx/>
              <a:uFillTx/>
              <a:latin typeface="Open Sans"/>
              <a:ea typeface="+mn-ea"/>
              <a:cs typeface="+mn-cs"/>
            </a:endParaRPr>
          </a:p>
        </p:txBody>
      </p:sp>
      <p:cxnSp>
        <p:nvCxnSpPr>
          <p:cNvPr id="190" name="Straight Connector 189">
            <a:extLst>
              <a:ext uri="{FF2B5EF4-FFF2-40B4-BE49-F238E27FC236}">
                <a16:creationId xmlns:a16="http://schemas.microsoft.com/office/drawing/2014/main" id="{944D2D12-C5C3-4D58-98A8-94D56835C297}"/>
              </a:ext>
            </a:extLst>
          </p:cNvPr>
          <p:cNvCxnSpPr>
            <a:cxnSpLocks/>
          </p:cNvCxnSpPr>
          <p:nvPr/>
        </p:nvCxnSpPr>
        <p:spPr>
          <a:xfrm>
            <a:off x="10089999" y="4416010"/>
            <a:ext cx="2101778" cy="8940"/>
          </a:xfrm>
          <a:prstGeom prst="line">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1C5EDC7A-1159-4A5E-A793-B6537B4922DB}"/>
              </a:ext>
            </a:extLst>
          </p:cNvPr>
          <p:cNvSpPr txBox="1"/>
          <p:nvPr/>
        </p:nvSpPr>
        <p:spPr>
          <a:xfrm>
            <a:off x="10002886" y="1094916"/>
            <a:ext cx="2095197" cy="2691506"/>
          </a:xfrm>
          <a:prstGeom prst="rect">
            <a:avLst/>
          </a:prstGeom>
          <a:noFill/>
        </p:spPr>
        <p:txBody>
          <a:bodyPr wrap="square" rtlCol="0">
            <a:spAutoFit/>
          </a:bodyPr>
          <a:lstStyle/>
          <a:p>
            <a:pPr marL="0" marR="0" lvl="0" indent="0" algn="l" defTabSz="326568"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C7FC">
                    <a:lumMod val="50000"/>
                  </a:srgbClr>
                </a:solidFill>
                <a:effectLst/>
                <a:uLnTx/>
                <a:uFillTx/>
                <a:latin typeface="Verdana"/>
                <a:ea typeface="+mn-ea"/>
                <a:cs typeface="Arial" panose="020B0604020202020204" pitchFamily="34" charset="0"/>
              </a:rPr>
              <a:t>DISCHARGE PLANNING</a:t>
            </a:r>
            <a:endParaRPr kumimoji="0" lang="en-GB" sz="1200" b="0" i="0" u="none" strike="noStrike" kern="1200" cap="none" spc="0" normalizeH="0" baseline="0" noProof="0" dirty="0">
              <a:ln>
                <a:noFill/>
              </a:ln>
              <a:solidFill>
                <a:prstClr val="black">
                  <a:lumMod val="75000"/>
                  <a:lumOff val="25000"/>
                </a:prstClr>
              </a:solidFill>
              <a:effectLst/>
              <a:uLnTx/>
              <a:uFillTx/>
              <a:latin typeface="Verdana"/>
              <a:ea typeface="+mn-ea"/>
              <a:cs typeface="Arial" panose="020B0604020202020204" pitchFamily="34" charset="0"/>
            </a:endParaRPr>
          </a:p>
          <a:p>
            <a:pPr marL="0" marR="0" lvl="0" indent="0" algn="l" defTabSz="772302" rtl="0" eaLnBrk="1" fontAlgn="auto" latinLnBrk="0" hangingPunct="1">
              <a:lnSpc>
                <a:spcPct val="106000"/>
              </a:lnSpc>
              <a:spcBef>
                <a:spcPts val="0"/>
              </a:spcBef>
              <a:spcAft>
                <a:spcPts val="507"/>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Kira is ready for discharge. Her case is discussed at a multi-agency complex needs forum meeting and she has an ongoing care plan put in place. The </a:t>
            </a:r>
            <a:r>
              <a:rPr kumimoji="0" lang="en-GB" sz="1100" b="1"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social worker </a:t>
            </a: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works closely with the</a:t>
            </a:r>
            <a:r>
              <a:rPr kumimoji="0" lang="en-GB" sz="1100" b="1"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 discharge coordinator </a:t>
            </a: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to ensure Kira has appropriate accommodation arrangements.</a:t>
            </a:r>
          </a:p>
        </p:txBody>
      </p:sp>
      <p:sp>
        <p:nvSpPr>
          <p:cNvPr id="192" name="Arc 191">
            <a:extLst>
              <a:ext uri="{FF2B5EF4-FFF2-40B4-BE49-F238E27FC236}">
                <a16:creationId xmlns:a16="http://schemas.microsoft.com/office/drawing/2014/main" id="{48959E9F-C9E8-4E60-9E13-D12902C2FB4B}"/>
              </a:ext>
            </a:extLst>
          </p:cNvPr>
          <p:cNvSpPr/>
          <p:nvPr/>
        </p:nvSpPr>
        <p:spPr>
          <a:xfrm rot="16200000">
            <a:off x="8792272" y="3987537"/>
            <a:ext cx="437413" cy="437413"/>
          </a:xfrm>
          <a:prstGeom prst="arc">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37907" rtl="0" eaLnBrk="1" fontAlgn="auto" latinLnBrk="0" hangingPunct="1">
              <a:lnSpc>
                <a:spcPct val="100000"/>
              </a:lnSpc>
              <a:spcBef>
                <a:spcPts val="0"/>
              </a:spcBef>
              <a:spcAft>
                <a:spcPts val="0"/>
              </a:spcAft>
              <a:buClrTx/>
              <a:buSzTx/>
              <a:buFontTx/>
              <a:buNone/>
              <a:tabLst/>
              <a:defRPr/>
            </a:pPr>
            <a:endParaRPr kumimoji="0" lang="en-US" sz="1649" b="0" i="0" u="none" strike="noStrike" kern="1200" cap="none" spc="0" normalizeH="0" baseline="0" noProof="0">
              <a:ln>
                <a:noFill/>
              </a:ln>
              <a:solidFill>
                <a:srgbClr val="000000"/>
              </a:solidFill>
              <a:effectLst/>
              <a:uLnTx/>
              <a:uFillTx/>
              <a:latin typeface="Open Sans"/>
              <a:ea typeface="+mn-ea"/>
              <a:cs typeface="+mn-cs"/>
            </a:endParaRPr>
          </a:p>
        </p:txBody>
      </p:sp>
      <p:sp>
        <p:nvSpPr>
          <p:cNvPr id="193" name="Arc 192">
            <a:extLst>
              <a:ext uri="{FF2B5EF4-FFF2-40B4-BE49-F238E27FC236}">
                <a16:creationId xmlns:a16="http://schemas.microsoft.com/office/drawing/2014/main" id="{16FB76F2-C3E1-4E34-B74D-19271D2F575D}"/>
              </a:ext>
            </a:extLst>
          </p:cNvPr>
          <p:cNvSpPr/>
          <p:nvPr/>
        </p:nvSpPr>
        <p:spPr>
          <a:xfrm>
            <a:off x="9446586" y="3987778"/>
            <a:ext cx="437413" cy="437413"/>
          </a:xfrm>
          <a:prstGeom prst="arc">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37907" rtl="0" eaLnBrk="1" fontAlgn="auto" latinLnBrk="0" hangingPunct="1">
              <a:lnSpc>
                <a:spcPct val="100000"/>
              </a:lnSpc>
              <a:spcBef>
                <a:spcPts val="0"/>
              </a:spcBef>
              <a:spcAft>
                <a:spcPts val="0"/>
              </a:spcAft>
              <a:buClrTx/>
              <a:buSzTx/>
              <a:buFontTx/>
              <a:buNone/>
              <a:tabLst/>
              <a:defRPr/>
            </a:pPr>
            <a:endParaRPr kumimoji="0" lang="en-US" sz="1649" b="0" i="0" u="none" strike="noStrike" kern="1200" cap="none" spc="0" normalizeH="0" baseline="0" noProof="0">
              <a:ln>
                <a:noFill/>
              </a:ln>
              <a:solidFill>
                <a:srgbClr val="000000"/>
              </a:solidFill>
              <a:effectLst/>
              <a:uLnTx/>
              <a:uFillTx/>
              <a:latin typeface="Open Sans"/>
              <a:ea typeface="+mn-ea"/>
              <a:cs typeface="+mn-cs"/>
            </a:endParaRPr>
          </a:p>
        </p:txBody>
      </p:sp>
      <p:cxnSp>
        <p:nvCxnSpPr>
          <p:cNvPr id="194" name="Straight Connector 193">
            <a:extLst>
              <a:ext uri="{FF2B5EF4-FFF2-40B4-BE49-F238E27FC236}">
                <a16:creationId xmlns:a16="http://schemas.microsoft.com/office/drawing/2014/main" id="{07745C6E-579D-4A77-8BAD-8E9DC5178990}"/>
              </a:ext>
            </a:extLst>
          </p:cNvPr>
          <p:cNvCxnSpPr>
            <a:cxnSpLocks/>
            <a:endCxn id="193" idx="0"/>
          </p:cNvCxnSpPr>
          <p:nvPr/>
        </p:nvCxnSpPr>
        <p:spPr>
          <a:xfrm>
            <a:off x="9004848" y="3987537"/>
            <a:ext cx="660444" cy="241"/>
          </a:xfrm>
          <a:prstGeom prst="line">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5" name="Arc 194">
            <a:extLst>
              <a:ext uri="{FF2B5EF4-FFF2-40B4-BE49-F238E27FC236}">
                <a16:creationId xmlns:a16="http://schemas.microsoft.com/office/drawing/2014/main" id="{B2F11338-0DAB-4C7B-A065-5AF2A3C1640C}"/>
              </a:ext>
            </a:extLst>
          </p:cNvPr>
          <p:cNvSpPr/>
          <p:nvPr/>
        </p:nvSpPr>
        <p:spPr>
          <a:xfrm rot="10800000">
            <a:off x="9885057" y="3973675"/>
            <a:ext cx="437413" cy="437413"/>
          </a:xfrm>
          <a:prstGeom prst="arc">
            <a:avLst/>
          </a:prstGeom>
          <a:ln w="1016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37907" rtl="0" eaLnBrk="1" fontAlgn="auto" latinLnBrk="0" hangingPunct="1">
              <a:lnSpc>
                <a:spcPct val="100000"/>
              </a:lnSpc>
              <a:spcBef>
                <a:spcPts val="0"/>
              </a:spcBef>
              <a:spcAft>
                <a:spcPts val="0"/>
              </a:spcAft>
              <a:buClrTx/>
              <a:buSzTx/>
              <a:buFontTx/>
              <a:buNone/>
              <a:tabLst/>
              <a:defRPr/>
            </a:pPr>
            <a:endParaRPr kumimoji="0" lang="en-US" sz="1649" b="0" i="0" u="none" strike="noStrike" kern="1200" cap="none" spc="0" normalizeH="0" baseline="0" noProof="0">
              <a:ln>
                <a:noFill/>
              </a:ln>
              <a:solidFill>
                <a:srgbClr val="000000"/>
              </a:solidFill>
              <a:effectLst/>
              <a:uLnTx/>
              <a:uFillTx/>
              <a:latin typeface="Open Sans"/>
              <a:ea typeface="+mn-ea"/>
              <a:cs typeface="+mn-cs"/>
            </a:endParaRPr>
          </a:p>
        </p:txBody>
      </p:sp>
      <p:sp>
        <p:nvSpPr>
          <p:cNvPr id="199" name="TextBox 198">
            <a:extLst>
              <a:ext uri="{FF2B5EF4-FFF2-40B4-BE49-F238E27FC236}">
                <a16:creationId xmlns:a16="http://schemas.microsoft.com/office/drawing/2014/main" id="{5B0B6075-39A7-44A9-B204-97FB43D99093}"/>
              </a:ext>
            </a:extLst>
          </p:cNvPr>
          <p:cNvSpPr txBox="1"/>
          <p:nvPr/>
        </p:nvSpPr>
        <p:spPr>
          <a:xfrm>
            <a:off x="10533785" y="4682005"/>
            <a:ext cx="1462508" cy="1601657"/>
          </a:xfrm>
          <a:prstGeom prst="rect">
            <a:avLst/>
          </a:prstGeom>
          <a:noFill/>
        </p:spPr>
        <p:txBody>
          <a:bodyPr wrap="square" rtlCol="0">
            <a:spAutoFit/>
          </a:bodyPr>
          <a:lstStyle/>
          <a:p>
            <a:pPr marL="0" marR="0" lvl="0" indent="0" algn="l" defTabSz="326568"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C7FC">
                    <a:lumMod val="50000"/>
                  </a:srgbClr>
                </a:solidFill>
                <a:effectLst/>
                <a:uLnTx/>
                <a:uFillTx/>
                <a:latin typeface="Verdana"/>
                <a:ea typeface="+mn-ea"/>
                <a:cs typeface="Arial" panose="020B0604020202020204" pitchFamily="34" charset="0"/>
              </a:rPr>
              <a:t>DISCHARGE</a:t>
            </a:r>
            <a:endParaRPr kumimoji="0" lang="en-GB" sz="1200" b="0" i="0" u="none" strike="noStrike" kern="1200" cap="none" spc="0" normalizeH="0" baseline="0" noProof="0" dirty="0">
              <a:ln>
                <a:noFill/>
              </a:ln>
              <a:solidFill>
                <a:prstClr val="black">
                  <a:lumMod val="75000"/>
                  <a:lumOff val="25000"/>
                </a:prstClr>
              </a:solidFill>
              <a:effectLst/>
              <a:uLnTx/>
              <a:uFillTx/>
              <a:latin typeface="Verdana"/>
              <a:ea typeface="+mn-ea"/>
              <a:cs typeface="Arial" panose="020B0604020202020204" pitchFamily="34" charset="0"/>
            </a:endParaRPr>
          </a:p>
          <a:p>
            <a:pPr marL="0" marR="0" lvl="0" indent="0" algn="l" defTabSz="914406" rtl="0" eaLnBrk="1" fontAlgn="auto" latinLnBrk="0" hangingPunct="1">
              <a:lnSpc>
                <a:spcPct val="106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Kira is safely discharged and will be followed up by community mental health services.</a:t>
            </a:r>
          </a:p>
          <a:p>
            <a:pPr marL="0" marR="0" lvl="0" indent="0" algn="l" defTabSz="914406" rtl="0" eaLnBrk="1" fontAlgn="auto" latinLnBrk="0" hangingPunct="1">
              <a:lnSpc>
                <a:spcPct val="106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2" name="Oval 201">
            <a:extLst>
              <a:ext uri="{FF2B5EF4-FFF2-40B4-BE49-F238E27FC236}">
                <a16:creationId xmlns:a16="http://schemas.microsoft.com/office/drawing/2014/main" id="{B8D7DDFE-D9F1-4708-8007-41A76574D550}"/>
              </a:ext>
            </a:extLst>
          </p:cNvPr>
          <p:cNvSpPr/>
          <p:nvPr/>
        </p:nvSpPr>
        <p:spPr bwMode="gray">
          <a:xfrm>
            <a:off x="3225344" y="3113519"/>
            <a:ext cx="555484" cy="555484"/>
          </a:xfrm>
          <a:prstGeom prst="ellipse">
            <a:avLst/>
          </a:prstGeom>
          <a:solidFill>
            <a:schemeClr val="bg1"/>
          </a:solidFill>
          <a:ln w="28575" algn="ctr">
            <a:solidFill>
              <a:srgbClr val="595959"/>
            </a:solidFill>
            <a:miter lim="800000"/>
            <a:headEnd/>
            <a:tailEnd/>
          </a:ln>
        </p:spPr>
        <p:txBody>
          <a:bodyPr wrap="square" lIns="75083" tIns="75083" rIns="75083" bIns="75083" rtlCol="0" anchor="ctr"/>
          <a:lstStyle/>
          <a:p>
            <a:pPr marL="0" marR="0" lvl="0" indent="0" algn="ctr" defTabSz="326568" rtl="0" eaLnBrk="1" fontAlgn="auto" latinLnBrk="0" hangingPunct="1">
              <a:lnSpc>
                <a:spcPct val="106000"/>
              </a:lnSpc>
              <a:spcBef>
                <a:spcPts val="0"/>
              </a:spcBef>
              <a:spcAft>
                <a:spcPts val="0"/>
              </a:spcAft>
              <a:buClrTx/>
              <a:buSzTx/>
              <a:buFontTx/>
              <a:buNone/>
              <a:tabLst/>
              <a:defRPr/>
            </a:pPr>
            <a:endParaRPr kumimoji="0" lang="en-GB" sz="1351" b="1"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a:extLst>
              <a:ext uri="{FF2B5EF4-FFF2-40B4-BE49-F238E27FC236}">
                <a16:creationId xmlns:a16="http://schemas.microsoft.com/office/drawing/2014/main" id="{A6CF514E-95BF-4F2E-86C7-39595EB6045F}"/>
              </a:ext>
            </a:extLst>
          </p:cNvPr>
          <p:cNvSpPr/>
          <p:nvPr/>
        </p:nvSpPr>
        <p:spPr bwMode="gray">
          <a:xfrm>
            <a:off x="9406444" y="3709794"/>
            <a:ext cx="555484" cy="555484"/>
          </a:xfrm>
          <a:prstGeom prst="ellipse">
            <a:avLst/>
          </a:prstGeom>
          <a:solidFill>
            <a:schemeClr val="bg1"/>
          </a:solidFill>
          <a:ln w="28575" algn="ctr">
            <a:solidFill>
              <a:srgbClr val="595959"/>
            </a:solidFill>
            <a:miter lim="800000"/>
            <a:headEnd/>
            <a:tailEnd/>
          </a:ln>
        </p:spPr>
        <p:txBody>
          <a:bodyPr wrap="square" lIns="75083" tIns="75083" rIns="75083" bIns="75083" rtlCol="0" anchor="ctr"/>
          <a:lstStyle/>
          <a:p>
            <a:pPr marL="0" marR="0" lvl="0" indent="0" algn="ctr" defTabSz="326568" rtl="0" eaLnBrk="1" fontAlgn="auto" latinLnBrk="0" hangingPunct="1">
              <a:lnSpc>
                <a:spcPct val="106000"/>
              </a:lnSpc>
              <a:spcBef>
                <a:spcPts val="0"/>
              </a:spcBef>
              <a:spcAft>
                <a:spcPts val="0"/>
              </a:spcAft>
              <a:buClrTx/>
              <a:buSzTx/>
              <a:buFontTx/>
              <a:buNone/>
              <a:tabLst/>
              <a:defRPr/>
            </a:pPr>
            <a:endParaRPr kumimoji="0" lang="en-GB" sz="1351" b="1" i="0" u="none" strike="noStrike" kern="1200" cap="none" spc="0" normalizeH="0" baseline="0" noProof="0">
              <a:ln>
                <a:noFill/>
              </a:ln>
              <a:solidFill>
                <a:prstClr val="white"/>
              </a:solidFill>
              <a:effectLst/>
              <a:uLnTx/>
              <a:uFillTx/>
              <a:latin typeface="Calibri"/>
              <a:ea typeface="+mn-ea"/>
              <a:cs typeface="+mn-cs"/>
            </a:endParaRPr>
          </a:p>
        </p:txBody>
      </p:sp>
      <p:sp>
        <p:nvSpPr>
          <p:cNvPr id="207" name="Oval 206">
            <a:extLst>
              <a:ext uri="{FF2B5EF4-FFF2-40B4-BE49-F238E27FC236}">
                <a16:creationId xmlns:a16="http://schemas.microsoft.com/office/drawing/2014/main" id="{50BF94F1-8BBA-438F-9521-E74F5CC72FA0}"/>
              </a:ext>
            </a:extLst>
          </p:cNvPr>
          <p:cNvSpPr/>
          <p:nvPr/>
        </p:nvSpPr>
        <p:spPr bwMode="gray">
          <a:xfrm>
            <a:off x="10533785" y="4090059"/>
            <a:ext cx="555484" cy="555484"/>
          </a:xfrm>
          <a:prstGeom prst="ellipse">
            <a:avLst/>
          </a:prstGeom>
          <a:solidFill>
            <a:schemeClr val="bg1"/>
          </a:solidFill>
          <a:ln w="28575" algn="ctr">
            <a:solidFill>
              <a:srgbClr val="595959"/>
            </a:solidFill>
            <a:miter lim="800000"/>
            <a:headEnd/>
            <a:tailEnd/>
          </a:ln>
        </p:spPr>
        <p:txBody>
          <a:bodyPr wrap="square" lIns="75083" tIns="75083" rIns="75083" bIns="75083" rtlCol="0" anchor="ctr"/>
          <a:lstStyle/>
          <a:p>
            <a:pPr marL="0" marR="0" lvl="0" indent="0" algn="ctr" defTabSz="326568" rtl="0" eaLnBrk="1" fontAlgn="auto" latinLnBrk="0" hangingPunct="1">
              <a:lnSpc>
                <a:spcPct val="106000"/>
              </a:lnSpc>
              <a:spcBef>
                <a:spcPts val="0"/>
              </a:spcBef>
              <a:spcAft>
                <a:spcPts val="0"/>
              </a:spcAft>
              <a:buClrTx/>
              <a:buSzTx/>
              <a:buFontTx/>
              <a:buNone/>
              <a:tabLst/>
              <a:defRPr/>
            </a:pPr>
            <a:endParaRPr kumimoji="0" lang="en-GB" sz="1351" b="1" i="0" u="none" strike="noStrike" kern="1200" cap="none" spc="0" normalizeH="0" baseline="0" noProof="0">
              <a:ln>
                <a:noFill/>
              </a:ln>
              <a:solidFill>
                <a:prstClr val="white"/>
              </a:solidFill>
              <a:effectLst/>
              <a:uLnTx/>
              <a:uFillTx/>
              <a:latin typeface="Calibri"/>
              <a:ea typeface="+mn-ea"/>
              <a:cs typeface="+mn-cs"/>
            </a:endParaRPr>
          </a:p>
        </p:txBody>
      </p:sp>
      <p:sp>
        <p:nvSpPr>
          <p:cNvPr id="208" name="TextBox 207">
            <a:extLst>
              <a:ext uri="{FF2B5EF4-FFF2-40B4-BE49-F238E27FC236}">
                <a16:creationId xmlns:a16="http://schemas.microsoft.com/office/drawing/2014/main" id="{C8561F55-D30F-4CE9-8D0B-C31417B0DB0D}"/>
              </a:ext>
            </a:extLst>
          </p:cNvPr>
          <p:cNvSpPr txBox="1"/>
          <p:nvPr/>
        </p:nvSpPr>
        <p:spPr>
          <a:xfrm>
            <a:off x="7253174" y="804251"/>
            <a:ext cx="2473995" cy="2577437"/>
          </a:xfrm>
          <a:prstGeom prst="rect">
            <a:avLst/>
          </a:prstGeom>
          <a:noFill/>
        </p:spPr>
        <p:txBody>
          <a:bodyPr wrap="square">
            <a:spAutoFit/>
          </a:bodyPr>
          <a:lstStyle/>
          <a:p>
            <a:pPr marL="0" marR="0" lvl="0" indent="0" algn="l" defTabSz="326568" rtl="0" eaLnBrk="1" fontAlgn="auto" latinLnBrk="0" hangingPunct="1">
              <a:lnSpc>
                <a:spcPct val="106000"/>
              </a:lnSpc>
              <a:spcBef>
                <a:spcPts val="0"/>
              </a:spcBef>
              <a:spcAft>
                <a:spcPts val="507"/>
              </a:spcAft>
              <a:buClrTx/>
              <a:buSzTx/>
              <a:buFontTx/>
              <a:buNone/>
              <a:tabLst/>
              <a:defRPr/>
            </a:pPr>
            <a:r>
              <a:rPr kumimoji="0" lang="en-GB" sz="1200" b="1" i="0" u="none" strike="noStrike" kern="1200" cap="none" spc="0" normalizeH="0" baseline="0" noProof="0" dirty="0">
                <a:ln>
                  <a:noFill/>
                </a:ln>
                <a:solidFill>
                  <a:srgbClr val="FFC7FC">
                    <a:lumMod val="50000"/>
                  </a:srgbClr>
                </a:solidFill>
                <a:effectLst/>
                <a:uLnTx/>
                <a:uFillTx/>
                <a:latin typeface="Verdana"/>
                <a:ea typeface="+mn-ea"/>
                <a:cs typeface="Arial" panose="020B0604020202020204" pitchFamily="34" charset="0"/>
              </a:rPr>
              <a:t>ACTIVITES AND ENGAGEMENT</a:t>
            </a:r>
          </a:p>
          <a:p>
            <a:pPr marL="0" marR="0" lvl="0" indent="0" algn="l" defTabSz="326568" rtl="0" eaLnBrk="1" fontAlgn="auto" latinLnBrk="0" hangingPunct="1">
              <a:lnSpc>
                <a:spcPct val="106000"/>
              </a:lnSpc>
              <a:spcBef>
                <a:spcPts val="0"/>
              </a:spcBef>
              <a:spcAft>
                <a:spcPts val="507"/>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Kira has a range of activities available to her. The </a:t>
            </a:r>
            <a:r>
              <a:rPr kumimoji="0" lang="en-GB" sz="1100" b="1"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family carer ambassador </a:t>
            </a: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works with Kira’s family to discuss circumstances preceding admission and identify protective factors, feeding back to social workers that Kira may be better placed in supported living accommodation.</a:t>
            </a:r>
          </a:p>
          <a:p>
            <a:pPr marL="0" marR="0" lvl="0" indent="0" algn="l" defTabSz="326568" rtl="0" eaLnBrk="1" fontAlgn="auto" latinLnBrk="0" hangingPunct="1">
              <a:lnSpc>
                <a:spcPct val="106000"/>
              </a:lnSpc>
              <a:spcBef>
                <a:spcPts val="0"/>
              </a:spcBef>
              <a:spcAft>
                <a:spcPts val="507"/>
              </a:spcAft>
              <a:buClrTx/>
              <a:buSzTx/>
              <a:buFontTx/>
              <a:buNone/>
              <a:tabLst/>
              <a:defRPr/>
            </a:pPr>
            <a:endParaRPr kumimoji="0" lang="en-GB" sz="1050" b="1" i="0" u="none" strike="noStrike" kern="1200" cap="none" spc="0" normalizeH="0" baseline="0" noProof="0" dirty="0">
              <a:ln>
                <a:noFill/>
              </a:ln>
              <a:solidFill>
                <a:srgbClr val="FFC7FC">
                  <a:lumMod val="50000"/>
                </a:srgbClr>
              </a:solidFill>
              <a:effectLst/>
              <a:uLnTx/>
              <a:uFillTx/>
              <a:latin typeface="Arial" panose="020B0604020202020204" pitchFamily="34" charset="0"/>
              <a:ea typeface="+mn-ea"/>
              <a:cs typeface="Arial" panose="020B0604020202020204" pitchFamily="34" charset="0"/>
            </a:endParaRPr>
          </a:p>
        </p:txBody>
      </p:sp>
      <p:sp>
        <p:nvSpPr>
          <p:cNvPr id="210" name="Freeform 326">
            <a:extLst>
              <a:ext uri="{FF2B5EF4-FFF2-40B4-BE49-F238E27FC236}">
                <a16:creationId xmlns:a16="http://schemas.microsoft.com/office/drawing/2014/main" id="{5307F61E-DF23-48FF-93D5-67DD6BAE0A48}"/>
              </a:ext>
            </a:extLst>
          </p:cNvPr>
          <p:cNvSpPr>
            <a:spLocks noEditPoints="1"/>
          </p:cNvSpPr>
          <p:nvPr/>
        </p:nvSpPr>
        <p:spPr bwMode="auto">
          <a:xfrm>
            <a:off x="3300820" y="3183002"/>
            <a:ext cx="411693" cy="431805"/>
          </a:xfrm>
          <a:custGeom>
            <a:avLst/>
            <a:gdLst>
              <a:gd name="T0" fmla="*/ 182 w 227"/>
              <a:gd name="T1" fmla="*/ 82 h 238"/>
              <a:gd name="T2" fmla="*/ 114 w 227"/>
              <a:gd name="T3" fmla="*/ 0 h 238"/>
              <a:gd name="T4" fmla="*/ 45 w 227"/>
              <a:gd name="T5" fmla="*/ 82 h 238"/>
              <a:gd name="T6" fmla="*/ 0 w 227"/>
              <a:gd name="T7" fmla="*/ 147 h 238"/>
              <a:gd name="T8" fmla="*/ 114 w 227"/>
              <a:gd name="T9" fmla="*/ 201 h 238"/>
              <a:gd name="T10" fmla="*/ 158 w 227"/>
              <a:gd name="T11" fmla="*/ 217 h 238"/>
              <a:gd name="T12" fmla="*/ 227 w 227"/>
              <a:gd name="T13" fmla="*/ 147 h 238"/>
              <a:gd name="T14" fmla="*/ 182 w 227"/>
              <a:gd name="T15" fmla="*/ 82 h 238"/>
              <a:gd name="T16" fmla="*/ 114 w 227"/>
              <a:gd name="T17" fmla="*/ 9 h 238"/>
              <a:gd name="T18" fmla="*/ 173 w 227"/>
              <a:gd name="T19" fmla="*/ 79 h 238"/>
              <a:gd name="T20" fmla="*/ 114 w 227"/>
              <a:gd name="T21" fmla="*/ 93 h 238"/>
              <a:gd name="T22" fmla="*/ 54 w 227"/>
              <a:gd name="T23" fmla="*/ 79 h 238"/>
              <a:gd name="T24" fmla="*/ 114 w 227"/>
              <a:gd name="T25" fmla="*/ 9 h 238"/>
              <a:gd name="T26" fmla="*/ 114 w 227"/>
              <a:gd name="T27" fmla="*/ 188 h 238"/>
              <a:gd name="T28" fmla="*/ 98 w 227"/>
              <a:gd name="T29" fmla="*/ 138 h 238"/>
              <a:gd name="T30" fmla="*/ 129 w 227"/>
              <a:gd name="T31" fmla="*/ 138 h 238"/>
              <a:gd name="T32" fmla="*/ 114 w 227"/>
              <a:gd name="T33" fmla="*/ 188 h 238"/>
              <a:gd name="T34" fmla="*/ 100 w 227"/>
              <a:gd name="T35" fmla="*/ 129 h 238"/>
              <a:gd name="T36" fmla="*/ 114 w 227"/>
              <a:gd name="T37" fmla="*/ 106 h 238"/>
              <a:gd name="T38" fmla="*/ 127 w 227"/>
              <a:gd name="T39" fmla="*/ 129 h 238"/>
              <a:gd name="T40" fmla="*/ 100 w 227"/>
              <a:gd name="T41" fmla="*/ 129 h 238"/>
              <a:gd name="T42" fmla="*/ 91 w 227"/>
              <a:gd name="T43" fmla="*/ 126 h 238"/>
              <a:gd name="T44" fmla="*/ 56 w 227"/>
              <a:gd name="T45" fmla="*/ 88 h 238"/>
              <a:gd name="T46" fmla="*/ 107 w 227"/>
              <a:gd name="T47" fmla="*/ 100 h 238"/>
              <a:gd name="T48" fmla="*/ 91 w 227"/>
              <a:gd name="T49" fmla="*/ 126 h 238"/>
              <a:gd name="T50" fmla="*/ 121 w 227"/>
              <a:gd name="T51" fmla="*/ 100 h 238"/>
              <a:gd name="T52" fmla="*/ 171 w 227"/>
              <a:gd name="T53" fmla="*/ 88 h 238"/>
              <a:gd name="T54" fmla="*/ 136 w 227"/>
              <a:gd name="T55" fmla="*/ 126 h 238"/>
              <a:gd name="T56" fmla="*/ 121 w 227"/>
              <a:gd name="T57" fmla="*/ 100 h 238"/>
              <a:gd name="T58" fmla="*/ 9 w 227"/>
              <a:gd name="T59" fmla="*/ 147 h 238"/>
              <a:gd name="T60" fmla="*/ 47 w 227"/>
              <a:gd name="T61" fmla="*/ 91 h 238"/>
              <a:gd name="T62" fmla="*/ 89 w 227"/>
              <a:gd name="T63" fmla="*/ 135 h 238"/>
              <a:gd name="T64" fmla="*/ 107 w 227"/>
              <a:gd name="T65" fmla="*/ 194 h 238"/>
              <a:gd name="T66" fmla="*/ 9 w 227"/>
              <a:gd name="T67" fmla="*/ 147 h 238"/>
              <a:gd name="T68" fmla="*/ 121 w 227"/>
              <a:gd name="T69" fmla="*/ 194 h 238"/>
              <a:gd name="T70" fmla="*/ 138 w 227"/>
              <a:gd name="T71" fmla="*/ 135 h 238"/>
              <a:gd name="T72" fmla="*/ 180 w 227"/>
              <a:gd name="T73" fmla="*/ 91 h 238"/>
              <a:gd name="T74" fmla="*/ 218 w 227"/>
              <a:gd name="T75" fmla="*/ 147 h 238"/>
              <a:gd name="T76" fmla="*/ 121 w 227"/>
              <a:gd name="T77" fmla="*/ 19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7" h="238">
                <a:moveTo>
                  <a:pt x="182" y="82"/>
                </a:moveTo>
                <a:cubicBezTo>
                  <a:pt x="190" y="38"/>
                  <a:pt x="156" y="0"/>
                  <a:pt x="114" y="0"/>
                </a:cubicBezTo>
                <a:cubicBezTo>
                  <a:pt x="71" y="0"/>
                  <a:pt x="38" y="38"/>
                  <a:pt x="45" y="82"/>
                </a:cubicBezTo>
                <a:cubicBezTo>
                  <a:pt x="19" y="92"/>
                  <a:pt x="0" y="117"/>
                  <a:pt x="0" y="147"/>
                </a:cubicBezTo>
                <a:cubicBezTo>
                  <a:pt x="0" y="206"/>
                  <a:pt x="68" y="238"/>
                  <a:pt x="114" y="201"/>
                </a:cubicBezTo>
                <a:cubicBezTo>
                  <a:pt x="126" y="211"/>
                  <a:pt x="141" y="217"/>
                  <a:pt x="158" y="217"/>
                </a:cubicBezTo>
                <a:cubicBezTo>
                  <a:pt x="196" y="217"/>
                  <a:pt x="227" y="185"/>
                  <a:pt x="227" y="147"/>
                </a:cubicBezTo>
                <a:cubicBezTo>
                  <a:pt x="227" y="117"/>
                  <a:pt x="209" y="92"/>
                  <a:pt x="182" y="82"/>
                </a:cubicBezTo>
                <a:close/>
                <a:moveTo>
                  <a:pt x="114" y="9"/>
                </a:moveTo>
                <a:cubicBezTo>
                  <a:pt x="150" y="9"/>
                  <a:pt x="179" y="42"/>
                  <a:pt x="173" y="79"/>
                </a:cubicBezTo>
                <a:cubicBezTo>
                  <a:pt x="151" y="74"/>
                  <a:pt x="130" y="80"/>
                  <a:pt x="114" y="93"/>
                </a:cubicBezTo>
                <a:cubicBezTo>
                  <a:pt x="97" y="80"/>
                  <a:pt x="76" y="74"/>
                  <a:pt x="54" y="79"/>
                </a:cubicBezTo>
                <a:cubicBezTo>
                  <a:pt x="48" y="42"/>
                  <a:pt x="77" y="9"/>
                  <a:pt x="114" y="9"/>
                </a:cubicBezTo>
                <a:close/>
                <a:moveTo>
                  <a:pt x="114" y="188"/>
                </a:moveTo>
                <a:cubicBezTo>
                  <a:pt x="101" y="175"/>
                  <a:pt x="95" y="157"/>
                  <a:pt x="98" y="138"/>
                </a:cubicBezTo>
                <a:cubicBezTo>
                  <a:pt x="108" y="140"/>
                  <a:pt x="118" y="140"/>
                  <a:pt x="129" y="138"/>
                </a:cubicBezTo>
                <a:cubicBezTo>
                  <a:pt x="132" y="157"/>
                  <a:pt x="126" y="175"/>
                  <a:pt x="114" y="188"/>
                </a:cubicBezTo>
                <a:close/>
                <a:moveTo>
                  <a:pt x="100" y="129"/>
                </a:moveTo>
                <a:cubicBezTo>
                  <a:pt x="103" y="120"/>
                  <a:pt x="108" y="112"/>
                  <a:pt x="114" y="106"/>
                </a:cubicBezTo>
                <a:cubicBezTo>
                  <a:pt x="120" y="112"/>
                  <a:pt x="124" y="120"/>
                  <a:pt x="127" y="129"/>
                </a:cubicBezTo>
                <a:cubicBezTo>
                  <a:pt x="118" y="131"/>
                  <a:pt x="109" y="131"/>
                  <a:pt x="100" y="129"/>
                </a:cubicBezTo>
                <a:close/>
                <a:moveTo>
                  <a:pt x="91" y="126"/>
                </a:moveTo>
                <a:cubicBezTo>
                  <a:pt x="75" y="119"/>
                  <a:pt x="62" y="105"/>
                  <a:pt x="56" y="88"/>
                </a:cubicBezTo>
                <a:cubicBezTo>
                  <a:pt x="75" y="84"/>
                  <a:pt x="93" y="89"/>
                  <a:pt x="107" y="100"/>
                </a:cubicBezTo>
                <a:cubicBezTo>
                  <a:pt x="100" y="107"/>
                  <a:pt x="95" y="116"/>
                  <a:pt x="91" y="126"/>
                </a:cubicBezTo>
                <a:close/>
                <a:moveTo>
                  <a:pt x="121" y="100"/>
                </a:moveTo>
                <a:cubicBezTo>
                  <a:pt x="135" y="88"/>
                  <a:pt x="153" y="84"/>
                  <a:pt x="171" y="88"/>
                </a:cubicBezTo>
                <a:cubicBezTo>
                  <a:pt x="166" y="105"/>
                  <a:pt x="153" y="119"/>
                  <a:pt x="136" y="126"/>
                </a:cubicBezTo>
                <a:cubicBezTo>
                  <a:pt x="133" y="116"/>
                  <a:pt x="127" y="107"/>
                  <a:pt x="121" y="100"/>
                </a:cubicBezTo>
                <a:close/>
                <a:moveTo>
                  <a:pt x="9" y="147"/>
                </a:moveTo>
                <a:cubicBezTo>
                  <a:pt x="9" y="122"/>
                  <a:pt x="25" y="100"/>
                  <a:pt x="47" y="91"/>
                </a:cubicBezTo>
                <a:cubicBezTo>
                  <a:pt x="54" y="111"/>
                  <a:pt x="69" y="127"/>
                  <a:pt x="89" y="135"/>
                </a:cubicBezTo>
                <a:cubicBezTo>
                  <a:pt x="85" y="157"/>
                  <a:pt x="92" y="179"/>
                  <a:pt x="107" y="194"/>
                </a:cubicBezTo>
                <a:cubicBezTo>
                  <a:pt x="67" y="226"/>
                  <a:pt x="9" y="197"/>
                  <a:pt x="9" y="147"/>
                </a:cubicBezTo>
                <a:close/>
                <a:moveTo>
                  <a:pt x="121" y="194"/>
                </a:moveTo>
                <a:cubicBezTo>
                  <a:pt x="135" y="179"/>
                  <a:pt x="142" y="158"/>
                  <a:pt x="138" y="135"/>
                </a:cubicBezTo>
                <a:cubicBezTo>
                  <a:pt x="158" y="127"/>
                  <a:pt x="174" y="111"/>
                  <a:pt x="180" y="91"/>
                </a:cubicBezTo>
                <a:cubicBezTo>
                  <a:pt x="202" y="100"/>
                  <a:pt x="218" y="122"/>
                  <a:pt x="218" y="147"/>
                </a:cubicBezTo>
                <a:cubicBezTo>
                  <a:pt x="218" y="197"/>
                  <a:pt x="160" y="226"/>
                  <a:pt x="121" y="194"/>
                </a:cubicBezTo>
                <a:close/>
              </a:path>
            </a:pathLst>
          </a:custGeom>
          <a:solidFill>
            <a:srgbClr val="59595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grpSp>
        <p:nvGrpSpPr>
          <p:cNvPr id="240" name="Group 239">
            <a:extLst>
              <a:ext uri="{FF2B5EF4-FFF2-40B4-BE49-F238E27FC236}">
                <a16:creationId xmlns:a16="http://schemas.microsoft.com/office/drawing/2014/main" id="{5BC15ABC-348E-48E8-B2C4-E41D674478C4}"/>
              </a:ext>
            </a:extLst>
          </p:cNvPr>
          <p:cNvGrpSpPr/>
          <p:nvPr/>
        </p:nvGrpSpPr>
        <p:grpSpPr>
          <a:xfrm>
            <a:off x="10617237" y="4178814"/>
            <a:ext cx="352685" cy="354634"/>
            <a:chOff x="6149975" y="6570663"/>
            <a:chExt cx="574676" cy="577850"/>
          </a:xfrm>
          <a:solidFill>
            <a:srgbClr val="595959"/>
          </a:solidFill>
        </p:grpSpPr>
        <p:sp>
          <p:nvSpPr>
            <p:cNvPr id="241" name="Freeform 247">
              <a:extLst>
                <a:ext uri="{FF2B5EF4-FFF2-40B4-BE49-F238E27FC236}">
                  <a16:creationId xmlns:a16="http://schemas.microsoft.com/office/drawing/2014/main" id="{B75DB5BC-047A-4DDD-B6E4-9318A4C17C65}"/>
                </a:ext>
              </a:extLst>
            </p:cNvPr>
            <p:cNvSpPr>
              <a:spLocks/>
            </p:cNvSpPr>
            <p:nvPr/>
          </p:nvSpPr>
          <p:spPr bwMode="auto">
            <a:xfrm>
              <a:off x="6149975" y="6789738"/>
              <a:ext cx="355600" cy="182563"/>
            </a:xfrm>
            <a:custGeom>
              <a:avLst/>
              <a:gdLst>
                <a:gd name="T0" fmla="*/ 16 w 142"/>
                <a:gd name="T1" fmla="*/ 41 h 73"/>
                <a:gd name="T2" fmla="*/ 137 w 142"/>
                <a:gd name="T3" fmla="*/ 41 h 73"/>
                <a:gd name="T4" fmla="*/ 142 w 142"/>
                <a:gd name="T5" fmla="*/ 36 h 73"/>
                <a:gd name="T6" fmla="*/ 137 w 142"/>
                <a:gd name="T7" fmla="*/ 32 h 73"/>
                <a:gd name="T8" fmla="*/ 16 w 142"/>
                <a:gd name="T9" fmla="*/ 32 h 73"/>
                <a:gd name="T10" fmla="*/ 40 w 142"/>
                <a:gd name="T11" fmla="*/ 8 h 73"/>
                <a:gd name="T12" fmla="*/ 40 w 142"/>
                <a:gd name="T13" fmla="*/ 1 h 73"/>
                <a:gd name="T14" fmla="*/ 34 w 142"/>
                <a:gd name="T15" fmla="*/ 1 h 73"/>
                <a:gd name="T16" fmla="*/ 2 w 142"/>
                <a:gd name="T17" fmla="*/ 33 h 73"/>
                <a:gd name="T18" fmla="*/ 1 w 142"/>
                <a:gd name="T19" fmla="*/ 35 h 73"/>
                <a:gd name="T20" fmla="*/ 1 w 142"/>
                <a:gd name="T21" fmla="*/ 38 h 73"/>
                <a:gd name="T22" fmla="*/ 2 w 142"/>
                <a:gd name="T23" fmla="*/ 40 h 73"/>
                <a:gd name="T24" fmla="*/ 34 w 142"/>
                <a:gd name="T25" fmla="*/ 72 h 73"/>
                <a:gd name="T26" fmla="*/ 37 w 142"/>
                <a:gd name="T27" fmla="*/ 73 h 73"/>
                <a:gd name="T28" fmla="*/ 40 w 142"/>
                <a:gd name="T29" fmla="*/ 72 h 73"/>
                <a:gd name="T30" fmla="*/ 40 w 142"/>
                <a:gd name="T31" fmla="*/ 65 h 73"/>
                <a:gd name="T32" fmla="*/ 16 w 142"/>
                <a:gd name="T33"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73">
                  <a:moveTo>
                    <a:pt x="16" y="41"/>
                  </a:moveTo>
                  <a:cubicBezTo>
                    <a:pt x="137" y="41"/>
                    <a:pt x="137" y="41"/>
                    <a:pt x="137" y="41"/>
                  </a:cubicBezTo>
                  <a:cubicBezTo>
                    <a:pt x="140" y="41"/>
                    <a:pt x="142" y="39"/>
                    <a:pt x="142" y="36"/>
                  </a:cubicBezTo>
                  <a:cubicBezTo>
                    <a:pt x="142" y="34"/>
                    <a:pt x="140" y="32"/>
                    <a:pt x="137" y="32"/>
                  </a:cubicBezTo>
                  <a:cubicBezTo>
                    <a:pt x="16" y="32"/>
                    <a:pt x="16" y="32"/>
                    <a:pt x="16" y="32"/>
                  </a:cubicBezTo>
                  <a:cubicBezTo>
                    <a:pt x="40" y="8"/>
                    <a:pt x="40" y="8"/>
                    <a:pt x="40" y="8"/>
                  </a:cubicBezTo>
                  <a:cubicBezTo>
                    <a:pt x="42" y="6"/>
                    <a:pt x="42" y="3"/>
                    <a:pt x="40" y="1"/>
                  </a:cubicBezTo>
                  <a:cubicBezTo>
                    <a:pt x="38" y="0"/>
                    <a:pt x="35" y="0"/>
                    <a:pt x="34" y="1"/>
                  </a:cubicBezTo>
                  <a:cubicBezTo>
                    <a:pt x="2" y="33"/>
                    <a:pt x="2" y="33"/>
                    <a:pt x="2" y="33"/>
                  </a:cubicBezTo>
                  <a:cubicBezTo>
                    <a:pt x="1" y="34"/>
                    <a:pt x="1" y="34"/>
                    <a:pt x="1" y="35"/>
                  </a:cubicBezTo>
                  <a:cubicBezTo>
                    <a:pt x="0" y="36"/>
                    <a:pt x="0" y="37"/>
                    <a:pt x="1" y="38"/>
                  </a:cubicBezTo>
                  <a:cubicBezTo>
                    <a:pt x="1" y="39"/>
                    <a:pt x="1" y="39"/>
                    <a:pt x="2" y="40"/>
                  </a:cubicBezTo>
                  <a:cubicBezTo>
                    <a:pt x="34" y="72"/>
                    <a:pt x="34" y="72"/>
                    <a:pt x="34" y="72"/>
                  </a:cubicBezTo>
                  <a:cubicBezTo>
                    <a:pt x="34" y="73"/>
                    <a:pt x="36" y="73"/>
                    <a:pt x="37" y="73"/>
                  </a:cubicBezTo>
                  <a:cubicBezTo>
                    <a:pt x="38" y="73"/>
                    <a:pt x="39" y="73"/>
                    <a:pt x="40" y="72"/>
                  </a:cubicBezTo>
                  <a:cubicBezTo>
                    <a:pt x="42" y="70"/>
                    <a:pt x="42" y="67"/>
                    <a:pt x="40" y="65"/>
                  </a:cubicBezTo>
                  <a:lnTo>
                    <a:pt x="16" y="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242" name="Freeform 248">
              <a:extLst>
                <a:ext uri="{FF2B5EF4-FFF2-40B4-BE49-F238E27FC236}">
                  <a16:creationId xmlns:a16="http://schemas.microsoft.com/office/drawing/2014/main" id="{F0EF1A69-7638-4415-A69D-B0E2B8231488}"/>
                </a:ext>
              </a:extLst>
            </p:cNvPr>
            <p:cNvSpPr>
              <a:spLocks noEditPoints="1"/>
            </p:cNvSpPr>
            <p:nvPr/>
          </p:nvSpPr>
          <p:spPr bwMode="auto">
            <a:xfrm>
              <a:off x="6284913" y="6570663"/>
              <a:ext cx="439738" cy="577850"/>
            </a:xfrm>
            <a:custGeom>
              <a:avLst/>
              <a:gdLst>
                <a:gd name="T0" fmla="*/ 172 w 175"/>
                <a:gd name="T1" fmla="*/ 36 h 230"/>
                <a:gd name="T2" fmla="*/ 139 w 175"/>
                <a:gd name="T3" fmla="*/ 4 h 230"/>
                <a:gd name="T4" fmla="*/ 131 w 175"/>
                <a:gd name="T5" fmla="*/ 0 h 230"/>
                <a:gd name="T6" fmla="*/ 131 w 175"/>
                <a:gd name="T7" fmla="*/ 0 h 230"/>
                <a:gd name="T8" fmla="*/ 13 w 175"/>
                <a:gd name="T9" fmla="*/ 0 h 230"/>
                <a:gd name="T10" fmla="*/ 0 w 175"/>
                <a:gd name="T11" fmla="*/ 13 h 230"/>
                <a:gd name="T12" fmla="*/ 0 w 175"/>
                <a:gd name="T13" fmla="*/ 97 h 230"/>
                <a:gd name="T14" fmla="*/ 5 w 175"/>
                <a:gd name="T15" fmla="*/ 102 h 230"/>
                <a:gd name="T16" fmla="*/ 10 w 175"/>
                <a:gd name="T17" fmla="*/ 97 h 230"/>
                <a:gd name="T18" fmla="*/ 10 w 175"/>
                <a:gd name="T19" fmla="*/ 13 h 230"/>
                <a:gd name="T20" fmla="*/ 13 w 175"/>
                <a:gd name="T21" fmla="*/ 10 h 230"/>
                <a:gd name="T22" fmla="*/ 126 w 175"/>
                <a:gd name="T23" fmla="*/ 10 h 230"/>
                <a:gd name="T24" fmla="*/ 126 w 175"/>
                <a:gd name="T25" fmla="*/ 44 h 230"/>
                <a:gd name="T26" fmla="*/ 131 w 175"/>
                <a:gd name="T27" fmla="*/ 49 h 230"/>
                <a:gd name="T28" fmla="*/ 166 w 175"/>
                <a:gd name="T29" fmla="*/ 49 h 230"/>
                <a:gd name="T30" fmla="*/ 166 w 175"/>
                <a:gd name="T31" fmla="*/ 218 h 230"/>
                <a:gd name="T32" fmla="*/ 163 w 175"/>
                <a:gd name="T33" fmla="*/ 221 h 230"/>
                <a:gd name="T34" fmla="*/ 13 w 175"/>
                <a:gd name="T35" fmla="*/ 221 h 230"/>
                <a:gd name="T36" fmla="*/ 10 w 175"/>
                <a:gd name="T37" fmla="*/ 218 h 230"/>
                <a:gd name="T38" fmla="*/ 10 w 175"/>
                <a:gd name="T39" fmla="*/ 148 h 230"/>
                <a:gd name="T40" fmla="*/ 5 w 175"/>
                <a:gd name="T41" fmla="*/ 144 h 230"/>
                <a:gd name="T42" fmla="*/ 0 w 175"/>
                <a:gd name="T43" fmla="*/ 148 h 230"/>
                <a:gd name="T44" fmla="*/ 0 w 175"/>
                <a:gd name="T45" fmla="*/ 218 h 230"/>
                <a:gd name="T46" fmla="*/ 13 w 175"/>
                <a:gd name="T47" fmla="*/ 230 h 230"/>
                <a:gd name="T48" fmla="*/ 163 w 175"/>
                <a:gd name="T49" fmla="*/ 230 h 230"/>
                <a:gd name="T50" fmla="*/ 175 w 175"/>
                <a:gd name="T51" fmla="*/ 218 h 230"/>
                <a:gd name="T52" fmla="*/ 175 w 175"/>
                <a:gd name="T53" fmla="*/ 44 h 230"/>
                <a:gd name="T54" fmla="*/ 172 w 175"/>
                <a:gd name="T55" fmla="*/ 36 h 230"/>
                <a:gd name="T56" fmla="*/ 135 w 175"/>
                <a:gd name="T57" fmla="*/ 13 h 230"/>
                <a:gd name="T58" fmla="*/ 163 w 175"/>
                <a:gd name="T59" fmla="*/ 40 h 230"/>
                <a:gd name="T60" fmla="*/ 135 w 175"/>
                <a:gd name="T61" fmla="*/ 40 h 230"/>
                <a:gd name="T62" fmla="*/ 135 w 175"/>
                <a:gd name="T63" fmla="*/ 1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 h="230">
                  <a:moveTo>
                    <a:pt x="172" y="36"/>
                  </a:moveTo>
                  <a:cubicBezTo>
                    <a:pt x="139" y="4"/>
                    <a:pt x="139" y="4"/>
                    <a:pt x="139" y="4"/>
                  </a:cubicBezTo>
                  <a:cubicBezTo>
                    <a:pt x="137" y="2"/>
                    <a:pt x="134" y="0"/>
                    <a:pt x="131" y="0"/>
                  </a:cubicBezTo>
                  <a:cubicBezTo>
                    <a:pt x="131" y="0"/>
                    <a:pt x="131" y="0"/>
                    <a:pt x="131" y="0"/>
                  </a:cubicBezTo>
                  <a:cubicBezTo>
                    <a:pt x="13" y="0"/>
                    <a:pt x="13" y="0"/>
                    <a:pt x="13" y="0"/>
                  </a:cubicBezTo>
                  <a:cubicBezTo>
                    <a:pt x="6" y="0"/>
                    <a:pt x="0" y="6"/>
                    <a:pt x="0" y="13"/>
                  </a:cubicBezTo>
                  <a:cubicBezTo>
                    <a:pt x="0" y="97"/>
                    <a:pt x="0" y="97"/>
                    <a:pt x="0" y="97"/>
                  </a:cubicBezTo>
                  <a:cubicBezTo>
                    <a:pt x="0" y="100"/>
                    <a:pt x="2" y="102"/>
                    <a:pt x="5" y="102"/>
                  </a:cubicBezTo>
                  <a:cubicBezTo>
                    <a:pt x="7" y="102"/>
                    <a:pt x="10" y="100"/>
                    <a:pt x="10" y="97"/>
                  </a:cubicBezTo>
                  <a:cubicBezTo>
                    <a:pt x="10" y="13"/>
                    <a:pt x="10" y="13"/>
                    <a:pt x="10" y="13"/>
                  </a:cubicBezTo>
                  <a:cubicBezTo>
                    <a:pt x="10" y="11"/>
                    <a:pt x="11" y="10"/>
                    <a:pt x="13" y="10"/>
                  </a:cubicBezTo>
                  <a:cubicBezTo>
                    <a:pt x="126" y="10"/>
                    <a:pt x="126" y="10"/>
                    <a:pt x="126" y="10"/>
                  </a:cubicBezTo>
                  <a:cubicBezTo>
                    <a:pt x="126" y="44"/>
                    <a:pt x="126" y="44"/>
                    <a:pt x="126" y="44"/>
                  </a:cubicBezTo>
                  <a:cubicBezTo>
                    <a:pt x="126" y="47"/>
                    <a:pt x="128" y="49"/>
                    <a:pt x="131" y="49"/>
                  </a:cubicBezTo>
                  <a:cubicBezTo>
                    <a:pt x="166" y="49"/>
                    <a:pt x="166" y="49"/>
                    <a:pt x="166" y="49"/>
                  </a:cubicBezTo>
                  <a:cubicBezTo>
                    <a:pt x="166" y="218"/>
                    <a:pt x="166" y="218"/>
                    <a:pt x="166" y="218"/>
                  </a:cubicBezTo>
                  <a:cubicBezTo>
                    <a:pt x="166" y="220"/>
                    <a:pt x="165" y="221"/>
                    <a:pt x="163" y="221"/>
                  </a:cubicBezTo>
                  <a:cubicBezTo>
                    <a:pt x="13" y="221"/>
                    <a:pt x="13" y="221"/>
                    <a:pt x="13" y="221"/>
                  </a:cubicBezTo>
                  <a:cubicBezTo>
                    <a:pt x="11" y="221"/>
                    <a:pt x="10" y="220"/>
                    <a:pt x="10" y="218"/>
                  </a:cubicBezTo>
                  <a:cubicBezTo>
                    <a:pt x="10" y="148"/>
                    <a:pt x="10" y="148"/>
                    <a:pt x="10" y="148"/>
                  </a:cubicBezTo>
                  <a:cubicBezTo>
                    <a:pt x="10" y="146"/>
                    <a:pt x="7" y="144"/>
                    <a:pt x="5" y="144"/>
                  </a:cubicBezTo>
                  <a:cubicBezTo>
                    <a:pt x="2" y="144"/>
                    <a:pt x="0" y="146"/>
                    <a:pt x="0" y="148"/>
                  </a:cubicBezTo>
                  <a:cubicBezTo>
                    <a:pt x="0" y="218"/>
                    <a:pt x="0" y="218"/>
                    <a:pt x="0" y="218"/>
                  </a:cubicBezTo>
                  <a:cubicBezTo>
                    <a:pt x="0" y="225"/>
                    <a:pt x="6" y="230"/>
                    <a:pt x="13" y="230"/>
                  </a:cubicBezTo>
                  <a:cubicBezTo>
                    <a:pt x="163" y="230"/>
                    <a:pt x="163" y="230"/>
                    <a:pt x="163" y="230"/>
                  </a:cubicBezTo>
                  <a:cubicBezTo>
                    <a:pt x="170" y="230"/>
                    <a:pt x="175" y="225"/>
                    <a:pt x="175" y="218"/>
                  </a:cubicBezTo>
                  <a:cubicBezTo>
                    <a:pt x="175" y="44"/>
                    <a:pt x="175" y="44"/>
                    <a:pt x="175" y="44"/>
                  </a:cubicBezTo>
                  <a:cubicBezTo>
                    <a:pt x="175" y="41"/>
                    <a:pt x="174" y="38"/>
                    <a:pt x="172" y="36"/>
                  </a:cubicBezTo>
                  <a:close/>
                  <a:moveTo>
                    <a:pt x="135" y="13"/>
                  </a:moveTo>
                  <a:cubicBezTo>
                    <a:pt x="163" y="40"/>
                    <a:pt x="163" y="40"/>
                    <a:pt x="163" y="40"/>
                  </a:cubicBezTo>
                  <a:cubicBezTo>
                    <a:pt x="135" y="40"/>
                    <a:pt x="135" y="40"/>
                    <a:pt x="135" y="40"/>
                  </a:cubicBezTo>
                  <a:lnTo>
                    <a:pt x="135"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3" name="Group 242">
            <a:extLst>
              <a:ext uri="{FF2B5EF4-FFF2-40B4-BE49-F238E27FC236}">
                <a16:creationId xmlns:a16="http://schemas.microsoft.com/office/drawing/2014/main" id="{176C7293-1BE4-41D9-BA1B-895E03A2BC43}"/>
              </a:ext>
            </a:extLst>
          </p:cNvPr>
          <p:cNvGrpSpPr/>
          <p:nvPr/>
        </p:nvGrpSpPr>
        <p:grpSpPr>
          <a:xfrm>
            <a:off x="9531395" y="3786422"/>
            <a:ext cx="288659" cy="402228"/>
            <a:chOff x="8191500" y="149226"/>
            <a:chExt cx="387350" cy="539750"/>
          </a:xfrm>
          <a:solidFill>
            <a:srgbClr val="595959"/>
          </a:solidFill>
        </p:grpSpPr>
        <p:sp>
          <p:nvSpPr>
            <p:cNvPr id="244" name="Freeform 361">
              <a:extLst>
                <a:ext uri="{FF2B5EF4-FFF2-40B4-BE49-F238E27FC236}">
                  <a16:creationId xmlns:a16="http://schemas.microsoft.com/office/drawing/2014/main" id="{8B593F74-7C1B-4C89-838F-020EC9304865}"/>
                </a:ext>
              </a:extLst>
            </p:cNvPr>
            <p:cNvSpPr>
              <a:spLocks noEditPoints="1"/>
            </p:cNvSpPr>
            <p:nvPr/>
          </p:nvSpPr>
          <p:spPr bwMode="auto">
            <a:xfrm>
              <a:off x="8274050" y="149226"/>
              <a:ext cx="222250" cy="136525"/>
            </a:xfrm>
            <a:custGeom>
              <a:avLst/>
              <a:gdLst>
                <a:gd name="T0" fmla="*/ 18 w 97"/>
                <a:gd name="T1" fmla="*/ 59 h 59"/>
                <a:gd name="T2" fmla="*/ 79 w 97"/>
                <a:gd name="T3" fmla="*/ 59 h 59"/>
                <a:gd name="T4" fmla="*/ 97 w 97"/>
                <a:gd name="T5" fmla="*/ 40 h 59"/>
                <a:gd name="T6" fmla="*/ 97 w 97"/>
                <a:gd name="T7" fmla="*/ 39 h 59"/>
                <a:gd name="T8" fmla="*/ 79 w 97"/>
                <a:gd name="T9" fmla="*/ 21 h 59"/>
                <a:gd name="T10" fmla="*/ 71 w 97"/>
                <a:gd name="T11" fmla="*/ 21 h 59"/>
                <a:gd name="T12" fmla="*/ 71 w 97"/>
                <a:gd name="T13" fmla="*/ 19 h 59"/>
                <a:gd name="T14" fmla="*/ 52 w 97"/>
                <a:gd name="T15" fmla="*/ 0 h 59"/>
                <a:gd name="T16" fmla="*/ 45 w 97"/>
                <a:gd name="T17" fmla="*/ 0 h 59"/>
                <a:gd name="T18" fmla="*/ 27 w 97"/>
                <a:gd name="T19" fmla="*/ 19 h 59"/>
                <a:gd name="T20" fmla="*/ 27 w 97"/>
                <a:gd name="T21" fmla="*/ 21 h 59"/>
                <a:gd name="T22" fmla="*/ 18 w 97"/>
                <a:gd name="T23" fmla="*/ 21 h 59"/>
                <a:gd name="T24" fmla="*/ 0 w 97"/>
                <a:gd name="T25" fmla="*/ 39 h 59"/>
                <a:gd name="T26" fmla="*/ 0 w 97"/>
                <a:gd name="T27" fmla="*/ 40 h 59"/>
                <a:gd name="T28" fmla="*/ 18 w 97"/>
                <a:gd name="T29" fmla="*/ 59 h 59"/>
                <a:gd name="T30" fmla="*/ 9 w 97"/>
                <a:gd name="T31" fmla="*/ 39 h 59"/>
                <a:gd name="T32" fmla="*/ 18 w 97"/>
                <a:gd name="T33" fmla="*/ 30 h 59"/>
                <a:gd name="T34" fmla="*/ 32 w 97"/>
                <a:gd name="T35" fmla="*/ 30 h 59"/>
                <a:gd name="T36" fmla="*/ 36 w 97"/>
                <a:gd name="T37" fmla="*/ 25 h 59"/>
                <a:gd name="T38" fmla="*/ 36 w 97"/>
                <a:gd name="T39" fmla="*/ 19 h 59"/>
                <a:gd name="T40" fmla="*/ 45 w 97"/>
                <a:gd name="T41" fmla="*/ 10 h 59"/>
                <a:gd name="T42" fmla="*/ 52 w 97"/>
                <a:gd name="T43" fmla="*/ 10 h 59"/>
                <a:gd name="T44" fmla="*/ 61 w 97"/>
                <a:gd name="T45" fmla="*/ 19 h 59"/>
                <a:gd name="T46" fmla="*/ 61 w 97"/>
                <a:gd name="T47" fmla="*/ 25 h 59"/>
                <a:gd name="T48" fmla="*/ 66 w 97"/>
                <a:gd name="T49" fmla="*/ 30 h 59"/>
                <a:gd name="T50" fmla="*/ 79 w 97"/>
                <a:gd name="T51" fmla="*/ 30 h 59"/>
                <a:gd name="T52" fmla="*/ 88 w 97"/>
                <a:gd name="T53" fmla="*/ 39 h 59"/>
                <a:gd name="T54" fmla="*/ 88 w 97"/>
                <a:gd name="T55" fmla="*/ 40 h 59"/>
                <a:gd name="T56" fmla="*/ 79 w 97"/>
                <a:gd name="T57" fmla="*/ 49 h 59"/>
                <a:gd name="T58" fmla="*/ 18 w 97"/>
                <a:gd name="T59" fmla="*/ 49 h 59"/>
                <a:gd name="T60" fmla="*/ 9 w 97"/>
                <a:gd name="T61" fmla="*/ 40 h 59"/>
                <a:gd name="T62" fmla="*/ 9 w 97"/>
                <a:gd name="T63"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59">
                  <a:moveTo>
                    <a:pt x="18" y="59"/>
                  </a:moveTo>
                  <a:cubicBezTo>
                    <a:pt x="79" y="59"/>
                    <a:pt x="79" y="59"/>
                    <a:pt x="79" y="59"/>
                  </a:cubicBezTo>
                  <a:cubicBezTo>
                    <a:pt x="89" y="59"/>
                    <a:pt x="97" y="50"/>
                    <a:pt x="97" y="40"/>
                  </a:cubicBezTo>
                  <a:cubicBezTo>
                    <a:pt x="97" y="39"/>
                    <a:pt x="97" y="39"/>
                    <a:pt x="97" y="39"/>
                  </a:cubicBezTo>
                  <a:cubicBezTo>
                    <a:pt x="97" y="29"/>
                    <a:pt x="89" y="21"/>
                    <a:pt x="79" y="21"/>
                  </a:cubicBezTo>
                  <a:cubicBezTo>
                    <a:pt x="71" y="21"/>
                    <a:pt x="71" y="21"/>
                    <a:pt x="71" y="21"/>
                  </a:cubicBezTo>
                  <a:cubicBezTo>
                    <a:pt x="71" y="19"/>
                    <a:pt x="71" y="19"/>
                    <a:pt x="71" y="19"/>
                  </a:cubicBezTo>
                  <a:cubicBezTo>
                    <a:pt x="71" y="9"/>
                    <a:pt x="62" y="0"/>
                    <a:pt x="52" y="0"/>
                  </a:cubicBezTo>
                  <a:cubicBezTo>
                    <a:pt x="45" y="0"/>
                    <a:pt x="45" y="0"/>
                    <a:pt x="45" y="0"/>
                  </a:cubicBezTo>
                  <a:cubicBezTo>
                    <a:pt x="35" y="0"/>
                    <a:pt x="27" y="9"/>
                    <a:pt x="27" y="19"/>
                  </a:cubicBezTo>
                  <a:cubicBezTo>
                    <a:pt x="27" y="21"/>
                    <a:pt x="27" y="21"/>
                    <a:pt x="27" y="21"/>
                  </a:cubicBezTo>
                  <a:cubicBezTo>
                    <a:pt x="18" y="21"/>
                    <a:pt x="18" y="21"/>
                    <a:pt x="18" y="21"/>
                  </a:cubicBezTo>
                  <a:cubicBezTo>
                    <a:pt x="8" y="21"/>
                    <a:pt x="0" y="29"/>
                    <a:pt x="0" y="39"/>
                  </a:cubicBezTo>
                  <a:cubicBezTo>
                    <a:pt x="0" y="40"/>
                    <a:pt x="0" y="40"/>
                    <a:pt x="0" y="40"/>
                  </a:cubicBezTo>
                  <a:cubicBezTo>
                    <a:pt x="0" y="50"/>
                    <a:pt x="8" y="59"/>
                    <a:pt x="18" y="59"/>
                  </a:cubicBezTo>
                  <a:close/>
                  <a:moveTo>
                    <a:pt x="9" y="39"/>
                  </a:moveTo>
                  <a:cubicBezTo>
                    <a:pt x="9" y="34"/>
                    <a:pt x="13" y="30"/>
                    <a:pt x="18" y="30"/>
                  </a:cubicBezTo>
                  <a:cubicBezTo>
                    <a:pt x="32" y="30"/>
                    <a:pt x="32" y="30"/>
                    <a:pt x="32" y="30"/>
                  </a:cubicBezTo>
                  <a:cubicBezTo>
                    <a:pt x="34" y="30"/>
                    <a:pt x="36" y="28"/>
                    <a:pt x="36" y="25"/>
                  </a:cubicBezTo>
                  <a:cubicBezTo>
                    <a:pt x="36" y="19"/>
                    <a:pt x="36" y="19"/>
                    <a:pt x="36" y="19"/>
                  </a:cubicBezTo>
                  <a:cubicBezTo>
                    <a:pt x="36" y="14"/>
                    <a:pt x="40" y="10"/>
                    <a:pt x="45" y="10"/>
                  </a:cubicBezTo>
                  <a:cubicBezTo>
                    <a:pt x="52" y="10"/>
                    <a:pt x="52" y="10"/>
                    <a:pt x="52" y="10"/>
                  </a:cubicBezTo>
                  <a:cubicBezTo>
                    <a:pt x="57" y="10"/>
                    <a:pt x="61" y="14"/>
                    <a:pt x="61" y="19"/>
                  </a:cubicBezTo>
                  <a:cubicBezTo>
                    <a:pt x="61" y="25"/>
                    <a:pt x="61" y="25"/>
                    <a:pt x="61" y="25"/>
                  </a:cubicBezTo>
                  <a:cubicBezTo>
                    <a:pt x="61" y="28"/>
                    <a:pt x="63" y="30"/>
                    <a:pt x="66" y="30"/>
                  </a:cubicBezTo>
                  <a:cubicBezTo>
                    <a:pt x="79" y="30"/>
                    <a:pt x="79" y="30"/>
                    <a:pt x="79" y="30"/>
                  </a:cubicBezTo>
                  <a:cubicBezTo>
                    <a:pt x="84" y="30"/>
                    <a:pt x="88" y="34"/>
                    <a:pt x="88" y="39"/>
                  </a:cubicBezTo>
                  <a:cubicBezTo>
                    <a:pt x="88" y="40"/>
                    <a:pt x="88" y="40"/>
                    <a:pt x="88" y="40"/>
                  </a:cubicBezTo>
                  <a:cubicBezTo>
                    <a:pt x="88" y="45"/>
                    <a:pt x="84" y="49"/>
                    <a:pt x="79" y="49"/>
                  </a:cubicBezTo>
                  <a:cubicBezTo>
                    <a:pt x="18" y="49"/>
                    <a:pt x="18" y="49"/>
                    <a:pt x="18" y="49"/>
                  </a:cubicBezTo>
                  <a:cubicBezTo>
                    <a:pt x="13" y="49"/>
                    <a:pt x="9" y="45"/>
                    <a:pt x="9" y="40"/>
                  </a:cubicBezTo>
                  <a:lnTo>
                    <a:pt x="9"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245" name="Oval 362">
              <a:extLst>
                <a:ext uri="{FF2B5EF4-FFF2-40B4-BE49-F238E27FC236}">
                  <a16:creationId xmlns:a16="http://schemas.microsoft.com/office/drawing/2014/main" id="{8D2CDEE4-8BF9-4086-AD26-949BBB5ACF12}"/>
                </a:ext>
              </a:extLst>
            </p:cNvPr>
            <p:cNvSpPr>
              <a:spLocks noChangeArrowheads="1"/>
            </p:cNvSpPr>
            <p:nvPr/>
          </p:nvSpPr>
          <p:spPr bwMode="auto">
            <a:xfrm>
              <a:off x="8377238" y="190501"/>
              <a:ext cx="17463" cy="1905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246" name="Freeform 363">
              <a:extLst>
                <a:ext uri="{FF2B5EF4-FFF2-40B4-BE49-F238E27FC236}">
                  <a16:creationId xmlns:a16="http://schemas.microsoft.com/office/drawing/2014/main" id="{84706D97-7BC6-4C0F-8098-79AB2C76747B}"/>
                </a:ext>
              </a:extLst>
            </p:cNvPr>
            <p:cNvSpPr>
              <a:spLocks/>
            </p:cNvSpPr>
            <p:nvPr/>
          </p:nvSpPr>
          <p:spPr bwMode="auto">
            <a:xfrm>
              <a:off x="8191500" y="209551"/>
              <a:ext cx="387350" cy="479425"/>
            </a:xfrm>
            <a:custGeom>
              <a:avLst/>
              <a:gdLst>
                <a:gd name="T0" fmla="*/ 165 w 169"/>
                <a:gd name="T1" fmla="*/ 0 h 209"/>
                <a:gd name="T2" fmla="*/ 143 w 169"/>
                <a:gd name="T3" fmla="*/ 0 h 209"/>
                <a:gd name="T4" fmla="*/ 138 w 169"/>
                <a:gd name="T5" fmla="*/ 5 h 209"/>
                <a:gd name="T6" fmla="*/ 143 w 169"/>
                <a:gd name="T7" fmla="*/ 9 h 209"/>
                <a:gd name="T8" fmla="*/ 160 w 169"/>
                <a:gd name="T9" fmla="*/ 9 h 209"/>
                <a:gd name="T10" fmla="*/ 160 w 169"/>
                <a:gd name="T11" fmla="*/ 200 h 209"/>
                <a:gd name="T12" fmla="*/ 10 w 169"/>
                <a:gd name="T13" fmla="*/ 200 h 209"/>
                <a:gd name="T14" fmla="*/ 10 w 169"/>
                <a:gd name="T15" fmla="*/ 9 h 209"/>
                <a:gd name="T16" fmla="*/ 27 w 169"/>
                <a:gd name="T17" fmla="*/ 9 h 209"/>
                <a:gd name="T18" fmla="*/ 31 w 169"/>
                <a:gd name="T19" fmla="*/ 5 h 209"/>
                <a:gd name="T20" fmla="*/ 27 w 169"/>
                <a:gd name="T21" fmla="*/ 0 h 209"/>
                <a:gd name="T22" fmla="*/ 5 w 169"/>
                <a:gd name="T23" fmla="*/ 0 h 209"/>
                <a:gd name="T24" fmla="*/ 0 w 169"/>
                <a:gd name="T25" fmla="*/ 5 h 209"/>
                <a:gd name="T26" fmla="*/ 0 w 169"/>
                <a:gd name="T27" fmla="*/ 205 h 209"/>
                <a:gd name="T28" fmla="*/ 5 w 169"/>
                <a:gd name="T29" fmla="*/ 209 h 209"/>
                <a:gd name="T30" fmla="*/ 165 w 169"/>
                <a:gd name="T31" fmla="*/ 209 h 209"/>
                <a:gd name="T32" fmla="*/ 169 w 169"/>
                <a:gd name="T33" fmla="*/ 205 h 209"/>
                <a:gd name="T34" fmla="*/ 169 w 169"/>
                <a:gd name="T35" fmla="*/ 5 h 209"/>
                <a:gd name="T36" fmla="*/ 165 w 169"/>
                <a:gd name="T37"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209">
                  <a:moveTo>
                    <a:pt x="165" y="0"/>
                  </a:moveTo>
                  <a:cubicBezTo>
                    <a:pt x="143" y="0"/>
                    <a:pt x="143" y="0"/>
                    <a:pt x="143" y="0"/>
                  </a:cubicBezTo>
                  <a:cubicBezTo>
                    <a:pt x="140" y="0"/>
                    <a:pt x="138" y="2"/>
                    <a:pt x="138" y="5"/>
                  </a:cubicBezTo>
                  <a:cubicBezTo>
                    <a:pt x="138" y="7"/>
                    <a:pt x="140" y="9"/>
                    <a:pt x="143" y="9"/>
                  </a:cubicBezTo>
                  <a:cubicBezTo>
                    <a:pt x="160" y="9"/>
                    <a:pt x="160" y="9"/>
                    <a:pt x="160" y="9"/>
                  </a:cubicBezTo>
                  <a:cubicBezTo>
                    <a:pt x="160" y="200"/>
                    <a:pt x="160" y="200"/>
                    <a:pt x="160" y="200"/>
                  </a:cubicBezTo>
                  <a:cubicBezTo>
                    <a:pt x="10" y="200"/>
                    <a:pt x="10" y="200"/>
                    <a:pt x="10" y="200"/>
                  </a:cubicBezTo>
                  <a:cubicBezTo>
                    <a:pt x="10" y="9"/>
                    <a:pt x="10" y="9"/>
                    <a:pt x="10" y="9"/>
                  </a:cubicBezTo>
                  <a:cubicBezTo>
                    <a:pt x="27" y="9"/>
                    <a:pt x="27" y="9"/>
                    <a:pt x="27" y="9"/>
                  </a:cubicBezTo>
                  <a:cubicBezTo>
                    <a:pt x="29" y="9"/>
                    <a:pt x="31" y="7"/>
                    <a:pt x="31" y="5"/>
                  </a:cubicBezTo>
                  <a:cubicBezTo>
                    <a:pt x="31" y="2"/>
                    <a:pt x="29" y="0"/>
                    <a:pt x="27" y="0"/>
                  </a:cubicBezTo>
                  <a:cubicBezTo>
                    <a:pt x="5" y="0"/>
                    <a:pt x="5" y="0"/>
                    <a:pt x="5" y="0"/>
                  </a:cubicBezTo>
                  <a:cubicBezTo>
                    <a:pt x="2" y="0"/>
                    <a:pt x="0" y="2"/>
                    <a:pt x="0" y="5"/>
                  </a:cubicBezTo>
                  <a:cubicBezTo>
                    <a:pt x="0" y="205"/>
                    <a:pt x="0" y="205"/>
                    <a:pt x="0" y="205"/>
                  </a:cubicBezTo>
                  <a:cubicBezTo>
                    <a:pt x="0" y="207"/>
                    <a:pt x="2" y="209"/>
                    <a:pt x="5" y="209"/>
                  </a:cubicBezTo>
                  <a:cubicBezTo>
                    <a:pt x="165" y="209"/>
                    <a:pt x="165" y="209"/>
                    <a:pt x="165" y="209"/>
                  </a:cubicBezTo>
                  <a:cubicBezTo>
                    <a:pt x="167" y="209"/>
                    <a:pt x="169" y="207"/>
                    <a:pt x="169" y="205"/>
                  </a:cubicBezTo>
                  <a:cubicBezTo>
                    <a:pt x="169" y="5"/>
                    <a:pt x="169" y="5"/>
                    <a:pt x="169" y="5"/>
                  </a:cubicBezTo>
                  <a:cubicBezTo>
                    <a:pt x="169" y="2"/>
                    <a:pt x="167" y="0"/>
                    <a:pt x="16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247" name="Freeform 364">
              <a:extLst>
                <a:ext uri="{FF2B5EF4-FFF2-40B4-BE49-F238E27FC236}">
                  <a16:creationId xmlns:a16="http://schemas.microsoft.com/office/drawing/2014/main" id="{89D06CBF-E366-4266-B339-F7F6CFE556A4}"/>
                </a:ext>
              </a:extLst>
            </p:cNvPr>
            <p:cNvSpPr>
              <a:spLocks/>
            </p:cNvSpPr>
            <p:nvPr/>
          </p:nvSpPr>
          <p:spPr bwMode="auto">
            <a:xfrm>
              <a:off x="8278813" y="374651"/>
              <a:ext cx="219075" cy="192088"/>
            </a:xfrm>
            <a:custGeom>
              <a:avLst/>
              <a:gdLst>
                <a:gd name="T0" fmla="*/ 87 w 96"/>
                <a:gd name="T1" fmla="*/ 2 h 84"/>
                <a:gd name="T2" fmla="*/ 29 w 96"/>
                <a:gd name="T3" fmla="*/ 73 h 84"/>
                <a:gd name="T4" fmla="*/ 9 w 96"/>
                <a:gd name="T5" fmla="*/ 50 h 84"/>
                <a:gd name="T6" fmla="*/ 2 w 96"/>
                <a:gd name="T7" fmla="*/ 50 h 84"/>
                <a:gd name="T8" fmla="*/ 2 w 96"/>
                <a:gd name="T9" fmla="*/ 56 h 84"/>
                <a:gd name="T10" fmla="*/ 26 w 96"/>
                <a:gd name="T11" fmla="*/ 83 h 84"/>
                <a:gd name="T12" fmla="*/ 29 w 96"/>
                <a:gd name="T13" fmla="*/ 84 h 84"/>
                <a:gd name="T14" fmla="*/ 29 w 96"/>
                <a:gd name="T15" fmla="*/ 84 h 84"/>
                <a:gd name="T16" fmla="*/ 33 w 96"/>
                <a:gd name="T17" fmla="*/ 83 h 84"/>
                <a:gd name="T18" fmla="*/ 94 w 96"/>
                <a:gd name="T19" fmla="*/ 8 h 84"/>
                <a:gd name="T20" fmla="*/ 94 w 96"/>
                <a:gd name="T21" fmla="*/ 1 h 84"/>
                <a:gd name="T22" fmla="*/ 87 w 96"/>
                <a:gd name="T23" fmla="*/ 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84">
                  <a:moveTo>
                    <a:pt x="87" y="2"/>
                  </a:moveTo>
                  <a:cubicBezTo>
                    <a:pt x="29" y="73"/>
                    <a:pt x="29" y="73"/>
                    <a:pt x="29" y="73"/>
                  </a:cubicBezTo>
                  <a:cubicBezTo>
                    <a:pt x="9" y="50"/>
                    <a:pt x="9" y="50"/>
                    <a:pt x="9" y="50"/>
                  </a:cubicBezTo>
                  <a:cubicBezTo>
                    <a:pt x="7" y="48"/>
                    <a:pt x="4" y="48"/>
                    <a:pt x="2" y="50"/>
                  </a:cubicBezTo>
                  <a:cubicBezTo>
                    <a:pt x="1" y="52"/>
                    <a:pt x="0" y="55"/>
                    <a:pt x="2" y="56"/>
                  </a:cubicBezTo>
                  <a:cubicBezTo>
                    <a:pt x="26" y="83"/>
                    <a:pt x="26" y="83"/>
                    <a:pt x="26" y="83"/>
                  </a:cubicBezTo>
                  <a:cubicBezTo>
                    <a:pt x="27" y="84"/>
                    <a:pt x="28" y="84"/>
                    <a:pt x="29" y="84"/>
                  </a:cubicBezTo>
                  <a:cubicBezTo>
                    <a:pt x="29" y="84"/>
                    <a:pt x="29" y="84"/>
                    <a:pt x="29" y="84"/>
                  </a:cubicBezTo>
                  <a:cubicBezTo>
                    <a:pt x="31" y="84"/>
                    <a:pt x="32" y="84"/>
                    <a:pt x="33" y="83"/>
                  </a:cubicBezTo>
                  <a:cubicBezTo>
                    <a:pt x="94" y="8"/>
                    <a:pt x="94" y="8"/>
                    <a:pt x="94" y="8"/>
                  </a:cubicBezTo>
                  <a:cubicBezTo>
                    <a:pt x="96" y="6"/>
                    <a:pt x="96" y="3"/>
                    <a:pt x="94" y="1"/>
                  </a:cubicBezTo>
                  <a:cubicBezTo>
                    <a:pt x="92" y="0"/>
                    <a:pt x="89" y="0"/>
                    <a:pt x="87"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9B78CEE-4971-4BB2-A816-A4978BF1FC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330" b="12870"/>
          <a:stretch/>
        </p:blipFill>
        <p:spPr>
          <a:xfrm>
            <a:off x="416742" y="1372238"/>
            <a:ext cx="1267906" cy="1536700"/>
          </a:xfrm>
          <a:prstGeom prst="rect">
            <a:avLst/>
          </a:prstGeom>
        </p:spPr>
      </p:pic>
      <p:sp>
        <p:nvSpPr>
          <p:cNvPr id="80" name="TextBox 79">
            <a:extLst>
              <a:ext uri="{FF2B5EF4-FFF2-40B4-BE49-F238E27FC236}">
                <a16:creationId xmlns:a16="http://schemas.microsoft.com/office/drawing/2014/main" id="{225C17AD-5BCF-4141-AAFE-924D535F05F6}"/>
              </a:ext>
            </a:extLst>
          </p:cNvPr>
          <p:cNvSpPr txBox="1"/>
          <p:nvPr/>
        </p:nvSpPr>
        <p:spPr>
          <a:xfrm>
            <a:off x="3070139" y="4586072"/>
            <a:ext cx="2066193" cy="1430392"/>
          </a:xfrm>
          <a:prstGeom prst="rect">
            <a:avLst/>
          </a:prstGeom>
          <a:noFill/>
        </p:spPr>
        <p:txBody>
          <a:bodyPr wrap="square" rtlCol="0">
            <a:spAutoFit/>
          </a:bodyPr>
          <a:lstStyle/>
          <a:p>
            <a:pPr marL="0" marR="0" lvl="0" indent="0" algn="r" defTabSz="326568"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FFC7FC">
                    <a:lumMod val="50000"/>
                  </a:srgbClr>
                </a:solidFill>
                <a:effectLst/>
                <a:uLnTx/>
                <a:uFillTx/>
                <a:latin typeface="Verdana"/>
                <a:ea typeface="+mn-ea"/>
                <a:cs typeface="Arial" panose="020B0604020202020204" pitchFamily="34" charset="0"/>
              </a:rPr>
              <a:t>PHYSICAL HEALTH</a:t>
            </a:r>
            <a:endParaRPr kumimoji="0" lang="en-GB" sz="1200" b="0" i="0" u="none" strike="noStrike" kern="1200" cap="none" spc="0" normalizeH="0" baseline="0" noProof="0" dirty="0">
              <a:ln>
                <a:noFill/>
              </a:ln>
              <a:solidFill>
                <a:prstClr val="black">
                  <a:lumMod val="75000"/>
                  <a:lumOff val="25000"/>
                </a:prstClr>
              </a:solidFill>
              <a:effectLst/>
              <a:uLnTx/>
              <a:uFillTx/>
              <a:latin typeface="Verdana"/>
              <a:ea typeface="+mn-ea"/>
              <a:cs typeface="Arial" panose="020B0604020202020204" pitchFamily="34" charset="0"/>
            </a:endParaRPr>
          </a:p>
          <a:p>
            <a:pPr marL="0" marR="0" lvl="0" indent="0" algn="r" defTabSz="914406" rtl="0" eaLnBrk="1" fontAlgn="auto" latinLnBrk="0" hangingPunct="1">
              <a:lnSpc>
                <a:spcPct val="106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Kira has access to sessions with a technical instructor and benefits from the presence of a </a:t>
            </a:r>
            <a:r>
              <a:rPr kumimoji="0" lang="en-GB" sz="1100" b="1"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RGN</a:t>
            </a:r>
            <a:r>
              <a:rPr kumimoji="0" lang="en-GB" sz="1100" b="0" i="0" u="none" strike="noStrike" kern="1200" cap="none" spc="0" normalizeH="0" baseline="0" noProof="0" dirty="0">
                <a:ln>
                  <a:noFill/>
                </a:ln>
                <a:solidFill>
                  <a:prstClr val="black"/>
                </a:solidFill>
                <a:effectLst/>
                <a:uLnTx/>
                <a:uFillTx/>
                <a:latin typeface="Verdana"/>
                <a:ea typeface="+mn-ea"/>
                <a:cs typeface="Arial" panose="020B0604020202020204" pitchFamily="34" charset="0"/>
              </a:rPr>
              <a:t> to pick up on any additional physical needs.</a:t>
            </a:r>
          </a:p>
        </p:txBody>
      </p:sp>
      <p:sp>
        <p:nvSpPr>
          <p:cNvPr id="81" name="Oval 80">
            <a:extLst>
              <a:ext uri="{FF2B5EF4-FFF2-40B4-BE49-F238E27FC236}">
                <a16:creationId xmlns:a16="http://schemas.microsoft.com/office/drawing/2014/main" id="{C8940584-EBC9-4CD3-BBA5-486B859574C6}"/>
              </a:ext>
            </a:extLst>
          </p:cNvPr>
          <p:cNvSpPr/>
          <p:nvPr/>
        </p:nvSpPr>
        <p:spPr bwMode="gray">
          <a:xfrm>
            <a:off x="5629921" y="3531371"/>
            <a:ext cx="1350636" cy="1350636"/>
          </a:xfrm>
          <a:prstGeom prst="ellipse">
            <a:avLst/>
          </a:prstGeom>
          <a:solidFill>
            <a:schemeClr val="bg1">
              <a:lumMod val="95000"/>
            </a:schemeClr>
          </a:solidFill>
          <a:ln w="95250" algn="ctr">
            <a:noFill/>
            <a:miter lim="800000"/>
            <a:headEnd/>
            <a:tailEnd/>
          </a:ln>
        </p:spPr>
        <p:txBody>
          <a:bodyPr wrap="square" lIns="75083" tIns="75083" rIns="75083" bIns="75083" rtlCol="0" anchor="ctr"/>
          <a:lstStyle/>
          <a:p>
            <a:pPr marL="0" marR="0" lvl="0" indent="0" algn="ctr" defTabSz="326568" rtl="0" eaLnBrk="1" fontAlgn="auto" latinLnBrk="0" hangingPunct="1">
              <a:lnSpc>
                <a:spcPct val="106000"/>
              </a:lnSpc>
              <a:spcBef>
                <a:spcPts val="0"/>
              </a:spcBef>
              <a:spcAft>
                <a:spcPts val="0"/>
              </a:spcAft>
              <a:buClrTx/>
              <a:buSzTx/>
              <a:buFontTx/>
              <a:buNone/>
              <a:tabLst/>
              <a:defRPr/>
            </a:pPr>
            <a:endParaRPr kumimoji="0" lang="en-GB" sz="929" b="1" i="0" u="none" strike="noStrike" kern="1200" cap="none" spc="0" normalizeH="0" baseline="0" noProof="0">
              <a:ln>
                <a:noFill/>
              </a:ln>
              <a:solidFill>
                <a:prstClr val="black"/>
              </a:solidFill>
              <a:effectLst/>
              <a:uLnTx/>
              <a:uFillTx/>
              <a:latin typeface="Calibri"/>
              <a:ea typeface="+mn-ea"/>
              <a:cs typeface="+mn-cs"/>
            </a:endParaRPr>
          </a:p>
        </p:txBody>
      </p:sp>
      <p:sp>
        <p:nvSpPr>
          <p:cNvPr id="82" name="Oval 81">
            <a:extLst>
              <a:ext uri="{FF2B5EF4-FFF2-40B4-BE49-F238E27FC236}">
                <a16:creationId xmlns:a16="http://schemas.microsoft.com/office/drawing/2014/main" id="{C0F3EEA9-8DEE-4C68-8644-7FDE4C6EBC6D}"/>
              </a:ext>
            </a:extLst>
          </p:cNvPr>
          <p:cNvSpPr/>
          <p:nvPr/>
        </p:nvSpPr>
        <p:spPr bwMode="gray">
          <a:xfrm>
            <a:off x="5337139" y="3203602"/>
            <a:ext cx="1940264" cy="1940264"/>
          </a:xfrm>
          <a:prstGeom prst="ellipse">
            <a:avLst/>
          </a:prstGeom>
          <a:noFill/>
          <a:ln w="95250" algn="ctr">
            <a:solidFill>
              <a:srgbClr val="595959"/>
            </a:solidFill>
            <a:miter lim="800000"/>
            <a:headEnd/>
            <a:tailEnd/>
          </a:ln>
        </p:spPr>
        <p:txBody>
          <a:bodyPr wrap="square" lIns="75083" tIns="75083" rIns="75083" bIns="75083" rtlCol="0" anchor="ctr"/>
          <a:lstStyle/>
          <a:p>
            <a:pPr marL="0" marR="0" lvl="0" indent="0" algn="ctr" defTabSz="326568" rtl="0" eaLnBrk="1" fontAlgn="auto" latinLnBrk="0" hangingPunct="1">
              <a:lnSpc>
                <a:spcPct val="106000"/>
              </a:lnSpc>
              <a:spcBef>
                <a:spcPts val="0"/>
              </a:spcBef>
              <a:spcAft>
                <a:spcPts val="0"/>
              </a:spcAft>
              <a:buClrTx/>
              <a:buSzTx/>
              <a:buFontTx/>
              <a:buNone/>
              <a:tabLst/>
              <a:defRPr/>
            </a:pPr>
            <a:endParaRPr kumimoji="0" lang="en-GB" sz="1351" b="1" i="0" u="none" strike="noStrike" kern="1200" cap="none" spc="0" normalizeH="0" baseline="0" noProof="0">
              <a:ln>
                <a:noFill/>
              </a:ln>
              <a:solidFill>
                <a:prstClr val="white"/>
              </a:solidFill>
              <a:effectLst/>
              <a:uLnTx/>
              <a:uFillTx/>
              <a:latin typeface="Calibri"/>
              <a:ea typeface="+mn-ea"/>
              <a:cs typeface="+mn-cs"/>
            </a:endParaRPr>
          </a:p>
        </p:txBody>
      </p:sp>
      <p:sp>
        <p:nvSpPr>
          <p:cNvPr id="83" name="TextBox 82">
            <a:extLst>
              <a:ext uri="{FF2B5EF4-FFF2-40B4-BE49-F238E27FC236}">
                <a16:creationId xmlns:a16="http://schemas.microsoft.com/office/drawing/2014/main" id="{C65240CE-7199-450E-AE80-7114AF557988}"/>
              </a:ext>
            </a:extLst>
          </p:cNvPr>
          <p:cNvSpPr txBox="1"/>
          <p:nvPr/>
        </p:nvSpPr>
        <p:spPr>
          <a:xfrm>
            <a:off x="5512995" y="4018586"/>
            <a:ext cx="1531349" cy="525465"/>
          </a:xfrm>
          <a:prstGeom prst="rect">
            <a:avLst/>
          </a:prstGeom>
          <a:noFill/>
        </p:spPr>
        <p:txBody>
          <a:bodyPr wrap="square">
            <a:spAutoFit/>
          </a:bodyPr>
          <a:lstStyle/>
          <a:p>
            <a:pPr marL="0" marR="0" lvl="0" indent="0" algn="ctr" defTabSz="326568" rtl="0" eaLnBrk="1" fontAlgn="auto" latinLnBrk="0" hangingPunct="1">
              <a:lnSpc>
                <a:spcPct val="106000"/>
              </a:lnSpc>
              <a:spcBef>
                <a:spcPts val="0"/>
              </a:spcBef>
              <a:spcAft>
                <a:spcPts val="0"/>
              </a:spcAft>
              <a:buClrTx/>
              <a:buSzTx/>
              <a:buFontTx/>
              <a:buNone/>
              <a:tabLst/>
              <a:defRPr/>
            </a:pPr>
            <a:r>
              <a:rPr kumimoji="0" lang="en-GB" sz="676"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THERAPEUTIC &amp;</a:t>
            </a:r>
          </a:p>
          <a:p>
            <a:pPr marL="0" marR="0" lvl="0" indent="0" algn="ctr" defTabSz="326568" rtl="0" eaLnBrk="1" fontAlgn="auto" latinLnBrk="0" hangingPunct="1">
              <a:lnSpc>
                <a:spcPct val="106000"/>
              </a:lnSpc>
              <a:spcBef>
                <a:spcPts val="0"/>
              </a:spcBef>
              <a:spcAft>
                <a:spcPts val="0"/>
              </a:spcAft>
              <a:buClrTx/>
              <a:buSzTx/>
              <a:buFontTx/>
              <a:buNone/>
              <a:tabLst/>
              <a:defRPr/>
            </a:pPr>
            <a:r>
              <a:rPr kumimoji="0" lang="en-GB" sz="676"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TRAUMA INFORMED INTERVENTION WITH </a:t>
            </a:r>
            <a:br>
              <a:rPr kumimoji="0" lang="en-GB" sz="676"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676"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REGULAR MDT REVEWS</a:t>
            </a:r>
          </a:p>
        </p:txBody>
      </p:sp>
      <p:sp>
        <p:nvSpPr>
          <p:cNvPr id="84" name="Oval 83">
            <a:extLst>
              <a:ext uri="{FF2B5EF4-FFF2-40B4-BE49-F238E27FC236}">
                <a16:creationId xmlns:a16="http://schemas.microsoft.com/office/drawing/2014/main" id="{6380A6A6-F073-40FE-8390-7B202BB57DDD}"/>
              </a:ext>
            </a:extLst>
          </p:cNvPr>
          <p:cNvSpPr/>
          <p:nvPr/>
        </p:nvSpPr>
        <p:spPr bwMode="gray">
          <a:xfrm>
            <a:off x="5335074" y="4680456"/>
            <a:ext cx="555484" cy="555484"/>
          </a:xfrm>
          <a:prstGeom prst="ellipse">
            <a:avLst/>
          </a:prstGeom>
          <a:solidFill>
            <a:schemeClr val="bg1"/>
          </a:solidFill>
          <a:ln w="28575" algn="ctr">
            <a:solidFill>
              <a:srgbClr val="595959"/>
            </a:solidFill>
            <a:miter lim="800000"/>
            <a:headEnd/>
            <a:tailEnd/>
          </a:ln>
        </p:spPr>
        <p:txBody>
          <a:bodyPr wrap="square" lIns="75083" tIns="75083" rIns="75083" bIns="75083" rtlCol="0" anchor="ctr"/>
          <a:lstStyle/>
          <a:p>
            <a:pPr marL="0" marR="0" lvl="0" indent="0" algn="ctr" defTabSz="326568" rtl="0" eaLnBrk="1" fontAlgn="auto" latinLnBrk="0" hangingPunct="1">
              <a:lnSpc>
                <a:spcPct val="106000"/>
              </a:lnSpc>
              <a:spcBef>
                <a:spcPts val="0"/>
              </a:spcBef>
              <a:spcAft>
                <a:spcPts val="0"/>
              </a:spcAft>
              <a:buClrTx/>
              <a:buSzTx/>
              <a:buFontTx/>
              <a:buNone/>
              <a:tabLst/>
              <a:defRPr/>
            </a:pPr>
            <a:endParaRPr kumimoji="0" lang="en-GB" sz="1351" b="1" i="0" u="none" strike="noStrike" kern="1200" cap="none" spc="0" normalizeH="0" baseline="0" noProof="0">
              <a:ln>
                <a:noFill/>
              </a:ln>
              <a:solidFill>
                <a:prstClr val="white"/>
              </a:solidFill>
              <a:effectLst/>
              <a:uLnTx/>
              <a:uFillTx/>
              <a:latin typeface="Calibri"/>
              <a:ea typeface="+mn-ea"/>
              <a:cs typeface="+mn-cs"/>
            </a:endParaRPr>
          </a:p>
        </p:txBody>
      </p:sp>
      <p:sp>
        <p:nvSpPr>
          <p:cNvPr id="85" name="Oval 84">
            <a:extLst>
              <a:ext uri="{FF2B5EF4-FFF2-40B4-BE49-F238E27FC236}">
                <a16:creationId xmlns:a16="http://schemas.microsoft.com/office/drawing/2014/main" id="{5128697B-3147-4B9B-A99A-C42BB21BBE4D}"/>
              </a:ext>
            </a:extLst>
          </p:cNvPr>
          <p:cNvSpPr/>
          <p:nvPr/>
        </p:nvSpPr>
        <p:spPr bwMode="gray">
          <a:xfrm>
            <a:off x="6697690" y="4708983"/>
            <a:ext cx="555484" cy="555484"/>
          </a:xfrm>
          <a:prstGeom prst="ellipse">
            <a:avLst/>
          </a:prstGeom>
          <a:solidFill>
            <a:schemeClr val="bg1"/>
          </a:solidFill>
          <a:ln w="28575" algn="ctr">
            <a:solidFill>
              <a:srgbClr val="595959"/>
            </a:solidFill>
            <a:miter lim="800000"/>
            <a:headEnd/>
            <a:tailEnd/>
          </a:ln>
        </p:spPr>
        <p:txBody>
          <a:bodyPr wrap="square" lIns="75083" tIns="75083" rIns="75083" bIns="75083" rtlCol="0" anchor="ctr"/>
          <a:lstStyle/>
          <a:p>
            <a:pPr marL="0" marR="0" lvl="0" indent="0" algn="ctr" defTabSz="326568" rtl="0" eaLnBrk="1" fontAlgn="auto" latinLnBrk="0" hangingPunct="1">
              <a:lnSpc>
                <a:spcPct val="106000"/>
              </a:lnSpc>
              <a:spcBef>
                <a:spcPts val="0"/>
              </a:spcBef>
              <a:spcAft>
                <a:spcPts val="0"/>
              </a:spcAft>
              <a:buClrTx/>
              <a:buSzTx/>
              <a:buFontTx/>
              <a:buNone/>
              <a:tabLst/>
              <a:defRPr/>
            </a:pPr>
            <a:endParaRPr kumimoji="0" lang="en-GB" sz="1351" b="1"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a:extLst>
              <a:ext uri="{FF2B5EF4-FFF2-40B4-BE49-F238E27FC236}">
                <a16:creationId xmlns:a16="http://schemas.microsoft.com/office/drawing/2014/main" id="{0DB0E1BE-DDC4-44A1-AFF1-088092E661B4}"/>
              </a:ext>
            </a:extLst>
          </p:cNvPr>
          <p:cNvSpPr/>
          <p:nvPr/>
        </p:nvSpPr>
        <p:spPr bwMode="gray">
          <a:xfrm>
            <a:off x="5406624" y="3040238"/>
            <a:ext cx="555484" cy="555484"/>
          </a:xfrm>
          <a:prstGeom prst="ellipse">
            <a:avLst/>
          </a:prstGeom>
          <a:solidFill>
            <a:schemeClr val="bg1"/>
          </a:solidFill>
          <a:ln w="28575" algn="ctr">
            <a:solidFill>
              <a:srgbClr val="595959"/>
            </a:solidFill>
            <a:miter lim="800000"/>
            <a:headEnd/>
            <a:tailEnd/>
          </a:ln>
        </p:spPr>
        <p:txBody>
          <a:bodyPr wrap="square" lIns="75083" tIns="75083" rIns="75083" bIns="75083" rtlCol="0" anchor="ctr"/>
          <a:lstStyle/>
          <a:p>
            <a:pPr marL="0" marR="0" lvl="0" indent="0" algn="ctr" defTabSz="326568" rtl="0" eaLnBrk="1" fontAlgn="auto" latinLnBrk="0" hangingPunct="1">
              <a:lnSpc>
                <a:spcPct val="106000"/>
              </a:lnSpc>
              <a:spcBef>
                <a:spcPts val="0"/>
              </a:spcBef>
              <a:spcAft>
                <a:spcPts val="0"/>
              </a:spcAft>
              <a:buClrTx/>
              <a:buSzTx/>
              <a:buFontTx/>
              <a:buNone/>
              <a:tabLst/>
              <a:defRPr/>
            </a:pPr>
            <a:endParaRPr kumimoji="0" lang="en-GB" sz="1351" b="1" i="0" u="none" strike="noStrike" kern="1200" cap="none" spc="0" normalizeH="0" baseline="0" noProof="0">
              <a:ln>
                <a:noFill/>
              </a:ln>
              <a:solidFill>
                <a:prstClr val="white"/>
              </a:solidFill>
              <a:effectLst/>
              <a:uLnTx/>
              <a:uFillTx/>
              <a:latin typeface="Calibri"/>
              <a:ea typeface="+mn-ea"/>
              <a:cs typeface="+mn-cs"/>
            </a:endParaRPr>
          </a:p>
        </p:txBody>
      </p:sp>
      <p:grpSp>
        <p:nvGrpSpPr>
          <p:cNvPr id="87" name="Group 86">
            <a:extLst>
              <a:ext uri="{FF2B5EF4-FFF2-40B4-BE49-F238E27FC236}">
                <a16:creationId xmlns:a16="http://schemas.microsoft.com/office/drawing/2014/main" id="{803D1424-8F14-480C-916F-7C2A5F093C43}"/>
              </a:ext>
            </a:extLst>
          </p:cNvPr>
          <p:cNvGrpSpPr/>
          <p:nvPr/>
        </p:nvGrpSpPr>
        <p:grpSpPr>
          <a:xfrm>
            <a:off x="5467925" y="3102632"/>
            <a:ext cx="384483" cy="438903"/>
            <a:chOff x="9547225" y="3155950"/>
            <a:chExt cx="515938" cy="588963"/>
          </a:xfrm>
          <a:solidFill>
            <a:srgbClr val="595959"/>
          </a:solidFill>
        </p:grpSpPr>
        <p:sp>
          <p:nvSpPr>
            <p:cNvPr id="88" name="Freeform 430">
              <a:extLst>
                <a:ext uri="{FF2B5EF4-FFF2-40B4-BE49-F238E27FC236}">
                  <a16:creationId xmlns:a16="http://schemas.microsoft.com/office/drawing/2014/main" id="{DCE65774-1D41-42F1-93EB-3B5F90D9B79B}"/>
                </a:ext>
              </a:extLst>
            </p:cNvPr>
            <p:cNvSpPr>
              <a:spLocks noEditPoints="1"/>
            </p:cNvSpPr>
            <p:nvPr/>
          </p:nvSpPr>
          <p:spPr bwMode="auto">
            <a:xfrm>
              <a:off x="9674225" y="3209925"/>
              <a:ext cx="327025" cy="271463"/>
            </a:xfrm>
            <a:custGeom>
              <a:avLst/>
              <a:gdLst>
                <a:gd name="T0" fmla="*/ 128 w 132"/>
                <a:gd name="T1" fmla="*/ 51 h 110"/>
                <a:gd name="T2" fmla="*/ 122 w 132"/>
                <a:gd name="T3" fmla="*/ 35 h 110"/>
                <a:gd name="T4" fmla="*/ 110 w 132"/>
                <a:gd name="T5" fmla="*/ 23 h 110"/>
                <a:gd name="T6" fmla="*/ 107 w 132"/>
                <a:gd name="T7" fmla="*/ 19 h 110"/>
                <a:gd name="T8" fmla="*/ 99 w 132"/>
                <a:gd name="T9" fmla="*/ 13 h 110"/>
                <a:gd name="T10" fmla="*/ 92 w 132"/>
                <a:gd name="T11" fmla="*/ 8 h 110"/>
                <a:gd name="T12" fmla="*/ 81 w 132"/>
                <a:gd name="T13" fmla="*/ 7 h 110"/>
                <a:gd name="T14" fmla="*/ 65 w 132"/>
                <a:gd name="T15" fmla="*/ 3 h 110"/>
                <a:gd name="T16" fmla="*/ 56 w 132"/>
                <a:gd name="T17" fmla="*/ 0 h 110"/>
                <a:gd name="T18" fmla="*/ 41 w 132"/>
                <a:gd name="T19" fmla="*/ 4 h 110"/>
                <a:gd name="T20" fmla="*/ 29 w 132"/>
                <a:gd name="T21" fmla="*/ 10 h 110"/>
                <a:gd name="T22" fmla="*/ 10 w 132"/>
                <a:gd name="T23" fmla="*/ 29 h 110"/>
                <a:gd name="T24" fmla="*/ 2 w 132"/>
                <a:gd name="T25" fmla="*/ 46 h 110"/>
                <a:gd name="T26" fmla="*/ 2 w 132"/>
                <a:gd name="T27" fmla="*/ 51 h 110"/>
                <a:gd name="T28" fmla="*/ 5 w 132"/>
                <a:gd name="T29" fmla="*/ 71 h 110"/>
                <a:gd name="T30" fmla="*/ 8 w 132"/>
                <a:gd name="T31" fmla="*/ 73 h 110"/>
                <a:gd name="T32" fmla="*/ 19 w 132"/>
                <a:gd name="T33" fmla="*/ 82 h 110"/>
                <a:gd name="T34" fmla="*/ 24 w 132"/>
                <a:gd name="T35" fmla="*/ 82 h 110"/>
                <a:gd name="T36" fmla="*/ 39 w 132"/>
                <a:gd name="T37" fmla="*/ 90 h 110"/>
                <a:gd name="T38" fmla="*/ 47 w 132"/>
                <a:gd name="T39" fmla="*/ 87 h 110"/>
                <a:gd name="T40" fmla="*/ 48 w 132"/>
                <a:gd name="T41" fmla="*/ 87 h 110"/>
                <a:gd name="T42" fmla="*/ 65 w 132"/>
                <a:gd name="T43" fmla="*/ 88 h 110"/>
                <a:gd name="T44" fmla="*/ 70 w 132"/>
                <a:gd name="T45" fmla="*/ 88 h 110"/>
                <a:gd name="T46" fmla="*/ 76 w 132"/>
                <a:gd name="T47" fmla="*/ 97 h 110"/>
                <a:gd name="T48" fmla="*/ 81 w 132"/>
                <a:gd name="T49" fmla="*/ 100 h 110"/>
                <a:gd name="T50" fmla="*/ 91 w 132"/>
                <a:gd name="T51" fmla="*/ 108 h 110"/>
                <a:gd name="T52" fmla="*/ 96 w 132"/>
                <a:gd name="T53" fmla="*/ 110 h 110"/>
                <a:gd name="T54" fmla="*/ 107 w 132"/>
                <a:gd name="T55" fmla="*/ 100 h 110"/>
                <a:gd name="T56" fmla="*/ 123 w 132"/>
                <a:gd name="T57" fmla="*/ 94 h 110"/>
                <a:gd name="T58" fmla="*/ 124 w 132"/>
                <a:gd name="T59" fmla="*/ 85 h 110"/>
                <a:gd name="T60" fmla="*/ 128 w 132"/>
                <a:gd name="T61" fmla="*/ 68 h 110"/>
                <a:gd name="T62" fmla="*/ 128 w 132"/>
                <a:gd name="T63" fmla="*/ 52 h 110"/>
                <a:gd name="T64" fmla="*/ 117 w 132"/>
                <a:gd name="T65" fmla="*/ 74 h 110"/>
                <a:gd name="T66" fmla="*/ 114 w 132"/>
                <a:gd name="T67" fmla="*/ 87 h 110"/>
                <a:gd name="T68" fmla="*/ 97 w 132"/>
                <a:gd name="T69" fmla="*/ 98 h 110"/>
                <a:gd name="T70" fmla="*/ 93 w 132"/>
                <a:gd name="T71" fmla="*/ 98 h 110"/>
                <a:gd name="T72" fmla="*/ 88 w 132"/>
                <a:gd name="T73" fmla="*/ 92 h 110"/>
                <a:gd name="T74" fmla="*/ 80 w 132"/>
                <a:gd name="T75" fmla="*/ 80 h 110"/>
                <a:gd name="T76" fmla="*/ 74 w 132"/>
                <a:gd name="T77" fmla="*/ 78 h 110"/>
                <a:gd name="T78" fmla="*/ 71 w 132"/>
                <a:gd name="T79" fmla="*/ 78 h 110"/>
                <a:gd name="T80" fmla="*/ 56 w 132"/>
                <a:gd name="T81" fmla="*/ 81 h 110"/>
                <a:gd name="T82" fmla="*/ 48 w 132"/>
                <a:gd name="T83" fmla="*/ 76 h 110"/>
                <a:gd name="T84" fmla="*/ 39 w 132"/>
                <a:gd name="T85" fmla="*/ 80 h 110"/>
                <a:gd name="T86" fmla="*/ 38 w 132"/>
                <a:gd name="T87" fmla="*/ 79 h 110"/>
                <a:gd name="T88" fmla="*/ 24 w 132"/>
                <a:gd name="T89" fmla="*/ 72 h 110"/>
                <a:gd name="T90" fmla="*/ 20 w 132"/>
                <a:gd name="T91" fmla="*/ 73 h 110"/>
                <a:gd name="T92" fmla="*/ 11 w 132"/>
                <a:gd name="T93" fmla="*/ 58 h 110"/>
                <a:gd name="T94" fmla="*/ 12 w 132"/>
                <a:gd name="T95" fmla="*/ 49 h 110"/>
                <a:gd name="T96" fmla="*/ 12 w 132"/>
                <a:gd name="T97" fmla="*/ 44 h 110"/>
                <a:gd name="T98" fmla="*/ 20 w 132"/>
                <a:gd name="T99" fmla="*/ 29 h 110"/>
                <a:gd name="T100" fmla="*/ 37 w 132"/>
                <a:gd name="T101" fmla="*/ 15 h 110"/>
                <a:gd name="T102" fmla="*/ 55 w 132"/>
                <a:gd name="T103" fmla="*/ 10 h 110"/>
                <a:gd name="T104" fmla="*/ 66 w 132"/>
                <a:gd name="T105" fmla="*/ 13 h 110"/>
                <a:gd name="T106" fmla="*/ 79 w 132"/>
                <a:gd name="T107" fmla="*/ 18 h 110"/>
                <a:gd name="T108" fmla="*/ 85 w 132"/>
                <a:gd name="T109" fmla="*/ 16 h 110"/>
                <a:gd name="T110" fmla="*/ 89 w 132"/>
                <a:gd name="T111" fmla="*/ 17 h 110"/>
                <a:gd name="T112" fmla="*/ 96 w 132"/>
                <a:gd name="T113" fmla="*/ 23 h 110"/>
                <a:gd name="T114" fmla="*/ 99 w 132"/>
                <a:gd name="T115" fmla="*/ 24 h 110"/>
                <a:gd name="T116" fmla="*/ 101 w 132"/>
                <a:gd name="T117" fmla="*/ 26 h 110"/>
                <a:gd name="T118" fmla="*/ 110 w 132"/>
                <a:gd name="T119" fmla="*/ 33 h 110"/>
                <a:gd name="T120" fmla="*/ 118 w 132"/>
                <a:gd name="T121" fmla="*/ 48 h 110"/>
                <a:gd name="T122" fmla="*/ 120 w 132"/>
                <a:gd name="T123" fmla="*/ 59 h 110"/>
                <a:gd name="T124" fmla="*/ 121 w 132"/>
                <a:gd name="T125" fmla="*/ 6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 h="110">
                  <a:moveTo>
                    <a:pt x="128" y="52"/>
                  </a:moveTo>
                  <a:cubicBezTo>
                    <a:pt x="128" y="52"/>
                    <a:pt x="128" y="52"/>
                    <a:pt x="128" y="51"/>
                  </a:cubicBezTo>
                  <a:cubicBezTo>
                    <a:pt x="128" y="50"/>
                    <a:pt x="128" y="49"/>
                    <a:pt x="128" y="47"/>
                  </a:cubicBezTo>
                  <a:cubicBezTo>
                    <a:pt x="128" y="43"/>
                    <a:pt x="125" y="37"/>
                    <a:pt x="122" y="35"/>
                  </a:cubicBezTo>
                  <a:cubicBezTo>
                    <a:pt x="122" y="34"/>
                    <a:pt x="120" y="33"/>
                    <a:pt x="120" y="32"/>
                  </a:cubicBezTo>
                  <a:cubicBezTo>
                    <a:pt x="119" y="28"/>
                    <a:pt x="116" y="23"/>
                    <a:pt x="110" y="23"/>
                  </a:cubicBezTo>
                  <a:cubicBezTo>
                    <a:pt x="110" y="23"/>
                    <a:pt x="110" y="22"/>
                    <a:pt x="110" y="22"/>
                  </a:cubicBezTo>
                  <a:cubicBezTo>
                    <a:pt x="109" y="21"/>
                    <a:pt x="109" y="20"/>
                    <a:pt x="107" y="19"/>
                  </a:cubicBezTo>
                  <a:cubicBezTo>
                    <a:pt x="107" y="18"/>
                    <a:pt x="107" y="18"/>
                    <a:pt x="107" y="18"/>
                  </a:cubicBezTo>
                  <a:cubicBezTo>
                    <a:pt x="105" y="16"/>
                    <a:pt x="103" y="13"/>
                    <a:pt x="99" y="13"/>
                  </a:cubicBezTo>
                  <a:cubicBezTo>
                    <a:pt x="98" y="13"/>
                    <a:pt x="98" y="13"/>
                    <a:pt x="97" y="13"/>
                  </a:cubicBezTo>
                  <a:cubicBezTo>
                    <a:pt x="96" y="11"/>
                    <a:pt x="95" y="9"/>
                    <a:pt x="92" y="8"/>
                  </a:cubicBezTo>
                  <a:cubicBezTo>
                    <a:pt x="92" y="8"/>
                    <a:pt x="91" y="8"/>
                    <a:pt x="91" y="8"/>
                  </a:cubicBezTo>
                  <a:cubicBezTo>
                    <a:pt x="88" y="7"/>
                    <a:pt x="85" y="6"/>
                    <a:pt x="81" y="7"/>
                  </a:cubicBezTo>
                  <a:cubicBezTo>
                    <a:pt x="81" y="6"/>
                    <a:pt x="80" y="5"/>
                    <a:pt x="79" y="4"/>
                  </a:cubicBezTo>
                  <a:cubicBezTo>
                    <a:pt x="76" y="0"/>
                    <a:pt x="69" y="0"/>
                    <a:pt x="65" y="3"/>
                  </a:cubicBezTo>
                  <a:cubicBezTo>
                    <a:pt x="65" y="3"/>
                    <a:pt x="64" y="3"/>
                    <a:pt x="64" y="2"/>
                  </a:cubicBezTo>
                  <a:cubicBezTo>
                    <a:pt x="62" y="1"/>
                    <a:pt x="59" y="0"/>
                    <a:pt x="56" y="0"/>
                  </a:cubicBezTo>
                  <a:cubicBezTo>
                    <a:pt x="55" y="0"/>
                    <a:pt x="51" y="0"/>
                    <a:pt x="48" y="3"/>
                  </a:cubicBezTo>
                  <a:cubicBezTo>
                    <a:pt x="47" y="3"/>
                    <a:pt x="44" y="4"/>
                    <a:pt x="41" y="4"/>
                  </a:cubicBezTo>
                  <a:cubicBezTo>
                    <a:pt x="40" y="4"/>
                    <a:pt x="33" y="5"/>
                    <a:pt x="30" y="8"/>
                  </a:cubicBezTo>
                  <a:cubicBezTo>
                    <a:pt x="29" y="9"/>
                    <a:pt x="29" y="10"/>
                    <a:pt x="29" y="10"/>
                  </a:cubicBezTo>
                  <a:cubicBezTo>
                    <a:pt x="27" y="12"/>
                    <a:pt x="22" y="15"/>
                    <a:pt x="19" y="16"/>
                  </a:cubicBezTo>
                  <a:cubicBezTo>
                    <a:pt x="15" y="18"/>
                    <a:pt x="10" y="21"/>
                    <a:pt x="10" y="29"/>
                  </a:cubicBezTo>
                  <a:cubicBezTo>
                    <a:pt x="10" y="30"/>
                    <a:pt x="10" y="31"/>
                    <a:pt x="5" y="37"/>
                  </a:cubicBezTo>
                  <a:cubicBezTo>
                    <a:pt x="2" y="40"/>
                    <a:pt x="2" y="43"/>
                    <a:pt x="2" y="46"/>
                  </a:cubicBezTo>
                  <a:cubicBezTo>
                    <a:pt x="2" y="46"/>
                    <a:pt x="2" y="47"/>
                    <a:pt x="2" y="47"/>
                  </a:cubicBezTo>
                  <a:cubicBezTo>
                    <a:pt x="2" y="49"/>
                    <a:pt x="2" y="50"/>
                    <a:pt x="2" y="51"/>
                  </a:cubicBezTo>
                  <a:cubicBezTo>
                    <a:pt x="2" y="53"/>
                    <a:pt x="2" y="53"/>
                    <a:pt x="1" y="55"/>
                  </a:cubicBezTo>
                  <a:cubicBezTo>
                    <a:pt x="0" y="62"/>
                    <a:pt x="4" y="70"/>
                    <a:pt x="5" y="71"/>
                  </a:cubicBezTo>
                  <a:cubicBezTo>
                    <a:pt x="6" y="73"/>
                    <a:pt x="6" y="73"/>
                    <a:pt x="6" y="73"/>
                  </a:cubicBezTo>
                  <a:cubicBezTo>
                    <a:pt x="8" y="73"/>
                    <a:pt x="8" y="73"/>
                    <a:pt x="8" y="73"/>
                  </a:cubicBezTo>
                  <a:cubicBezTo>
                    <a:pt x="9" y="74"/>
                    <a:pt x="11" y="75"/>
                    <a:pt x="11" y="75"/>
                  </a:cubicBezTo>
                  <a:cubicBezTo>
                    <a:pt x="11" y="80"/>
                    <a:pt x="14" y="82"/>
                    <a:pt x="19" y="82"/>
                  </a:cubicBezTo>
                  <a:cubicBezTo>
                    <a:pt x="20" y="82"/>
                    <a:pt x="22" y="82"/>
                    <a:pt x="23" y="82"/>
                  </a:cubicBezTo>
                  <a:cubicBezTo>
                    <a:pt x="23" y="82"/>
                    <a:pt x="24" y="82"/>
                    <a:pt x="24" y="82"/>
                  </a:cubicBezTo>
                  <a:cubicBezTo>
                    <a:pt x="25" y="82"/>
                    <a:pt x="28" y="83"/>
                    <a:pt x="32" y="86"/>
                  </a:cubicBezTo>
                  <a:cubicBezTo>
                    <a:pt x="34" y="88"/>
                    <a:pt x="36" y="90"/>
                    <a:pt x="39" y="90"/>
                  </a:cubicBezTo>
                  <a:cubicBezTo>
                    <a:pt x="42" y="90"/>
                    <a:pt x="44" y="89"/>
                    <a:pt x="45" y="88"/>
                  </a:cubicBezTo>
                  <a:cubicBezTo>
                    <a:pt x="46" y="87"/>
                    <a:pt x="46" y="87"/>
                    <a:pt x="47" y="87"/>
                  </a:cubicBezTo>
                  <a:cubicBezTo>
                    <a:pt x="47" y="86"/>
                    <a:pt x="47" y="86"/>
                    <a:pt x="47" y="86"/>
                  </a:cubicBezTo>
                  <a:cubicBezTo>
                    <a:pt x="48" y="87"/>
                    <a:pt x="48" y="87"/>
                    <a:pt x="48" y="87"/>
                  </a:cubicBezTo>
                  <a:cubicBezTo>
                    <a:pt x="49" y="88"/>
                    <a:pt x="49" y="88"/>
                    <a:pt x="49" y="88"/>
                  </a:cubicBezTo>
                  <a:cubicBezTo>
                    <a:pt x="54" y="93"/>
                    <a:pt x="61" y="92"/>
                    <a:pt x="65" y="88"/>
                  </a:cubicBezTo>
                  <a:cubicBezTo>
                    <a:pt x="65" y="88"/>
                    <a:pt x="66" y="88"/>
                    <a:pt x="70" y="88"/>
                  </a:cubicBezTo>
                  <a:cubicBezTo>
                    <a:pt x="70" y="88"/>
                    <a:pt x="70" y="88"/>
                    <a:pt x="70" y="88"/>
                  </a:cubicBezTo>
                  <a:cubicBezTo>
                    <a:pt x="69" y="90"/>
                    <a:pt x="70" y="93"/>
                    <a:pt x="71" y="94"/>
                  </a:cubicBezTo>
                  <a:cubicBezTo>
                    <a:pt x="71" y="95"/>
                    <a:pt x="73" y="97"/>
                    <a:pt x="76" y="97"/>
                  </a:cubicBezTo>
                  <a:cubicBezTo>
                    <a:pt x="77" y="97"/>
                    <a:pt x="78" y="97"/>
                    <a:pt x="79" y="96"/>
                  </a:cubicBezTo>
                  <a:cubicBezTo>
                    <a:pt x="80" y="97"/>
                    <a:pt x="80" y="99"/>
                    <a:pt x="81" y="100"/>
                  </a:cubicBezTo>
                  <a:cubicBezTo>
                    <a:pt x="83" y="104"/>
                    <a:pt x="86" y="105"/>
                    <a:pt x="88" y="106"/>
                  </a:cubicBezTo>
                  <a:cubicBezTo>
                    <a:pt x="90" y="107"/>
                    <a:pt x="90" y="108"/>
                    <a:pt x="91" y="108"/>
                  </a:cubicBezTo>
                  <a:cubicBezTo>
                    <a:pt x="93" y="110"/>
                    <a:pt x="95" y="110"/>
                    <a:pt x="96" y="110"/>
                  </a:cubicBezTo>
                  <a:cubicBezTo>
                    <a:pt x="96" y="110"/>
                    <a:pt x="96" y="110"/>
                    <a:pt x="96" y="110"/>
                  </a:cubicBezTo>
                  <a:cubicBezTo>
                    <a:pt x="100" y="110"/>
                    <a:pt x="103" y="107"/>
                    <a:pt x="105" y="103"/>
                  </a:cubicBezTo>
                  <a:cubicBezTo>
                    <a:pt x="106" y="102"/>
                    <a:pt x="106" y="101"/>
                    <a:pt x="107" y="100"/>
                  </a:cubicBezTo>
                  <a:cubicBezTo>
                    <a:pt x="109" y="98"/>
                    <a:pt x="112" y="97"/>
                    <a:pt x="116" y="97"/>
                  </a:cubicBezTo>
                  <a:cubicBezTo>
                    <a:pt x="119" y="97"/>
                    <a:pt x="122" y="96"/>
                    <a:pt x="123" y="94"/>
                  </a:cubicBezTo>
                  <a:cubicBezTo>
                    <a:pt x="125" y="91"/>
                    <a:pt x="125" y="88"/>
                    <a:pt x="124" y="87"/>
                  </a:cubicBezTo>
                  <a:cubicBezTo>
                    <a:pt x="124" y="86"/>
                    <a:pt x="124" y="86"/>
                    <a:pt x="124" y="85"/>
                  </a:cubicBezTo>
                  <a:cubicBezTo>
                    <a:pt x="124" y="83"/>
                    <a:pt x="124" y="81"/>
                    <a:pt x="125" y="81"/>
                  </a:cubicBezTo>
                  <a:cubicBezTo>
                    <a:pt x="127" y="78"/>
                    <a:pt x="131" y="73"/>
                    <a:pt x="128" y="68"/>
                  </a:cubicBezTo>
                  <a:cubicBezTo>
                    <a:pt x="128" y="68"/>
                    <a:pt x="128" y="67"/>
                    <a:pt x="129" y="67"/>
                  </a:cubicBezTo>
                  <a:cubicBezTo>
                    <a:pt x="132" y="63"/>
                    <a:pt x="131" y="56"/>
                    <a:pt x="128" y="52"/>
                  </a:cubicBezTo>
                  <a:close/>
                  <a:moveTo>
                    <a:pt x="119" y="73"/>
                  </a:moveTo>
                  <a:cubicBezTo>
                    <a:pt x="118" y="73"/>
                    <a:pt x="118" y="74"/>
                    <a:pt x="117" y="74"/>
                  </a:cubicBezTo>
                  <a:cubicBezTo>
                    <a:pt x="114" y="78"/>
                    <a:pt x="114" y="82"/>
                    <a:pt x="114" y="86"/>
                  </a:cubicBezTo>
                  <a:cubicBezTo>
                    <a:pt x="114" y="86"/>
                    <a:pt x="114" y="87"/>
                    <a:pt x="114" y="87"/>
                  </a:cubicBezTo>
                  <a:cubicBezTo>
                    <a:pt x="108" y="88"/>
                    <a:pt x="103" y="90"/>
                    <a:pt x="100" y="94"/>
                  </a:cubicBezTo>
                  <a:cubicBezTo>
                    <a:pt x="99" y="95"/>
                    <a:pt x="98" y="96"/>
                    <a:pt x="97" y="98"/>
                  </a:cubicBezTo>
                  <a:cubicBezTo>
                    <a:pt x="96" y="98"/>
                    <a:pt x="96" y="99"/>
                    <a:pt x="96" y="99"/>
                  </a:cubicBezTo>
                  <a:cubicBezTo>
                    <a:pt x="95" y="99"/>
                    <a:pt x="94" y="98"/>
                    <a:pt x="93" y="98"/>
                  </a:cubicBezTo>
                  <a:cubicBezTo>
                    <a:pt x="91" y="97"/>
                    <a:pt x="90" y="96"/>
                    <a:pt x="89" y="95"/>
                  </a:cubicBezTo>
                  <a:cubicBezTo>
                    <a:pt x="89" y="93"/>
                    <a:pt x="88" y="92"/>
                    <a:pt x="88" y="92"/>
                  </a:cubicBezTo>
                  <a:cubicBezTo>
                    <a:pt x="86" y="90"/>
                    <a:pt x="85" y="87"/>
                    <a:pt x="81" y="86"/>
                  </a:cubicBezTo>
                  <a:cubicBezTo>
                    <a:pt x="82" y="84"/>
                    <a:pt x="82" y="82"/>
                    <a:pt x="80" y="80"/>
                  </a:cubicBezTo>
                  <a:cubicBezTo>
                    <a:pt x="80" y="79"/>
                    <a:pt x="78" y="78"/>
                    <a:pt x="74" y="78"/>
                  </a:cubicBezTo>
                  <a:cubicBezTo>
                    <a:pt x="74" y="78"/>
                    <a:pt x="74" y="78"/>
                    <a:pt x="74" y="78"/>
                  </a:cubicBezTo>
                  <a:cubicBezTo>
                    <a:pt x="73" y="78"/>
                    <a:pt x="73" y="78"/>
                    <a:pt x="73" y="78"/>
                  </a:cubicBezTo>
                  <a:cubicBezTo>
                    <a:pt x="71" y="78"/>
                    <a:pt x="71" y="78"/>
                    <a:pt x="71" y="78"/>
                  </a:cubicBezTo>
                  <a:cubicBezTo>
                    <a:pt x="66" y="78"/>
                    <a:pt x="61" y="78"/>
                    <a:pt x="58" y="81"/>
                  </a:cubicBezTo>
                  <a:cubicBezTo>
                    <a:pt x="57" y="82"/>
                    <a:pt x="56" y="82"/>
                    <a:pt x="56" y="81"/>
                  </a:cubicBezTo>
                  <a:cubicBezTo>
                    <a:pt x="55" y="81"/>
                    <a:pt x="55" y="81"/>
                    <a:pt x="55" y="81"/>
                  </a:cubicBezTo>
                  <a:cubicBezTo>
                    <a:pt x="54" y="79"/>
                    <a:pt x="51" y="76"/>
                    <a:pt x="48" y="76"/>
                  </a:cubicBezTo>
                  <a:cubicBezTo>
                    <a:pt x="46" y="76"/>
                    <a:pt x="44" y="77"/>
                    <a:pt x="42" y="78"/>
                  </a:cubicBezTo>
                  <a:cubicBezTo>
                    <a:pt x="41" y="79"/>
                    <a:pt x="40" y="79"/>
                    <a:pt x="39" y="80"/>
                  </a:cubicBezTo>
                  <a:cubicBezTo>
                    <a:pt x="39" y="80"/>
                    <a:pt x="39" y="80"/>
                    <a:pt x="39" y="80"/>
                  </a:cubicBezTo>
                  <a:cubicBezTo>
                    <a:pt x="39" y="80"/>
                    <a:pt x="39" y="80"/>
                    <a:pt x="38" y="79"/>
                  </a:cubicBezTo>
                  <a:cubicBezTo>
                    <a:pt x="34" y="75"/>
                    <a:pt x="28" y="72"/>
                    <a:pt x="24" y="72"/>
                  </a:cubicBezTo>
                  <a:cubicBezTo>
                    <a:pt x="24" y="72"/>
                    <a:pt x="24" y="72"/>
                    <a:pt x="24" y="72"/>
                  </a:cubicBezTo>
                  <a:cubicBezTo>
                    <a:pt x="23" y="72"/>
                    <a:pt x="22" y="72"/>
                    <a:pt x="21" y="72"/>
                  </a:cubicBezTo>
                  <a:cubicBezTo>
                    <a:pt x="21" y="72"/>
                    <a:pt x="20" y="72"/>
                    <a:pt x="20" y="73"/>
                  </a:cubicBezTo>
                  <a:cubicBezTo>
                    <a:pt x="19" y="68"/>
                    <a:pt x="15" y="66"/>
                    <a:pt x="13" y="65"/>
                  </a:cubicBezTo>
                  <a:cubicBezTo>
                    <a:pt x="11" y="62"/>
                    <a:pt x="10" y="59"/>
                    <a:pt x="11" y="58"/>
                  </a:cubicBezTo>
                  <a:cubicBezTo>
                    <a:pt x="12" y="55"/>
                    <a:pt x="12" y="53"/>
                    <a:pt x="12" y="52"/>
                  </a:cubicBezTo>
                  <a:cubicBezTo>
                    <a:pt x="12" y="51"/>
                    <a:pt x="12" y="50"/>
                    <a:pt x="12" y="49"/>
                  </a:cubicBezTo>
                  <a:cubicBezTo>
                    <a:pt x="12" y="47"/>
                    <a:pt x="12" y="45"/>
                    <a:pt x="12" y="44"/>
                  </a:cubicBezTo>
                  <a:cubicBezTo>
                    <a:pt x="12" y="44"/>
                    <a:pt x="12" y="44"/>
                    <a:pt x="12" y="44"/>
                  </a:cubicBezTo>
                  <a:cubicBezTo>
                    <a:pt x="12" y="44"/>
                    <a:pt x="12" y="44"/>
                    <a:pt x="13" y="43"/>
                  </a:cubicBezTo>
                  <a:cubicBezTo>
                    <a:pt x="18" y="37"/>
                    <a:pt x="20" y="33"/>
                    <a:pt x="20" y="29"/>
                  </a:cubicBezTo>
                  <a:cubicBezTo>
                    <a:pt x="20" y="26"/>
                    <a:pt x="21" y="26"/>
                    <a:pt x="22" y="25"/>
                  </a:cubicBezTo>
                  <a:cubicBezTo>
                    <a:pt x="22" y="25"/>
                    <a:pt x="34" y="21"/>
                    <a:pt x="37" y="15"/>
                  </a:cubicBezTo>
                  <a:cubicBezTo>
                    <a:pt x="38" y="15"/>
                    <a:pt x="40" y="14"/>
                    <a:pt x="42" y="14"/>
                  </a:cubicBezTo>
                  <a:cubicBezTo>
                    <a:pt x="42" y="14"/>
                    <a:pt x="51" y="13"/>
                    <a:pt x="55" y="10"/>
                  </a:cubicBezTo>
                  <a:cubicBezTo>
                    <a:pt x="55" y="10"/>
                    <a:pt x="57" y="10"/>
                    <a:pt x="57" y="10"/>
                  </a:cubicBezTo>
                  <a:cubicBezTo>
                    <a:pt x="59" y="11"/>
                    <a:pt x="62" y="13"/>
                    <a:pt x="66" y="13"/>
                  </a:cubicBezTo>
                  <a:cubicBezTo>
                    <a:pt x="68" y="13"/>
                    <a:pt x="70" y="13"/>
                    <a:pt x="72" y="11"/>
                  </a:cubicBezTo>
                  <a:cubicBezTo>
                    <a:pt x="73" y="13"/>
                    <a:pt x="75" y="18"/>
                    <a:pt x="79" y="18"/>
                  </a:cubicBezTo>
                  <a:cubicBezTo>
                    <a:pt x="81" y="18"/>
                    <a:pt x="82" y="17"/>
                    <a:pt x="83" y="17"/>
                  </a:cubicBezTo>
                  <a:cubicBezTo>
                    <a:pt x="84" y="16"/>
                    <a:pt x="84" y="16"/>
                    <a:pt x="85" y="16"/>
                  </a:cubicBezTo>
                  <a:cubicBezTo>
                    <a:pt x="85" y="16"/>
                    <a:pt x="86" y="17"/>
                    <a:pt x="87" y="17"/>
                  </a:cubicBezTo>
                  <a:cubicBezTo>
                    <a:pt x="88" y="17"/>
                    <a:pt x="88" y="17"/>
                    <a:pt x="89" y="17"/>
                  </a:cubicBezTo>
                  <a:cubicBezTo>
                    <a:pt x="89" y="18"/>
                    <a:pt x="89" y="18"/>
                    <a:pt x="89" y="19"/>
                  </a:cubicBezTo>
                  <a:cubicBezTo>
                    <a:pt x="90" y="20"/>
                    <a:pt x="92" y="23"/>
                    <a:pt x="96" y="23"/>
                  </a:cubicBezTo>
                  <a:cubicBezTo>
                    <a:pt x="97" y="23"/>
                    <a:pt x="98" y="23"/>
                    <a:pt x="98" y="23"/>
                  </a:cubicBezTo>
                  <a:cubicBezTo>
                    <a:pt x="99" y="23"/>
                    <a:pt x="99" y="23"/>
                    <a:pt x="99" y="24"/>
                  </a:cubicBezTo>
                  <a:cubicBezTo>
                    <a:pt x="100" y="24"/>
                    <a:pt x="100" y="25"/>
                    <a:pt x="100" y="25"/>
                  </a:cubicBezTo>
                  <a:cubicBezTo>
                    <a:pt x="101" y="26"/>
                    <a:pt x="101" y="26"/>
                    <a:pt x="101" y="26"/>
                  </a:cubicBezTo>
                  <a:cubicBezTo>
                    <a:pt x="102" y="28"/>
                    <a:pt x="104" y="33"/>
                    <a:pt x="110" y="32"/>
                  </a:cubicBezTo>
                  <a:cubicBezTo>
                    <a:pt x="110" y="32"/>
                    <a:pt x="110" y="33"/>
                    <a:pt x="110" y="33"/>
                  </a:cubicBezTo>
                  <a:cubicBezTo>
                    <a:pt x="110" y="37"/>
                    <a:pt x="113" y="40"/>
                    <a:pt x="115" y="42"/>
                  </a:cubicBezTo>
                  <a:cubicBezTo>
                    <a:pt x="117" y="43"/>
                    <a:pt x="118" y="46"/>
                    <a:pt x="118" y="48"/>
                  </a:cubicBezTo>
                  <a:cubicBezTo>
                    <a:pt x="118" y="48"/>
                    <a:pt x="118" y="49"/>
                    <a:pt x="118" y="49"/>
                  </a:cubicBezTo>
                  <a:cubicBezTo>
                    <a:pt x="118" y="51"/>
                    <a:pt x="117" y="55"/>
                    <a:pt x="120" y="59"/>
                  </a:cubicBezTo>
                  <a:cubicBezTo>
                    <a:pt x="121" y="59"/>
                    <a:pt x="121" y="60"/>
                    <a:pt x="121" y="60"/>
                  </a:cubicBezTo>
                  <a:cubicBezTo>
                    <a:pt x="121" y="60"/>
                    <a:pt x="121" y="60"/>
                    <a:pt x="121" y="60"/>
                  </a:cubicBezTo>
                  <a:cubicBezTo>
                    <a:pt x="116" y="66"/>
                    <a:pt x="117" y="70"/>
                    <a:pt x="119" y="7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431">
              <a:extLst>
                <a:ext uri="{FF2B5EF4-FFF2-40B4-BE49-F238E27FC236}">
                  <a16:creationId xmlns:a16="http://schemas.microsoft.com/office/drawing/2014/main" id="{DC89D96E-DF9E-48CF-BFD3-FF0289C6DE1B}"/>
                </a:ext>
              </a:extLst>
            </p:cNvPr>
            <p:cNvSpPr>
              <a:spLocks noEditPoints="1"/>
            </p:cNvSpPr>
            <p:nvPr/>
          </p:nvSpPr>
          <p:spPr bwMode="auto">
            <a:xfrm>
              <a:off x="9547225" y="3155950"/>
              <a:ext cx="515938" cy="588963"/>
            </a:xfrm>
            <a:custGeom>
              <a:avLst/>
              <a:gdLst>
                <a:gd name="T0" fmla="*/ 204 w 209"/>
                <a:gd name="T1" fmla="*/ 59 h 239"/>
                <a:gd name="T2" fmla="*/ 119 w 209"/>
                <a:gd name="T3" fmla="*/ 0 h 239"/>
                <a:gd name="T4" fmla="*/ 116 w 209"/>
                <a:gd name="T5" fmla="*/ 0 h 239"/>
                <a:gd name="T6" fmla="*/ 24 w 209"/>
                <a:gd name="T7" fmla="*/ 71 h 239"/>
                <a:gd name="T8" fmla="*/ 9 w 209"/>
                <a:gd name="T9" fmla="*/ 113 h 239"/>
                <a:gd name="T10" fmla="*/ 3 w 209"/>
                <a:gd name="T11" fmla="*/ 129 h 239"/>
                <a:gd name="T12" fmla="*/ 19 w 209"/>
                <a:gd name="T13" fmla="*/ 136 h 239"/>
                <a:gd name="T14" fmla="*/ 18 w 209"/>
                <a:gd name="T15" fmla="*/ 139 h 239"/>
                <a:gd name="T16" fmla="*/ 17 w 209"/>
                <a:gd name="T17" fmla="*/ 145 h 239"/>
                <a:gd name="T18" fmla="*/ 21 w 209"/>
                <a:gd name="T19" fmla="*/ 153 h 239"/>
                <a:gd name="T20" fmla="*/ 24 w 209"/>
                <a:gd name="T21" fmla="*/ 165 h 239"/>
                <a:gd name="T22" fmla="*/ 24 w 209"/>
                <a:gd name="T23" fmla="*/ 173 h 239"/>
                <a:gd name="T24" fmla="*/ 53 w 209"/>
                <a:gd name="T25" fmla="*/ 195 h 239"/>
                <a:gd name="T26" fmla="*/ 54 w 209"/>
                <a:gd name="T27" fmla="*/ 194 h 239"/>
                <a:gd name="T28" fmla="*/ 62 w 209"/>
                <a:gd name="T29" fmla="*/ 194 h 239"/>
                <a:gd name="T30" fmla="*/ 67 w 209"/>
                <a:gd name="T31" fmla="*/ 195 h 239"/>
                <a:gd name="T32" fmla="*/ 71 w 209"/>
                <a:gd name="T33" fmla="*/ 200 h 239"/>
                <a:gd name="T34" fmla="*/ 77 w 209"/>
                <a:gd name="T35" fmla="*/ 219 h 239"/>
                <a:gd name="T36" fmla="*/ 79 w 209"/>
                <a:gd name="T37" fmla="*/ 234 h 239"/>
                <a:gd name="T38" fmla="*/ 80 w 209"/>
                <a:gd name="T39" fmla="*/ 236 h 239"/>
                <a:gd name="T40" fmla="*/ 84 w 209"/>
                <a:gd name="T41" fmla="*/ 239 h 239"/>
                <a:gd name="T42" fmla="*/ 85 w 209"/>
                <a:gd name="T43" fmla="*/ 239 h 239"/>
                <a:gd name="T44" fmla="*/ 168 w 209"/>
                <a:gd name="T45" fmla="*/ 214 h 239"/>
                <a:gd name="T46" fmla="*/ 172 w 209"/>
                <a:gd name="T47" fmla="*/ 209 h 239"/>
                <a:gd name="T48" fmla="*/ 184 w 209"/>
                <a:gd name="T49" fmla="*/ 144 h 239"/>
                <a:gd name="T50" fmla="*/ 192 w 209"/>
                <a:gd name="T51" fmla="*/ 129 h 239"/>
                <a:gd name="T52" fmla="*/ 204 w 209"/>
                <a:gd name="T53" fmla="*/ 59 h 239"/>
                <a:gd name="T54" fmla="*/ 184 w 209"/>
                <a:gd name="T55" fmla="*/ 125 h 239"/>
                <a:gd name="T56" fmla="*/ 175 w 209"/>
                <a:gd name="T57" fmla="*/ 140 h 239"/>
                <a:gd name="T58" fmla="*/ 161 w 209"/>
                <a:gd name="T59" fmla="*/ 206 h 239"/>
                <a:gd name="T60" fmla="*/ 87 w 209"/>
                <a:gd name="T61" fmla="*/ 228 h 239"/>
                <a:gd name="T62" fmla="*/ 87 w 209"/>
                <a:gd name="T63" fmla="*/ 219 h 239"/>
                <a:gd name="T64" fmla="*/ 78 w 209"/>
                <a:gd name="T65" fmla="*/ 194 h 239"/>
                <a:gd name="T66" fmla="*/ 74 w 209"/>
                <a:gd name="T67" fmla="*/ 189 h 239"/>
                <a:gd name="T68" fmla="*/ 62 w 209"/>
                <a:gd name="T69" fmla="*/ 184 h 239"/>
                <a:gd name="T70" fmla="*/ 52 w 209"/>
                <a:gd name="T71" fmla="*/ 185 h 239"/>
                <a:gd name="T72" fmla="*/ 51 w 209"/>
                <a:gd name="T73" fmla="*/ 185 h 239"/>
                <a:gd name="T74" fmla="*/ 34 w 209"/>
                <a:gd name="T75" fmla="*/ 173 h 239"/>
                <a:gd name="T76" fmla="*/ 31 w 209"/>
                <a:gd name="T77" fmla="*/ 158 h 239"/>
                <a:gd name="T78" fmla="*/ 31 w 209"/>
                <a:gd name="T79" fmla="*/ 155 h 239"/>
                <a:gd name="T80" fmla="*/ 32 w 209"/>
                <a:gd name="T81" fmla="*/ 154 h 239"/>
                <a:gd name="T82" fmla="*/ 32 w 209"/>
                <a:gd name="T83" fmla="*/ 149 h 239"/>
                <a:gd name="T84" fmla="*/ 29 w 209"/>
                <a:gd name="T85" fmla="*/ 147 h 239"/>
                <a:gd name="T86" fmla="*/ 27 w 209"/>
                <a:gd name="T87" fmla="*/ 145 h 239"/>
                <a:gd name="T88" fmla="*/ 27 w 209"/>
                <a:gd name="T89" fmla="*/ 142 h 239"/>
                <a:gd name="T90" fmla="*/ 29 w 209"/>
                <a:gd name="T91" fmla="*/ 132 h 239"/>
                <a:gd name="T92" fmla="*/ 25 w 209"/>
                <a:gd name="T93" fmla="*/ 127 h 239"/>
                <a:gd name="T94" fmla="*/ 19 w 209"/>
                <a:gd name="T95" fmla="*/ 126 h 239"/>
                <a:gd name="T96" fmla="*/ 12 w 209"/>
                <a:gd name="T97" fmla="*/ 125 h 239"/>
                <a:gd name="T98" fmla="*/ 16 w 209"/>
                <a:gd name="T99" fmla="*/ 120 h 239"/>
                <a:gd name="T100" fmla="*/ 33 w 209"/>
                <a:gd name="T101" fmla="*/ 72 h 239"/>
                <a:gd name="T102" fmla="*/ 116 w 209"/>
                <a:gd name="T103" fmla="*/ 9 h 239"/>
                <a:gd name="T104" fmla="*/ 119 w 209"/>
                <a:gd name="T105" fmla="*/ 10 h 239"/>
                <a:gd name="T106" fmla="*/ 194 w 209"/>
                <a:gd name="T107" fmla="*/ 61 h 239"/>
                <a:gd name="T108" fmla="*/ 184 w 209"/>
                <a:gd name="T109" fmla="*/ 12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9" h="239">
                  <a:moveTo>
                    <a:pt x="204" y="59"/>
                  </a:moveTo>
                  <a:cubicBezTo>
                    <a:pt x="197" y="11"/>
                    <a:pt x="131" y="0"/>
                    <a:pt x="119" y="0"/>
                  </a:cubicBezTo>
                  <a:cubicBezTo>
                    <a:pt x="116" y="0"/>
                    <a:pt x="116" y="0"/>
                    <a:pt x="116" y="0"/>
                  </a:cubicBezTo>
                  <a:cubicBezTo>
                    <a:pt x="36" y="0"/>
                    <a:pt x="25" y="55"/>
                    <a:pt x="24" y="71"/>
                  </a:cubicBezTo>
                  <a:cubicBezTo>
                    <a:pt x="22" y="83"/>
                    <a:pt x="17" y="105"/>
                    <a:pt x="9" y="113"/>
                  </a:cubicBezTo>
                  <a:cubicBezTo>
                    <a:pt x="7" y="115"/>
                    <a:pt x="0" y="121"/>
                    <a:pt x="3" y="129"/>
                  </a:cubicBezTo>
                  <a:cubicBezTo>
                    <a:pt x="6" y="136"/>
                    <a:pt x="14" y="136"/>
                    <a:pt x="19" y="136"/>
                  </a:cubicBezTo>
                  <a:cubicBezTo>
                    <a:pt x="18" y="137"/>
                    <a:pt x="18" y="138"/>
                    <a:pt x="18" y="139"/>
                  </a:cubicBezTo>
                  <a:cubicBezTo>
                    <a:pt x="17" y="141"/>
                    <a:pt x="17" y="142"/>
                    <a:pt x="17" y="145"/>
                  </a:cubicBezTo>
                  <a:cubicBezTo>
                    <a:pt x="17" y="148"/>
                    <a:pt x="18" y="151"/>
                    <a:pt x="21" y="153"/>
                  </a:cubicBezTo>
                  <a:cubicBezTo>
                    <a:pt x="19" y="157"/>
                    <a:pt x="20" y="162"/>
                    <a:pt x="24" y="165"/>
                  </a:cubicBezTo>
                  <a:cubicBezTo>
                    <a:pt x="24" y="166"/>
                    <a:pt x="24" y="167"/>
                    <a:pt x="24" y="173"/>
                  </a:cubicBezTo>
                  <a:cubicBezTo>
                    <a:pt x="24" y="189"/>
                    <a:pt x="40" y="197"/>
                    <a:pt x="53" y="195"/>
                  </a:cubicBezTo>
                  <a:cubicBezTo>
                    <a:pt x="54" y="194"/>
                    <a:pt x="54" y="194"/>
                    <a:pt x="54" y="194"/>
                  </a:cubicBezTo>
                  <a:cubicBezTo>
                    <a:pt x="56" y="194"/>
                    <a:pt x="59" y="194"/>
                    <a:pt x="62" y="194"/>
                  </a:cubicBezTo>
                  <a:cubicBezTo>
                    <a:pt x="65" y="194"/>
                    <a:pt x="66" y="194"/>
                    <a:pt x="67" y="195"/>
                  </a:cubicBezTo>
                  <a:cubicBezTo>
                    <a:pt x="68" y="197"/>
                    <a:pt x="70" y="199"/>
                    <a:pt x="71" y="200"/>
                  </a:cubicBezTo>
                  <a:cubicBezTo>
                    <a:pt x="75" y="205"/>
                    <a:pt x="77" y="207"/>
                    <a:pt x="77" y="219"/>
                  </a:cubicBezTo>
                  <a:cubicBezTo>
                    <a:pt x="77" y="229"/>
                    <a:pt x="78" y="233"/>
                    <a:pt x="79" y="234"/>
                  </a:cubicBezTo>
                  <a:cubicBezTo>
                    <a:pt x="80" y="236"/>
                    <a:pt x="80" y="236"/>
                    <a:pt x="80" y="236"/>
                  </a:cubicBezTo>
                  <a:cubicBezTo>
                    <a:pt x="80" y="238"/>
                    <a:pt x="82" y="239"/>
                    <a:pt x="84" y="239"/>
                  </a:cubicBezTo>
                  <a:cubicBezTo>
                    <a:pt x="85" y="239"/>
                    <a:pt x="85" y="239"/>
                    <a:pt x="85" y="239"/>
                  </a:cubicBezTo>
                  <a:cubicBezTo>
                    <a:pt x="168" y="214"/>
                    <a:pt x="168" y="214"/>
                    <a:pt x="168" y="214"/>
                  </a:cubicBezTo>
                  <a:cubicBezTo>
                    <a:pt x="170" y="214"/>
                    <a:pt x="172" y="211"/>
                    <a:pt x="172" y="209"/>
                  </a:cubicBezTo>
                  <a:cubicBezTo>
                    <a:pt x="170" y="193"/>
                    <a:pt x="171" y="167"/>
                    <a:pt x="184" y="144"/>
                  </a:cubicBezTo>
                  <a:cubicBezTo>
                    <a:pt x="187" y="139"/>
                    <a:pt x="190" y="134"/>
                    <a:pt x="192" y="129"/>
                  </a:cubicBezTo>
                  <a:cubicBezTo>
                    <a:pt x="207" y="104"/>
                    <a:pt x="209" y="100"/>
                    <a:pt x="204" y="59"/>
                  </a:cubicBezTo>
                  <a:close/>
                  <a:moveTo>
                    <a:pt x="184" y="125"/>
                  </a:moveTo>
                  <a:cubicBezTo>
                    <a:pt x="181" y="129"/>
                    <a:pt x="178" y="134"/>
                    <a:pt x="175" y="140"/>
                  </a:cubicBezTo>
                  <a:cubicBezTo>
                    <a:pt x="163" y="162"/>
                    <a:pt x="160" y="188"/>
                    <a:pt x="161" y="206"/>
                  </a:cubicBezTo>
                  <a:cubicBezTo>
                    <a:pt x="87" y="228"/>
                    <a:pt x="87" y="228"/>
                    <a:pt x="87" y="228"/>
                  </a:cubicBezTo>
                  <a:cubicBezTo>
                    <a:pt x="87" y="226"/>
                    <a:pt x="87" y="223"/>
                    <a:pt x="87" y="219"/>
                  </a:cubicBezTo>
                  <a:cubicBezTo>
                    <a:pt x="87" y="204"/>
                    <a:pt x="83" y="200"/>
                    <a:pt x="78" y="194"/>
                  </a:cubicBezTo>
                  <a:cubicBezTo>
                    <a:pt x="77" y="192"/>
                    <a:pt x="76" y="191"/>
                    <a:pt x="74" y="189"/>
                  </a:cubicBezTo>
                  <a:cubicBezTo>
                    <a:pt x="71" y="184"/>
                    <a:pt x="65" y="184"/>
                    <a:pt x="62" y="184"/>
                  </a:cubicBezTo>
                  <a:cubicBezTo>
                    <a:pt x="58" y="184"/>
                    <a:pt x="55" y="184"/>
                    <a:pt x="52" y="185"/>
                  </a:cubicBezTo>
                  <a:cubicBezTo>
                    <a:pt x="51" y="185"/>
                    <a:pt x="51" y="185"/>
                    <a:pt x="51" y="185"/>
                  </a:cubicBezTo>
                  <a:cubicBezTo>
                    <a:pt x="44" y="186"/>
                    <a:pt x="34" y="182"/>
                    <a:pt x="34" y="173"/>
                  </a:cubicBezTo>
                  <a:cubicBezTo>
                    <a:pt x="34" y="164"/>
                    <a:pt x="34" y="161"/>
                    <a:pt x="31" y="158"/>
                  </a:cubicBezTo>
                  <a:cubicBezTo>
                    <a:pt x="30" y="157"/>
                    <a:pt x="29" y="157"/>
                    <a:pt x="31" y="155"/>
                  </a:cubicBezTo>
                  <a:cubicBezTo>
                    <a:pt x="31" y="154"/>
                    <a:pt x="32" y="154"/>
                    <a:pt x="32" y="154"/>
                  </a:cubicBezTo>
                  <a:cubicBezTo>
                    <a:pt x="33" y="152"/>
                    <a:pt x="33" y="151"/>
                    <a:pt x="32" y="149"/>
                  </a:cubicBezTo>
                  <a:cubicBezTo>
                    <a:pt x="31" y="148"/>
                    <a:pt x="30" y="147"/>
                    <a:pt x="29" y="147"/>
                  </a:cubicBezTo>
                  <a:cubicBezTo>
                    <a:pt x="27" y="146"/>
                    <a:pt x="27" y="145"/>
                    <a:pt x="27" y="145"/>
                  </a:cubicBezTo>
                  <a:cubicBezTo>
                    <a:pt x="27" y="144"/>
                    <a:pt x="27" y="143"/>
                    <a:pt x="27" y="142"/>
                  </a:cubicBezTo>
                  <a:cubicBezTo>
                    <a:pt x="28" y="140"/>
                    <a:pt x="28" y="137"/>
                    <a:pt x="29" y="132"/>
                  </a:cubicBezTo>
                  <a:cubicBezTo>
                    <a:pt x="29" y="130"/>
                    <a:pt x="28" y="127"/>
                    <a:pt x="25" y="127"/>
                  </a:cubicBezTo>
                  <a:cubicBezTo>
                    <a:pt x="23" y="126"/>
                    <a:pt x="21" y="126"/>
                    <a:pt x="19" y="126"/>
                  </a:cubicBezTo>
                  <a:cubicBezTo>
                    <a:pt x="16" y="126"/>
                    <a:pt x="13" y="126"/>
                    <a:pt x="12" y="125"/>
                  </a:cubicBezTo>
                  <a:cubicBezTo>
                    <a:pt x="12" y="124"/>
                    <a:pt x="13" y="122"/>
                    <a:pt x="16" y="120"/>
                  </a:cubicBezTo>
                  <a:cubicBezTo>
                    <a:pt x="29" y="106"/>
                    <a:pt x="33" y="73"/>
                    <a:pt x="33" y="72"/>
                  </a:cubicBezTo>
                  <a:cubicBezTo>
                    <a:pt x="38" y="14"/>
                    <a:pt x="97" y="9"/>
                    <a:pt x="116" y="9"/>
                  </a:cubicBezTo>
                  <a:cubicBezTo>
                    <a:pt x="119" y="10"/>
                    <a:pt x="119" y="10"/>
                    <a:pt x="119" y="10"/>
                  </a:cubicBezTo>
                  <a:cubicBezTo>
                    <a:pt x="128" y="10"/>
                    <a:pt x="188" y="19"/>
                    <a:pt x="194" y="61"/>
                  </a:cubicBezTo>
                  <a:cubicBezTo>
                    <a:pt x="199" y="98"/>
                    <a:pt x="198" y="101"/>
                    <a:pt x="184" y="1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 name="Group 89">
            <a:extLst>
              <a:ext uri="{FF2B5EF4-FFF2-40B4-BE49-F238E27FC236}">
                <a16:creationId xmlns:a16="http://schemas.microsoft.com/office/drawing/2014/main" id="{5241886C-6DFB-4498-831A-DAAA0D04A60C}"/>
              </a:ext>
            </a:extLst>
          </p:cNvPr>
          <p:cNvGrpSpPr/>
          <p:nvPr/>
        </p:nvGrpSpPr>
        <p:grpSpPr>
          <a:xfrm>
            <a:off x="5437792" y="4825799"/>
            <a:ext cx="354908" cy="341894"/>
            <a:chOff x="6592888" y="4581526"/>
            <a:chExt cx="476250" cy="458787"/>
          </a:xfrm>
          <a:solidFill>
            <a:srgbClr val="595959"/>
          </a:solidFill>
        </p:grpSpPr>
        <p:sp>
          <p:nvSpPr>
            <p:cNvPr id="91" name="Freeform 329">
              <a:extLst>
                <a:ext uri="{FF2B5EF4-FFF2-40B4-BE49-F238E27FC236}">
                  <a16:creationId xmlns:a16="http://schemas.microsoft.com/office/drawing/2014/main" id="{C1C9B6BA-0535-4173-AAC9-3B70976A1B10}"/>
                </a:ext>
              </a:extLst>
            </p:cNvPr>
            <p:cNvSpPr>
              <a:spLocks/>
            </p:cNvSpPr>
            <p:nvPr/>
          </p:nvSpPr>
          <p:spPr bwMode="auto">
            <a:xfrm>
              <a:off x="6592888" y="4581526"/>
              <a:ext cx="476250" cy="446088"/>
            </a:xfrm>
            <a:custGeom>
              <a:avLst/>
              <a:gdLst>
                <a:gd name="T0" fmla="*/ 129 w 237"/>
                <a:gd name="T1" fmla="*/ 202 h 222"/>
                <a:gd name="T2" fmla="*/ 122 w 237"/>
                <a:gd name="T3" fmla="*/ 210 h 222"/>
                <a:gd name="T4" fmla="*/ 117 w 237"/>
                <a:gd name="T5" fmla="*/ 212 h 222"/>
                <a:gd name="T6" fmla="*/ 113 w 237"/>
                <a:gd name="T7" fmla="*/ 210 h 222"/>
                <a:gd name="T8" fmla="*/ 21 w 237"/>
                <a:gd name="T9" fmla="*/ 101 h 222"/>
                <a:gd name="T10" fmla="*/ 10 w 237"/>
                <a:gd name="T11" fmla="*/ 67 h 222"/>
                <a:gd name="T12" fmla="*/ 67 w 237"/>
                <a:gd name="T13" fmla="*/ 10 h 222"/>
                <a:gd name="T14" fmla="*/ 115 w 237"/>
                <a:gd name="T15" fmla="*/ 33 h 222"/>
                <a:gd name="T16" fmla="*/ 119 w 237"/>
                <a:gd name="T17" fmla="*/ 35 h 222"/>
                <a:gd name="T18" fmla="*/ 122 w 237"/>
                <a:gd name="T19" fmla="*/ 33 h 222"/>
                <a:gd name="T20" fmla="*/ 170 w 237"/>
                <a:gd name="T21" fmla="*/ 10 h 222"/>
                <a:gd name="T22" fmla="*/ 228 w 237"/>
                <a:gd name="T23" fmla="*/ 67 h 222"/>
                <a:gd name="T24" fmla="*/ 214 w 237"/>
                <a:gd name="T25" fmla="*/ 103 h 222"/>
                <a:gd name="T26" fmla="*/ 194 w 237"/>
                <a:gd name="T27" fmla="*/ 127 h 222"/>
                <a:gd name="T28" fmla="*/ 195 w 237"/>
                <a:gd name="T29" fmla="*/ 134 h 222"/>
                <a:gd name="T30" fmla="*/ 201 w 237"/>
                <a:gd name="T31" fmla="*/ 133 h 222"/>
                <a:gd name="T32" fmla="*/ 222 w 237"/>
                <a:gd name="T33" fmla="*/ 110 h 222"/>
                <a:gd name="T34" fmla="*/ 237 w 237"/>
                <a:gd name="T35" fmla="*/ 67 h 222"/>
                <a:gd name="T36" fmla="*/ 170 w 237"/>
                <a:gd name="T37" fmla="*/ 0 h 222"/>
                <a:gd name="T38" fmla="*/ 119 w 237"/>
                <a:gd name="T39" fmla="*/ 23 h 222"/>
                <a:gd name="T40" fmla="*/ 67 w 237"/>
                <a:gd name="T41" fmla="*/ 0 h 222"/>
                <a:gd name="T42" fmla="*/ 0 w 237"/>
                <a:gd name="T43" fmla="*/ 67 h 222"/>
                <a:gd name="T44" fmla="*/ 13 w 237"/>
                <a:gd name="T45" fmla="*/ 107 h 222"/>
                <a:gd name="T46" fmla="*/ 106 w 237"/>
                <a:gd name="T47" fmla="*/ 217 h 222"/>
                <a:gd name="T48" fmla="*/ 118 w 237"/>
                <a:gd name="T49" fmla="*/ 222 h 222"/>
                <a:gd name="T50" fmla="*/ 129 w 237"/>
                <a:gd name="T51" fmla="*/ 217 h 222"/>
                <a:gd name="T52" fmla="*/ 136 w 237"/>
                <a:gd name="T53" fmla="*/ 208 h 222"/>
                <a:gd name="T54" fmla="*/ 136 w 237"/>
                <a:gd name="T55" fmla="*/ 202 h 222"/>
                <a:gd name="T56" fmla="*/ 129 w 237"/>
                <a:gd name="T57" fmla="*/ 20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7" h="222">
                  <a:moveTo>
                    <a:pt x="129" y="202"/>
                  </a:moveTo>
                  <a:cubicBezTo>
                    <a:pt x="122" y="210"/>
                    <a:pt x="122" y="210"/>
                    <a:pt x="122" y="210"/>
                  </a:cubicBezTo>
                  <a:cubicBezTo>
                    <a:pt x="121" y="212"/>
                    <a:pt x="119" y="212"/>
                    <a:pt x="117" y="212"/>
                  </a:cubicBezTo>
                  <a:cubicBezTo>
                    <a:pt x="116" y="212"/>
                    <a:pt x="114" y="212"/>
                    <a:pt x="113" y="210"/>
                  </a:cubicBezTo>
                  <a:cubicBezTo>
                    <a:pt x="21" y="101"/>
                    <a:pt x="21" y="101"/>
                    <a:pt x="21" y="101"/>
                  </a:cubicBezTo>
                  <a:cubicBezTo>
                    <a:pt x="13" y="91"/>
                    <a:pt x="10" y="79"/>
                    <a:pt x="10" y="67"/>
                  </a:cubicBezTo>
                  <a:cubicBezTo>
                    <a:pt x="10" y="35"/>
                    <a:pt x="35" y="10"/>
                    <a:pt x="67" y="10"/>
                  </a:cubicBezTo>
                  <a:cubicBezTo>
                    <a:pt x="86" y="10"/>
                    <a:pt x="103" y="18"/>
                    <a:pt x="115" y="33"/>
                  </a:cubicBezTo>
                  <a:cubicBezTo>
                    <a:pt x="116" y="34"/>
                    <a:pt x="117" y="35"/>
                    <a:pt x="119" y="35"/>
                  </a:cubicBezTo>
                  <a:cubicBezTo>
                    <a:pt x="120" y="35"/>
                    <a:pt x="122" y="34"/>
                    <a:pt x="122" y="33"/>
                  </a:cubicBezTo>
                  <a:cubicBezTo>
                    <a:pt x="134" y="18"/>
                    <a:pt x="152" y="10"/>
                    <a:pt x="170" y="10"/>
                  </a:cubicBezTo>
                  <a:cubicBezTo>
                    <a:pt x="202" y="10"/>
                    <a:pt x="228" y="35"/>
                    <a:pt x="228" y="67"/>
                  </a:cubicBezTo>
                  <a:cubicBezTo>
                    <a:pt x="228" y="80"/>
                    <a:pt x="223" y="93"/>
                    <a:pt x="214" y="103"/>
                  </a:cubicBezTo>
                  <a:cubicBezTo>
                    <a:pt x="194" y="127"/>
                    <a:pt x="194" y="127"/>
                    <a:pt x="194" y="127"/>
                  </a:cubicBezTo>
                  <a:cubicBezTo>
                    <a:pt x="192" y="129"/>
                    <a:pt x="193" y="132"/>
                    <a:pt x="195" y="134"/>
                  </a:cubicBezTo>
                  <a:cubicBezTo>
                    <a:pt x="197" y="135"/>
                    <a:pt x="200" y="135"/>
                    <a:pt x="201" y="133"/>
                  </a:cubicBezTo>
                  <a:cubicBezTo>
                    <a:pt x="222" y="110"/>
                    <a:pt x="222" y="110"/>
                    <a:pt x="222" y="110"/>
                  </a:cubicBezTo>
                  <a:cubicBezTo>
                    <a:pt x="232" y="98"/>
                    <a:pt x="237" y="82"/>
                    <a:pt x="237" y="67"/>
                  </a:cubicBezTo>
                  <a:cubicBezTo>
                    <a:pt x="237" y="30"/>
                    <a:pt x="207" y="0"/>
                    <a:pt x="170" y="0"/>
                  </a:cubicBezTo>
                  <a:cubicBezTo>
                    <a:pt x="151" y="0"/>
                    <a:pt x="132" y="8"/>
                    <a:pt x="119" y="23"/>
                  </a:cubicBezTo>
                  <a:cubicBezTo>
                    <a:pt x="105" y="8"/>
                    <a:pt x="87" y="0"/>
                    <a:pt x="67" y="0"/>
                  </a:cubicBezTo>
                  <a:cubicBezTo>
                    <a:pt x="30" y="0"/>
                    <a:pt x="0" y="30"/>
                    <a:pt x="0" y="67"/>
                  </a:cubicBezTo>
                  <a:cubicBezTo>
                    <a:pt x="0" y="81"/>
                    <a:pt x="4" y="95"/>
                    <a:pt x="13" y="107"/>
                  </a:cubicBezTo>
                  <a:cubicBezTo>
                    <a:pt x="106" y="217"/>
                    <a:pt x="106" y="217"/>
                    <a:pt x="106" y="217"/>
                  </a:cubicBezTo>
                  <a:cubicBezTo>
                    <a:pt x="109" y="220"/>
                    <a:pt x="113" y="222"/>
                    <a:pt x="118" y="222"/>
                  </a:cubicBezTo>
                  <a:cubicBezTo>
                    <a:pt x="122" y="222"/>
                    <a:pt x="126" y="220"/>
                    <a:pt x="129" y="217"/>
                  </a:cubicBezTo>
                  <a:cubicBezTo>
                    <a:pt x="136" y="208"/>
                    <a:pt x="136" y="208"/>
                    <a:pt x="136" y="208"/>
                  </a:cubicBezTo>
                  <a:cubicBezTo>
                    <a:pt x="138" y="206"/>
                    <a:pt x="138" y="203"/>
                    <a:pt x="136" y="202"/>
                  </a:cubicBezTo>
                  <a:cubicBezTo>
                    <a:pt x="134" y="200"/>
                    <a:pt x="131" y="200"/>
                    <a:pt x="129" y="2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92" name="Freeform 330">
              <a:extLst>
                <a:ext uri="{FF2B5EF4-FFF2-40B4-BE49-F238E27FC236}">
                  <a16:creationId xmlns:a16="http://schemas.microsoft.com/office/drawing/2014/main" id="{107BB5A1-0B68-4260-9346-D553299BF318}"/>
                </a:ext>
              </a:extLst>
            </p:cNvPr>
            <p:cNvSpPr>
              <a:spLocks/>
            </p:cNvSpPr>
            <p:nvPr/>
          </p:nvSpPr>
          <p:spPr bwMode="auto">
            <a:xfrm>
              <a:off x="6862763" y="4859338"/>
              <a:ext cx="180975" cy="180975"/>
            </a:xfrm>
            <a:custGeom>
              <a:avLst/>
              <a:gdLst>
                <a:gd name="T0" fmla="*/ 85 w 90"/>
                <a:gd name="T1" fmla="*/ 40 h 90"/>
                <a:gd name="T2" fmla="*/ 49 w 90"/>
                <a:gd name="T3" fmla="*/ 40 h 90"/>
                <a:gd name="T4" fmla="*/ 49 w 90"/>
                <a:gd name="T5" fmla="*/ 5 h 90"/>
                <a:gd name="T6" fmla="*/ 45 w 90"/>
                <a:gd name="T7" fmla="*/ 0 h 90"/>
                <a:gd name="T8" fmla="*/ 40 w 90"/>
                <a:gd name="T9" fmla="*/ 5 h 90"/>
                <a:gd name="T10" fmla="*/ 40 w 90"/>
                <a:gd name="T11" fmla="*/ 40 h 90"/>
                <a:gd name="T12" fmla="*/ 4 w 90"/>
                <a:gd name="T13" fmla="*/ 40 h 90"/>
                <a:gd name="T14" fmla="*/ 0 w 90"/>
                <a:gd name="T15" fmla="*/ 45 h 90"/>
                <a:gd name="T16" fmla="*/ 4 w 90"/>
                <a:gd name="T17" fmla="*/ 50 h 90"/>
                <a:gd name="T18" fmla="*/ 40 w 90"/>
                <a:gd name="T19" fmla="*/ 50 h 90"/>
                <a:gd name="T20" fmla="*/ 40 w 90"/>
                <a:gd name="T21" fmla="*/ 85 h 90"/>
                <a:gd name="T22" fmla="*/ 45 w 90"/>
                <a:gd name="T23" fmla="*/ 90 h 90"/>
                <a:gd name="T24" fmla="*/ 49 w 90"/>
                <a:gd name="T25" fmla="*/ 85 h 90"/>
                <a:gd name="T26" fmla="*/ 49 w 90"/>
                <a:gd name="T27" fmla="*/ 50 h 90"/>
                <a:gd name="T28" fmla="*/ 85 w 90"/>
                <a:gd name="T29" fmla="*/ 50 h 90"/>
                <a:gd name="T30" fmla="*/ 90 w 90"/>
                <a:gd name="T31" fmla="*/ 45 h 90"/>
                <a:gd name="T32" fmla="*/ 85 w 90"/>
                <a:gd name="T33" fmla="*/ 4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85" y="40"/>
                  </a:moveTo>
                  <a:cubicBezTo>
                    <a:pt x="49" y="40"/>
                    <a:pt x="49" y="40"/>
                    <a:pt x="49" y="40"/>
                  </a:cubicBezTo>
                  <a:cubicBezTo>
                    <a:pt x="49" y="5"/>
                    <a:pt x="49" y="5"/>
                    <a:pt x="49" y="5"/>
                  </a:cubicBezTo>
                  <a:cubicBezTo>
                    <a:pt x="49" y="2"/>
                    <a:pt x="47" y="0"/>
                    <a:pt x="45" y="0"/>
                  </a:cubicBezTo>
                  <a:cubicBezTo>
                    <a:pt x="42" y="0"/>
                    <a:pt x="40" y="2"/>
                    <a:pt x="40" y="5"/>
                  </a:cubicBezTo>
                  <a:cubicBezTo>
                    <a:pt x="40" y="40"/>
                    <a:pt x="40" y="40"/>
                    <a:pt x="40" y="40"/>
                  </a:cubicBezTo>
                  <a:cubicBezTo>
                    <a:pt x="4" y="40"/>
                    <a:pt x="4" y="40"/>
                    <a:pt x="4" y="40"/>
                  </a:cubicBezTo>
                  <a:cubicBezTo>
                    <a:pt x="2" y="40"/>
                    <a:pt x="0" y="42"/>
                    <a:pt x="0" y="45"/>
                  </a:cubicBezTo>
                  <a:cubicBezTo>
                    <a:pt x="0" y="48"/>
                    <a:pt x="2" y="50"/>
                    <a:pt x="4" y="50"/>
                  </a:cubicBezTo>
                  <a:cubicBezTo>
                    <a:pt x="40" y="50"/>
                    <a:pt x="40" y="50"/>
                    <a:pt x="40" y="50"/>
                  </a:cubicBezTo>
                  <a:cubicBezTo>
                    <a:pt x="40" y="85"/>
                    <a:pt x="40" y="85"/>
                    <a:pt x="40" y="85"/>
                  </a:cubicBezTo>
                  <a:cubicBezTo>
                    <a:pt x="40" y="88"/>
                    <a:pt x="42" y="90"/>
                    <a:pt x="45" y="90"/>
                  </a:cubicBezTo>
                  <a:cubicBezTo>
                    <a:pt x="47" y="90"/>
                    <a:pt x="49" y="88"/>
                    <a:pt x="49" y="85"/>
                  </a:cubicBezTo>
                  <a:cubicBezTo>
                    <a:pt x="49" y="50"/>
                    <a:pt x="49" y="50"/>
                    <a:pt x="49" y="50"/>
                  </a:cubicBezTo>
                  <a:cubicBezTo>
                    <a:pt x="85" y="50"/>
                    <a:pt x="85" y="50"/>
                    <a:pt x="85" y="50"/>
                  </a:cubicBezTo>
                  <a:cubicBezTo>
                    <a:pt x="88" y="50"/>
                    <a:pt x="90" y="48"/>
                    <a:pt x="90" y="45"/>
                  </a:cubicBezTo>
                  <a:cubicBezTo>
                    <a:pt x="90" y="42"/>
                    <a:pt x="88" y="40"/>
                    <a:pt x="85" y="4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3" name="Group 92">
            <a:extLst>
              <a:ext uri="{FF2B5EF4-FFF2-40B4-BE49-F238E27FC236}">
                <a16:creationId xmlns:a16="http://schemas.microsoft.com/office/drawing/2014/main" id="{90E354CA-B46A-4D0C-9026-8A4EE92E517D}"/>
              </a:ext>
            </a:extLst>
          </p:cNvPr>
          <p:cNvGrpSpPr/>
          <p:nvPr/>
        </p:nvGrpSpPr>
        <p:grpSpPr>
          <a:xfrm>
            <a:off x="6797916" y="4798962"/>
            <a:ext cx="395362" cy="386105"/>
            <a:chOff x="9024938" y="1912938"/>
            <a:chExt cx="474663" cy="463550"/>
          </a:xfrm>
          <a:solidFill>
            <a:srgbClr val="595959"/>
          </a:solidFill>
        </p:grpSpPr>
        <p:sp>
          <p:nvSpPr>
            <p:cNvPr id="94" name="Freeform 250">
              <a:extLst>
                <a:ext uri="{FF2B5EF4-FFF2-40B4-BE49-F238E27FC236}">
                  <a16:creationId xmlns:a16="http://schemas.microsoft.com/office/drawing/2014/main" id="{55C521ED-2ED9-46DE-A074-2E6A34FC1556}"/>
                </a:ext>
              </a:extLst>
            </p:cNvPr>
            <p:cNvSpPr>
              <a:spLocks noEditPoints="1"/>
            </p:cNvSpPr>
            <p:nvPr/>
          </p:nvSpPr>
          <p:spPr bwMode="auto">
            <a:xfrm>
              <a:off x="9024938" y="1912938"/>
              <a:ext cx="474663" cy="463550"/>
            </a:xfrm>
            <a:custGeom>
              <a:avLst/>
              <a:gdLst>
                <a:gd name="T0" fmla="*/ 225 w 241"/>
                <a:gd name="T1" fmla="*/ 16 h 236"/>
                <a:gd name="T2" fmla="*/ 186 w 241"/>
                <a:gd name="T3" fmla="*/ 0 h 236"/>
                <a:gd name="T4" fmla="*/ 146 w 241"/>
                <a:gd name="T5" fmla="*/ 16 h 236"/>
                <a:gd name="T6" fmla="*/ 21 w 241"/>
                <a:gd name="T7" fmla="*/ 141 h 236"/>
                <a:gd name="T8" fmla="*/ 21 w 241"/>
                <a:gd name="T9" fmla="*/ 220 h 236"/>
                <a:gd name="T10" fmla="*/ 61 w 241"/>
                <a:gd name="T11" fmla="*/ 236 h 236"/>
                <a:gd name="T12" fmla="*/ 100 w 241"/>
                <a:gd name="T13" fmla="*/ 220 h 236"/>
                <a:gd name="T14" fmla="*/ 225 w 241"/>
                <a:gd name="T15" fmla="*/ 95 h 236"/>
                <a:gd name="T16" fmla="*/ 241 w 241"/>
                <a:gd name="T17" fmla="*/ 56 h 236"/>
                <a:gd name="T18" fmla="*/ 225 w 241"/>
                <a:gd name="T19" fmla="*/ 16 h 236"/>
                <a:gd name="T20" fmla="*/ 123 w 241"/>
                <a:gd name="T21" fmla="*/ 53 h 236"/>
                <a:gd name="T22" fmla="*/ 188 w 241"/>
                <a:gd name="T23" fmla="*/ 118 h 236"/>
                <a:gd name="T24" fmla="*/ 123 w 241"/>
                <a:gd name="T25" fmla="*/ 183 h 236"/>
                <a:gd name="T26" fmla="*/ 58 w 241"/>
                <a:gd name="T27" fmla="*/ 118 h 236"/>
                <a:gd name="T28" fmla="*/ 123 w 241"/>
                <a:gd name="T29" fmla="*/ 53 h 236"/>
                <a:gd name="T30" fmla="*/ 93 w 241"/>
                <a:gd name="T31" fmla="*/ 213 h 236"/>
                <a:gd name="T32" fmla="*/ 61 w 241"/>
                <a:gd name="T33" fmla="*/ 226 h 236"/>
                <a:gd name="T34" fmla="*/ 28 w 241"/>
                <a:gd name="T35" fmla="*/ 213 h 236"/>
                <a:gd name="T36" fmla="*/ 28 w 241"/>
                <a:gd name="T37" fmla="*/ 148 h 236"/>
                <a:gd name="T38" fmla="*/ 51 w 241"/>
                <a:gd name="T39" fmla="*/ 125 h 236"/>
                <a:gd name="T40" fmla="*/ 116 w 241"/>
                <a:gd name="T41" fmla="*/ 190 h 236"/>
                <a:gd name="T42" fmla="*/ 93 w 241"/>
                <a:gd name="T43" fmla="*/ 213 h 236"/>
                <a:gd name="T44" fmla="*/ 218 w 241"/>
                <a:gd name="T45" fmla="*/ 88 h 236"/>
                <a:gd name="T46" fmla="*/ 195 w 241"/>
                <a:gd name="T47" fmla="*/ 111 h 236"/>
                <a:gd name="T48" fmla="*/ 130 w 241"/>
                <a:gd name="T49" fmla="*/ 46 h 236"/>
                <a:gd name="T50" fmla="*/ 153 w 241"/>
                <a:gd name="T51" fmla="*/ 23 h 236"/>
                <a:gd name="T52" fmla="*/ 186 w 241"/>
                <a:gd name="T53" fmla="*/ 10 h 236"/>
                <a:gd name="T54" fmla="*/ 218 w 241"/>
                <a:gd name="T55" fmla="*/ 23 h 236"/>
                <a:gd name="T56" fmla="*/ 232 w 241"/>
                <a:gd name="T57" fmla="*/ 56 h 236"/>
                <a:gd name="T58" fmla="*/ 218 w 241"/>
                <a:gd name="T59" fmla="*/ 8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1" h="236">
                  <a:moveTo>
                    <a:pt x="225" y="16"/>
                  </a:moveTo>
                  <a:cubicBezTo>
                    <a:pt x="215" y="6"/>
                    <a:pt x="201" y="0"/>
                    <a:pt x="186" y="0"/>
                  </a:cubicBezTo>
                  <a:cubicBezTo>
                    <a:pt x="171" y="0"/>
                    <a:pt x="157" y="6"/>
                    <a:pt x="146" y="16"/>
                  </a:cubicBezTo>
                  <a:cubicBezTo>
                    <a:pt x="21" y="141"/>
                    <a:pt x="21" y="141"/>
                    <a:pt x="21" y="141"/>
                  </a:cubicBezTo>
                  <a:cubicBezTo>
                    <a:pt x="0" y="163"/>
                    <a:pt x="0" y="198"/>
                    <a:pt x="21" y="220"/>
                  </a:cubicBezTo>
                  <a:cubicBezTo>
                    <a:pt x="32" y="230"/>
                    <a:pt x="46" y="236"/>
                    <a:pt x="61" y="236"/>
                  </a:cubicBezTo>
                  <a:cubicBezTo>
                    <a:pt x="76" y="236"/>
                    <a:pt x="90" y="230"/>
                    <a:pt x="100" y="220"/>
                  </a:cubicBezTo>
                  <a:cubicBezTo>
                    <a:pt x="225" y="95"/>
                    <a:pt x="225" y="95"/>
                    <a:pt x="225" y="95"/>
                  </a:cubicBezTo>
                  <a:cubicBezTo>
                    <a:pt x="236" y="84"/>
                    <a:pt x="241" y="70"/>
                    <a:pt x="241" y="56"/>
                  </a:cubicBezTo>
                  <a:cubicBezTo>
                    <a:pt x="241" y="41"/>
                    <a:pt x="236" y="27"/>
                    <a:pt x="225" y="16"/>
                  </a:cubicBezTo>
                  <a:close/>
                  <a:moveTo>
                    <a:pt x="123" y="53"/>
                  </a:moveTo>
                  <a:cubicBezTo>
                    <a:pt x="188" y="118"/>
                    <a:pt x="188" y="118"/>
                    <a:pt x="188" y="118"/>
                  </a:cubicBezTo>
                  <a:cubicBezTo>
                    <a:pt x="123" y="183"/>
                    <a:pt x="123" y="183"/>
                    <a:pt x="123" y="183"/>
                  </a:cubicBezTo>
                  <a:cubicBezTo>
                    <a:pt x="58" y="118"/>
                    <a:pt x="58" y="118"/>
                    <a:pt x="58" y="118"/>
                  </a:cubicBezTo>
                  <a:lnTo>
                    <a:pt x="123" y="53"/>
                  </a:lnTo>
                  <a:close/>
                  <a:moveTo>
                    <a:pt x="93" y="213"/>
                  </a:moveTo>
                  <a:cubicBezTo>
                    <a:pt x="85" y="222"/>
                    <a:pt x="73" y="226"/>
                    <a:pt x="61" y="226"/>
                  </a:cubicBezTo>
                  <a:cubicBezTo>
                    <a:pt x="49" y="226"/>
                    <a:pt x="37" y="222"/>
                    <a:pt x="28" y="213"/>
                  </a:cubicBezTo>
                  <a:cubicBezTo>
                    <a:pt x="10" y="195"/>
                    <a:pt x="10" y="166"/>
                    <a:pt x="28" y="148"/>
                  </a:cubicBezTo>
                  <a:cubicBezTo>
                    <a:pt x="51" y="125"/>
                    <a:pt x="51" y="125"/>
                    <a:pt x="51" y="125"/>
                  </a:cubicBezTo>
                  <a:cubicBezTo>
                    <a:pt x="116" y="190"/>
                    <a:pt x="116" y="190"/>
                    <a:pt x="116" y="190"/>
                  </a:cubicBezTo>
                  <a:lnTo>
                    <a:pt x="93" y="213"/>
                  </a:lnTo>
                  <a:close/>
                  <a:moveTo>
                    <a:pt x="218" y="88"/>
                  </a:moveTo>
                  <a:cubicBezTo>
                    <a:pt x="195" y="111"/>
                    <a:pt x="195" y="111"/>
                    <a:pt x="195" y="111"/>
                  </a:cubicBezTo>
                  <a:cubicBezTo>
                    <a:pt x="130" y="46"/>
                    <a:pt x="130" y="46"/>
                    <a:pt x="130" y="46"/>
                  </a:cubicBezTo>
                  <a:cubicBezTo>
                    <a:pt x="153" y="23"/>
                    <a:pt x="153" y="23"/>
                    <a:pt x="153" y="23"/>
                  </a:cubicBezTo>
                  <a:cubicBezTo>
                    <a:pt x="162" y="14"/>
                    <a:pt x="173" y="10"/>
                    <a:pt x="186" y="10"/>
                  </a:cubicBezTo>
                  <a:cubicBezTo>
                    <a:pt x="198" y="10"/>
                    <a:pt x="210" y="14"/>
                    <a:pt x="218" y="23"/>
                  </a:cubicBezTo>
                  <a:cubicBezTo>
                    <a:pt x="227" y="32"/>
                    <a:pt x="232" y="43"/>
                    <a:pt x="232" y="56"/>
                  </a:cubicBezTo>
                  <a:cubicBezTo>
                    <a:pt x="232" y="68"/>
                    <a:pt x="227" y="79"/>
                    <a:pt x="218" y="8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251">
              <a:extLst>
                <a:ext uri="{FF2B5EF4-FFF2-40B4-BE49-F238E27FC236}">
                  <a16:creationId xmlns:a16="http://schemas.microsoft.com/office/drawing/2014/main" id="{AE6C95AB-D6C8-4687-827E-0943B24CE261}"/>
                </a:ext>
              </a:extLst>
            </p:cNvPr>
            <p:cNvSpPr>
              <a:spLocks/>
            </p:cNvSpPr>
            <p:nvPr/>
          </p:nvSpPr>
          <p:spPr bwMode="auto">
            <a:xfrm>
              <a:off x="9193213" y="2151063"/>
              <a:ext cx="28575" cy="26988"/>
            </a:xfrm>
            <a:custGeom>
              <a:avLst/>
              <a:gdLst>
                <a:gd name="T0" fmla="*/ 3 w 15"/>
                <a:gd name="T1" fmla="*/ 3 h 14"/>
                <a:gd name="T2" fmla="*/ 3 w 15"/>
                <a:gd name="T3" fmla="*/ 12 h 14"/>
                <a:gd name="T4" fmla="*/ 12 w 15"/>
                <a:gd name="T5" fmla="*/ 12 h 14"/>
                <a:gd name="T6" fmla="*/ 12 w 15"/>
                <a:gd name="T7" fmla="*/ 3 h 14"/>
                <a:gd name="T8" fmla="*/ 3 w 15"/>
                <a:gd name="T9" fmla="*/ 3 h 14"/>
              </a:gdLst>
              <a:ahLst/>
              <a:cxnLst>
                <a:cxn ang="0">
                  <a:pos x="T0" y="T1"/>
                </a:cxn>
                <a:cxn ang="0">
                  <a:pos x="T2" y="T3"/>
                </a:cxn>
                <a:cxn ang="0">
                  <a:pos x="T4" y="T5"/>
                </a:cxn>
                <a:cxn ang="0">
                  <a:pos x="T6" y="T7"/>
                </a:cxn>
                <a:cxn ang="0">
                  <a:pos x="T8" y="T9"/>
                </a:cxn>
              </a:cxnLst>
              <a:rect l="0" t="0" r="r" b="b"/>
              <a:pathLst>
                <a:path w="15" h="14">
                  <a:moveTo>
                    <a:pt x="3" y="3"/>
                  </a:moveTo>
                  <a:cubicBezTo>
                    <a:pt x="0" y="5"/>
                    <a:pt x="0" y="9"/>
                    <a:pt x="3" y="12"/>
                  </a:cubicBezTo>
                  <a:cubicBezTo>
                    <a:pt x="5" y="14"/>
                    <a:pt x="9" y="14"/>
                    <a:pt x="12" y="12"/>
                  </a:cubicBezTo>
                  <a:cubicBezTo>
                    <a:pt x="15" y="9"/>
                    <a:pt x="15" y="5"/>
                    <a:pt x="12" y="3"/>
                  </a:cubicBezTo>
                  <a:cubicBezTo>
                    <a:pt x="9" y="0"/>
                    <a:pt x="5" y="0"/>
                    <a:pt x="3"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96" name="Freeform 252">
              <a:extLst>
                <a:ext uri="{FF2B5EF4-FFF2-40B4-BE49-F238E27FC236}">
                  <a16:creationId xmlns:a16="http://schemas.microsoft.com/office/drawing/2014/main" id="{CFE34CD2-1561-4C25-A6B7-959589B50294}"/>
                </a:ext>
              </a:extLst>
            </p:cNvPr>
            <p:cNvSpPr>
              <a:spLocks/>
            </p:cNvSpPr>
            <p:nvPr/>
          </p:nvSpPr>
          <p:spPr bwMode="auto">
            <a:xfrm>
              <a:off x="9234488" y="2192338"/>
              <a:ext cx="26988" cy="26988"/>
            </a:xfrm>
            <a:custGeom>
              <a:avLst/>
              <a:gdLst>
                <a:gd name="T0" fmla="*/ 2 w 14"/>
                <a:gd name="T1" fmla="*/ 2 h 14"/>
                <a:gd name="T2" fmla="*/ 2 w 14"/>
                <a:gd name="T3" fmla="*/ 12 h 14"/>
                <a:gd name="T4" fmla="*/ 12 w 14"/>
                <a:gd name="T5" fmla="*/ 12 h 14"/>
                <a:gd name="T6" fmla="*/ 12 w 14"/>
                <a:gd name="T7" fmla="*/ 2 h 14"/>
                <a:gd name="T8" fmla="*/ 2 w 14"/>
                <a:gd name="T9" fmla="*/ 2 h 14"/>
              </a:gdLst>
              <a:ahLst/>
              <a:cxnLst>
                <a:cxn ang="0">
                  <a:pos x="T0" y="T1"/>
                </a:cxn>
                <a:cxn ang="0">
                  <a:pos x="T2" y="T3"/>
                </a:cxn>
                <a:cxn ang="0">
                  <a:pos x="T4" y="T5"/>
                </a:cxn>
                <a:cxn ang="0">
                  <a:pos x="T6" y="T7"/>
                </a:cxn>
                <a:cxn ang="0">
                  <a:pos x="T8" y="T9"/>
                </a:cxn>
              </a:cxnLst>
              <a:rect l="0" t="0" r="r" b="b"/>
              <a:pathLst>
                <a:path w="14" h="14">
                  <a:moveTo>
                    <a:pt x="2" y="2"/>
                  </a:moveTo>
                  <a:cubicBezTo>
                    <a:pt x="0" y="5"/>
                    <a:pt x="0" y="9"/>
                    <a:pt x="2" y="12"/>
                  </a:cubicBezTo>
                  <a:cubicBezTo>
                    <a:pt x="5" y="14"/>
                    <a:pt x="9" y="14"/>
                    <a:pt x="12" y="12"/>
                  </a:cubicBezTo>
                  <a:cubicBezTo>
                    <a:pt x="14" y="9"/>
                    <a:pt x="14" y="5"/>
                    <a:pt x="12" y="2"/>
                  </a:cubicBezTo>
                  <a:cubicBezTo>
                    <a:pt x="9" y="0"/>
                    <a:pt x="5" y="0"/>
                    <a:pt x="2"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97" name="Freeform 253">
              <a:extLst>
                <a:ext uri="{FF2B5EF4-FFF2-40B4-BE49-F238E27FC236}">
                  <a16:creationId xmlns:a16="http://schemas.microsoft.com/office/drawing/2014/main" id="{FF60EA34-5EA3-46DE-B000-BF3006028D0F}"/>
                </a:ext>
              </a:extLst>
            </p:cNvPr>
            <p:cNvSpPr>
              <a:spLocks/>
            </p:cNvSpPr>
            <p:nvPr/>
          </p:nvSpPr>
          <p:spPr bwMode="auto">
            <a:xfrm>
              <a:off x="9234488" y="2111376"/>
              <a:ext cx="26988" cy="26988"/>
            </a:xfrm>
            <a:custGeom>
              <a:avLst/>
              <a:gdLst>
                <a:gd name="T0" fmla="*/ 2 w 14"/>
                <a:gd name="T1" fmla="*/ 2 h 14"/>
                <a:gd name="T2" fmla="*/ 2 w 14"/>
                <a:gd name="T3" fmla="*/ 11 h 14"/>
                <a:gd name="T4" fmla="*/ 12 w 14"/>
                <a:gd name="T5" fmla="*/ 11 h 14"/>
                <a:gd name="T6" fmla="*/ 12 w 14"/>
                <a:gd name="T7" fmla="*/ 2 h 14"/>
                <a:gd name="T8" fmla="*/ 2 w 14"/>
                <a:gd name="T9" fmla="*/ 2 h 14"/>
              </a:gdLst>
              <a:ahLst/>
              <a:cxnLst>
                <a:cxn ang="0">
                  <a:pos x="T0" y="T1"/>
                </a:cxn>
                <a:cxn ang="0">
                  <a:pos x="T2" y="T3"/>
                </a:cxn>
                <a:cxn ang="0">
                  <a:pos x="T4" y="T5"/>
                </a:cxn>
                <a:cxn ang="0">
                  <a:pos x="T6" y="T7"/>
                </a:cxn>
                <a:cxn ang="0">
                  <a:pos x="T8" y="T9"/>
                </a:cxn>
              </a:cxnLst>
              <a:rect l="0" t="0" r="r" b="b"/>
              <a:pathLst>
                <a:path w="14" h="14">
                  <a:moveTo>
                    <a:pt x="2" y="2"/>
                  </a:moveTo>
                  <a:cubicBezTo>
                    <a:pt x="0" y="5"/>
                    <a:pt x="0" y="9"/>
                    <a:pt x="2" y="11"/>
                  </a:cubicBezTo>
                  <a:cubicBezTo>
                    <a:pt x="5" y="14"/>
                    <a:pt x="9" y="14"/>
                    <a:pt x="12" y="11"/>
                  </a:cubicBezTo>
                  <a:cubicBezTo>
                    <a:pt x="14" y="9"/>
                    <a:pt x="14" y="5"/>
                    <a:pt x="12" y="2"/>
                  </a:cubicBezTo>
                  <a:cubicBezTo>
                    <a:pt x="9" y="0"/>
                    <a:pt x="5" y="0"/>
                    <a:pt x="2"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98" name="Freeform 254">
              <a:extLst>
                <a:ext uri="{FF2B5EF4-FFF2-40B4-BE49-F238E27FC236}">
                  <a16:creationId xmlns:a16="http://schemas.microsoft.com/office/drawing/2014/main" id="{69E9FCF9-C30A-4AB4-9F49-975280C477F0}"/>
                </a:ext>
              </a:extLst>
            </p:cNvPr>
            <p:cNvSpPr>
              <a:spLocks/>
            </p:cNvSpPr>
            <p:nvPr/>
          </p:nvSpPr>
          <p:spPr bwMode="auto">
            <a:xfrm>
              <a:off x="9234488" y="2151063"/>
              <a:ext cx="26988" cy="26988"/>
            </a:xfrm>
            <a:custGeom>
              <a:avLst/>
              <a:gdLst>
                <a:gd name="T0" fmla="*/ 2 w 14"/>
                <a:gd name="T1" fmla="*/ 3 h 14"/>
                <a:gd name="T2" fmla="*/ 2 w 14"/>
                <a:gd name="T3" fmla="*/ 12 h 14"/>
                <a:gd name="T4" fmla="*/ 12 w 14"/>
                <a:gd name="T5" fmla="*/ 12 h 14"/>
                <a:gd name="T6" fmla="*/ 12 w 14"/>
                <a:gd name="T7" fmla="*/ 3 h 14"/>
                <a:gd name="T8" fmla="*/ 2 w 14"/>
                <a:gd name="T9" fmla="*/ 3 h 14"/>
              </a:gdLst>
              <a:ahLst/>
              <a:cxnLst>
                <a:cxn ang="0">
                  <a:pos x="T0" y="T1"/>
                </a:cxn>
                <a:cxn ang="0">
                  <a:pos x="T2" y="T3"/>
                </a:cxn>
                <a:cxn ang="0">
                  <a:pos x="T4" y="T5"/>
                </a:cxn>
                <a:cxn ang="0">
                  <a:pos x="T6" y="T7"/>
                </a:cxn>
                <a:cxn ang="0">
                  <a:pos x="T8" y="T9"/>
                </a:cxn>
              </a:cxnLst>
              <a:rect l="0" t="0" r="r" b="b"/>
              <a:pathLst>
                <a:path w="14" h="14">
                  <a:moveTo>
                    <a:pt x="2" y="3"/>
                  </a:moveTo>
                  <a:cubicBezTo>
                    <a:pt x="0" y="5"/>
                    <a:pt x="0" y="9"/>
                    <a:pt x="2" y="12"/>
                  </a:cubicBezTo>
                  <a:cubicBezTo>
                    <a:pt x="5" y="14"/>
                    <a:pt x="9" y="14"/>
                    <a:pt x="12" y="12"/>
                  </a:cubicBezTo>
                  <a:cubicBezTo>
                    <a:pt x="14" y="9"/>
                    <a:pt x="14" y="5"/>
                    <a:pt x="12" y="3"/>
                  </a:cubicBezTo>
                  <a:cubicBezTo>
                    <a:pt x="9" y="0"/>
                    <a:pt x="5" y="0"/>
                    <a:pt x="2"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99" name="Freeform 255">
              <a:extLst>
                <a:ext uri="{FF2B5EF4-FFF2-40B4-BE49-F238E27FC236}">
                  <a16:creationId xmlns:a16="http://schemas.microsoft.com/office/drawing/2014/main" id="{1617A71E-158A-4A19-8B2A-92E8DDC41929}"/>
                </a:ext>
              </a:extLst>
            </p:cNvPr>
            <p:cNvSpPr>
              <a:spLocks/>
            </p:cNvSpPr>
            <p:nvPr/>
          </p:nvSpPr>
          <p:spPr bwMode="auto">
            <a:xfrm>
              <a:off x="9315450" y="2151063"/>
              <a:ext cx="26988" cy="26988"/>
            </a:xfrm>
            <a:custGeom>
              <a:avLst/>
              <a:gdLst>
                <a:gd name="T0" fmla="*/ 12 w 14"/>
                <a:gd name="T1" fmla="*/ 12 h 14"/>
                <a:gd name="T2" fmla="*/ 12 w 14"/>
                <a:gd name="T3" fmla="*/ 3 h 14"/>
                <a:gd name="T4" fmla="*/ 2 w 14"/>
                <a:gd name="T5" fmla="*/ 3 h 14"/>
                <a:gd name="T6" fmla="*/ 2 w 14"/>
                <a:gd name="T7" fmla="*/ 12 h 14"/>
                <a:gd name="T8" fmla="*/ 12 w 14"/>
                <a:gd name="T9" fmla="*/ 12 h 14"/>
              </a:gdLst>
              <a:ahLst/>
              <a:cxnLst>
                <a:cxn ang="0">
                  <a:pos x="T0" y="T1"/>
                </a:cxn>
                <a:cxn ang="0">
                  <a:pos x="T2" y="T3"/>
                </a:cxn>
                <a:cxn ang="0">
                  <a:pos x="T4" y="T5"/>
                </a:cxn>
                <a:cxn ang="0">
                  <a:pos x="T6" y="T7"/>
                </a:cxn>
                <a:cxn ang="0">
                  <a:pos x="T8" y="T9"/>
                </a:cxn>
              </a:cxnLst>
              <a:rect l="0" t="0" r="r" b="b"/>
              <a:pathLst>
                <a:path w="14" h="14">
                  <a:moveTo>
                    <a:pt x="12" y="12"/>
                  </a:moveTo>
                  <a:cubicBezTo>
                    <a:pt x="14" y="9"/>
                    <a:pt x="14" y="5"/>
                    <a:pt x="12" y="3"/>
                  </a:cubicBezTo>
                  <a:cubicBezTo>
                    <a:pt x="9" y="0"/>
                    <a:pt x="5" y="0"/>
                    <a:pt x="2" y="3"/>
                  </a:cubicBezTo>
                  <a:cubicBezTo>
                    <a:pt x="0" y="5"/>
                    <a:pt x="0" y="9"/>
                    <a:pt x="2" y="12"/>
                  </a:cubicBezTo>
                  <a:cubicBezTo>
                    <a:pt x="5" y="14"/>
                    <a:pt x="9" y="14"/>
                    <a:pt x="12"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100" name="Freeform 256">
              <a:extLst>
                <a:ext uri="{FF2B5EF4-FFF2-40B4-BE49-F238E27FC236}">
                  <a16:creationId xmlns:a16="http://schemas.microsoft.com/office/drawing/2014/main" id="{322D3656-4A23-41D9-9728-8582D3A48CF0}"/>
                </a:ext>
              </a:extLst>
            </p:cNvPr>
            <p:cNvSpPr>
              <a:spLocks/>
            </p:cNvSpPr>
            <p:nvPr/>
          </p:nvSpPr>
          <p:spPr bwMode="auto">
            <a:xfrm>
              <a:off x="9274175" y="2111376"/>
              <a:ext cx="28575" cy="26988"/>
            </a:xfrm>
            <a:custGeom>
              <a:avLst/>
              <a:gdLst>
                <a:gd name="T0" fmla="*/ 12 w 15"/>
                <a:gd name="T1" fmla="*/ 11 h 14"/>
                <a:gd name="T2" fmla="*/ 12 w 15"/>
                <a:gd name="T3" fmla="*/ 2 h 14"/>
                <a:gd name="T4" fmla="*/ 3 w 15"/>
                <a:gd name="T5" fmla="*/ 2 h 14"/>
                <a:gd name="T6" fmla="*/ 3 w 15"/>
                <a:gd name="T7" fmla="*/ 11 h 14"/>
                <a:gd name="T8" fmla="*/ 12 w 15"/>
                <a:gd name="T9" fmla="*/ 11 h 14"/>
              </a:gdLst>
              <a:ahLst/>
              <a:cxnLst>
                <a:cxn ang="0">
                  <a:pos x="T0" y="T1"/>
                </a:cxn>
                <a:cxn ang="0">
                  <a:pos x="T2" y="T3"/>
                </a:cxn>
                <a:cxn ang="0">
                  <a:pos x="T4" y="T5"/>
                </a:cxn>
                <a:cxn ang="0">
                  <a:pos x="T6" y="T7"/>
                </a:cxn>
                <a:cxn ang="0">
                  <a:pos x="T8" y="T9"/>
                </a:cxn>
              </a:cxnLst>
              <a:rect l="0" t="0" r="r" b="b"/>
              <a:pathLst>
                <a:path w="15" h="14">
                  <a:moveTo>
                    <a:pt x="12" y="11"/>
                  </a:moveTo>
                  <a:cubicBezTo>
                    <a:pt x="15" y="9"/>
                    <a:pt x="15" y="5"/>
                    <a:pt x="12" y="2"/>
                  </a:cubicBezTo>
                  <a:cubicBezTo>
                    <a:pt x="10" y="0"/>
                    <a:pt x="5" y="0"/>
                    <a:pt x="3" y="2"/>
                  </a:cubicBezTo>
                  <a:cubicBezTo>
                    <a:pt x="0" y="5"/>
                    <a:pt x="0" y="9"/>
                    <a:pt x="3" y="11"/>
                  </a:cubicBezTo>
                  <a:cubicBezTo>
                    <a:pt x="5" y="14"/>
                    <a:pt x="10" y="14"/>
                    <a:pt x="12"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101" name="Freeform 257">
              <a:extLst>
                <a:ext uri="{FF2B5EF4-FFF2-40B4-BE49-F238E27FC236}">
                  <a16:creationId xmlns:a16="http://schemas.microsoft.com/office/drawing/2014/main" id="{122C4A33-EAA1-4175-A7CA-62795D4B6337}"/>
                </a:ext>
              </a:extLst>
            </p:cNvPr>
            <p:cNvSpPr>
              <a:spLocks/>
            </p:cNvSpPr>
            <p:nvPr/>
          </p:nvSpPr>
          <p:spPr bwMode="auto">
            <a:xfrm>
              <a:off x="9193213" y="2111376"/>
              <a:ext cx="28575" cy="26988"/>
            </a:xfrm>
            <a:custGeom>
              <a:avLst/>
              <a:gdLst>
                <a:gd name="T0" fmla="*/ 3 w 15"/>
                <a:gd name="T1" fmla="*/ 2 h 14"/>
                <a:gd name="T2" fmla="*/ 3 w 15"/>
                <a:gd name="T3" fmla="*/ 11 h 14"/>
                <a:gd name="T4" fmla="*/ 12 w 15"/>
                <a:gd name="T5" fmla="*/ 11 h 14"/>
                <a:gd name="T6" fmla="*/ 12 w 15"/>
                <a:gd name="T7" fmla="*/ 2 h 14"/>
                <a:gd name="T8" fmla="*/ 3 w 15"/>
                <a:gd name="T9" fmla="*/ 2 h 14"/>
              </a:gdLst>
              <a:ahLst/>
              <a:cxnLst>
                <a:cxn ang="0">
                  <a:pos x="T0" y="T1"/>
                </a:cxn>
                <a:cxn ang="0">
                  <a:pos x="T2" y="T3"/>
                </a:cxn>
                <a:cxn ang="0">
                  <a:pos x="T4" y="T5"/>
                </a:cxn>
                <a:cxn ang="0">
                  <a:pos x="T6" y="T7"/>
                </a:cxn>
                <a:cxn ang="0">
                  <a:pos x="T8" y="T9"/>
                </a:cxn>
              </a:cxnLst>
              <a:rect l="0" t="0" r="r" b="b"/>
              <a:pathLst>
                <a:path w="15" h="14">
                  <a:moveTo>
                    <a:pt x="3" y="2"/>
                  </a:moveTo>
                  <a:cubicBezTo>
                    <a:pt x="0" y="5"/>
                    <a:pt x="0" y="9"/>
                    <a:pt x="3" y="11"/>
                  </a:cubicBezTo>
                  <a:cubicBezTo>
                    <a:pt x="5" y="14"/>
                    <a:pt x="10" y="14"/>
                    <a:pt x="12" y="11"/>
                  </a:cubicBezTo>
                  <a:cubicBezTo>
                    <a:pt x="15" y="9"/>
                    <a:pt x="15" y="5"/>
                    <a:pt x="12" y="2"/>
                  </a:cubicBezTo>
                  <a:cubicBezTo>
                    <a:pt x="10" y="0"/>
                    <a:pt x="5" y="0"/>
                    <a:pt x="3"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102" name="Freeform 258">
              <a:extLst>
                <a:ext uri="{FF2B5EF4-FFF2-40B4-BE49-F238E27FC236}">
                  <a16:creationId xmlns:a16="http://schemas.microsoft.com/office/drawing/2014/main" id="{901A0692-2AFE-45E7-96C2-4C85C76AAF06}"/>
                </a:ext>
              </a:extLst>
            </p:cNvPr>
            <p:cNvSpPr>
              <a:spLocks/>
            </p:cNvSpPr>
            <p:nvPr/>
          </p:nvSpPr>
          <p:spPr bwMode="auto">
            <a:xfrm>
              <a:off x="9274175" y="2192338"/>
              <a:ext cx="28575" cy="26988"/>
            </a:xfrm>
            <a:custGeom>
              <a:avLst/>
              <a:gdLst>
                <a:gd name="T0" fmla="*/ 3 w 15"/>
                <a:gd name="T1" fmla="*/ 2 h 14"/>
                <a:gd name="T2" fmla="*/ 3 w 15"/>
                <a:gd name="T3" fmla="*/ 11 h 14"/>
                <a:gd name="T4" fmla="*/ 12 w 15"/>
                <a:gd name="T5" fmla="*/ 11 h 14"/>
                <a:gd name="T6" fmla="*/ 12 w 15"/>
                <a:gd name="T7" fmla="*/ 2 h 14"/>
                <a:gd name="T8" fmla="*/ 3 w 15"/>
                <a:gd name="T9" fmla="*/ 2 h 14"/>
              </a:gdLst>
              <a:ahLst/>
              <a:cxnLst>
                <a:cxn ang="0">
                  <a:pos x="T0" y="T1"/>
                </a:cxn>
                <a:cxn ang="0">
                  <a:pos x="T2" y="T3"/>
                </a:cxn>
                <a:cxn ang="0">
                  <a:pos x="T4" y="T5"/>
                </a:cxn>
                <a:cxn ang="0">
                  <a:pos x="T6" y="T7"/>
                </a:cxn>
                <a:cxn ang="0">
                  <a:pos x="T8" y="T9"/>
                </a:cxn>
              </a:cxnLst>
              <a:rect l="0" t="0" r="r" b="b"/>
              <a:pathLst>
                <a:path w="15" h="14">
                  <a:moveTo>
                    <a:pt x="3" y="2"/>
                  </a:moveTo>
                  <a:cubicBezTo>
                    <a:pt x="0" y="5"/>
                    <a:pt x="0" y="9"/>
                    <a:pt x="3" y="11"/>
                  </a:cubicBezTo>
                  <a:cubicBezTo>
                    <a:pt x="5" y="14"/>
                    <a:pt x="10" y="14"/>
                    <a:pt x="12" y="11"/>
                  </a:cubicBezTo>
                  <a:cubicBezTo>
                    <a:pt x="15" y="9"/>
                    <a:pt x="15" y="5"/>
                    <a:pt x="12" y="2"/>
                  </a:cubicBezTo>
                  <a:cubicBezTo>
                    <a:pt x="10" y="0"/>
                    <a:pt x="5" y="0"/>
                    <a:pt x="3"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259">
              <a:extLst>
                <a:ext uri="{FF2B5EF4-FFF2-40B4-BE49-F238E27FC236}">
                  <a16:creationId xmlns:a16="http://schemas.microsoft.com/office/drawing/2014/main" id="{5A644DF3-757D-45A1-B442-006BA1668605}"/>
                </a:ext>
              </a:extLst>
            </p:cNvPr>
            <p:cNvSpPr>
              <a:spLocks/>
            </p:cNvSpPr>
            <p:nvPr/>
          </p:nvSpPr>
          <p:spPr bwMode="auto">
            <a:xfrm>
              <a:off x="9234488" y="2070101"/>
              <a:ext cx="26988" cy="26988"/>
            </a:xfrm>
            <a:custGeom>
              <a:avLst/>
              <a:gdLst>
                <a:gd name="T0" fmla="*/ 12 w 14"/>
                <a:gd name="T1" fmla="*/ 12 h 14"/>
                <a:gd name="T2" fmla="*/ 12 w 14"/>
                <a:gd name="T3" fmla="*/ 3 h 14"/>
                <a:gd name="T4" fmla="*/ 2 w 14"/>
                <a:gd name="T5" fmla="*/ 3 h 14"/>
                <a:gd name="T6" fmla="*/ 2 w 14"/>
                <a:gd name="T7" fmla="*/ 12 h 14"/>
                <a:gd name="T8" fmla="*/ 12 w 14"/>
                <a:gd name="T9" fmla="*/ 12 h 14"/>
              </a:gdLst>
              <a:ahLst/>
              <a:cxnLst>
                <a:cxn ang="0">
                  <a:pos x="T0" y="T1"/>
                </a:cxn>
                <a:cxn ang="0">
                  <a:pos x="T2" y="T3"/>
                </a:cxn>
                <a:cxn ang="0">
                  <a:pos x="T4" y="T5"/>
                </a:cxn>
                <a:cxn ang="0">
                  <a:pos x="T6" y="T7"/>
                </a:cxn>
                <a:cxn ang="0">
                  <a:pos x="T8" y="T9"/>
                </a:cxn>
              </a:cxnLst>
              <a:rect l="0" t="0" r="r" b="b"/>
              <a:pathLst>
                <a:path w="14" h="14">
                  <a:moveTo>
                    <a:pt x="12" y="12"/>
                  </a:moveTo>
                  <a:cubicBezTo>
                    <a:pt x="14" y="9"/>
                    <a:pt x="14" y="5"/>
                    <a:pt x="12" y="3"/>
                  </a:cubicBezTo>
                  <a:cubicBezTo>
                    <a:pt x="9" y="0"/>
                    <a:pt x="5" y="0"/>
                    <a:pt x="2" y="3"/>
                  </a:cubicBezTo>
                  <a:cubicBezTo>
                    <a:pt x="0" y="5"/>
                    <a:pt x="0" y="9"/>
                    <a:pt x="2" y="12"/>
                  </a:cubicBezTo>
                  <a:cubicBezTo>
                    <a:pt x="5" y="14"/>
                    <a:pt x="9" y="14"/>
                    <a:pt x="12"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260">
              <a:extLst>
                <a:ext uri="{FF2B5EF4-FFF2-40B4-BE49-F238E27FC236}">
                  <a16:creationId xmlns:a16="http://schemas.microsoft.com/office/drawing/2014/main" id="{B20A0AD3-6E15-4D1A-AFE5-9A42056C9047}"/>
                </a:ext>
              </a:extLst>
            </p:cNvPr>
            <p:cNvSpPr>
              <a:spLocks/>
            </p:cNvSpPr>
            <p:nvPr/>
          </p:nvSpPr>
          <p:spPr bwMode="auto">
            <a:xfrm>
              <a:off x="9274175" y="2151063"/>
              <a:ext cx="28575" cy="26988"/>
            </a:xfrm>
            <a:custGeom>
              <a:avLst/>
              <a:gdLst>
                <a:gd name="T0" fmla="*/ 3 w 15"/>
                <a:gd name="T1" fmla="*/ 3 h 14"/>
                <a:gd name="T2" fmla="*/ 3 w 15"/>
                <a:gd name="T3" fmla="*/ 12 h 14"/>
                <a:gd name="T4" fmla="*/ 12 w 15"/>
                <a:gd name="T5" fmla="*/ 12 h 14"/>
                <a:gd name="T6" fmla="*/ 12 w 15"/>
                <a:gd name="T7" fmla="*/ 3 h 14"/>
                <a:gd name="T8" fmla="*/ 3 w 15"/>
                <a:gd name="T9" fmla="*/ 3 h 14"/>
              </a:gdLst>
              <a:ahLst/>
              <a:cxnLst>
                <a:cxn ang="0">
                  <a:pos x="T0" y="T1"/>
                </a:cxn>
                <a:cxn ang="0">
                  <a:pos x="T2" y="T3"/>
                </a:cxn>
                <a:cxn ang="0">
                  <a:pos x="T4" y="T5"/>
                </a:cxn>
                <a:cxn ang="0">
                  <a:pos x="T6" y="T7"/>
                </a:cxn>
                <a:cxn ang="0">
                  <a:pos x="T8" y="T9"/>
                </a:cxn>
              </a:cxnLst>
              <a:rect l="0" t="0" r="r" b="b"/>
              <a:pathLst>
                <a:path w="15" h="14">
                  <a:moveTo>
                    <a:pt x="3" y="3"/>
                  </a:moveTo>
                  <a:cubicBezTo>
                    <a:pt x="0" y="5"/>
                    <a:pt x="0" y="9"/>
                    <a:pt x="3" y="12"/>
                  </a:cubicBezTo>
                  <a:cubicBezTo>
                    <a:pt x="6" y="14"/>
                    <a:pt x="10" y="14"/>
                    <a:pt x="12" y="12"/>
                  </a:cubicBezTo>
                  <a:cubicBezTo>
                    <a:pt x="15" y="9"/>
                    <a:pt x="15" y="5"/>
                    <a:pt x="12" y="3"/>
                  </a:cubicBezTo>
                  <a:cubicBezTo>
                    <a:pt x="10" y="0"/>
                    <a:pt x="6" y="0"/>
                    <a:pt x="3"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261">
              <a:extLst>
                <a:ext uri="{FF2B5EF4-FFF2-40B4-BE49-F238E27FC236}">
                  <a16:creationId xmlns:a16="http://schemas.microsoft.com/office/drawing/2014/main" id="{398F58DD-FC52-4BED-9BE8-531F830EFFFA}"/>
                </a:ext>
              </a:extLst>
            </p:cNvPr>
            <p:cNvSpPr>
              <a:spLocks/>
            </p:cNvSpPr>
            <p:nvPr/>
          </p:nvSpPr>
          <p:spPr bwMode="auto">
            <a:xfrm>
              <a:off x="9274175" y="2070101"/>
              <a:ext cx="28575" cy="26988"/>
            </a:xfrm>
            <a:custGeom>
              <a:avLst/>
              <a:gdLst>
                <a:gd name="T0" fmla="*/ 12 w 15"/>
                <a:gd name="T1" fmla="*/ 12 h 14"/>
                <a:gd name="T2" fmla="*/ 12 w 15"/>
                <a:gd name="T3" fmla="*/ 2 h 14"/>
                <a:gd name="T4" fmla="*/ 3 w 15"/>
                <a:gd name="T5" fmla="*/ 2 h 14"/>
                <a:gd name="T6" fmla="*/ 3 w 15"/>
                <a:gd name="T7" fmla="*/ 12 h 14"/>
                <a:gd name="T8" fmla="*/ 12 w 15"/>
                <a:gd name="T9" fmla="*/ 12 h 14"/>
              </a:gdLst>
              <a:ahLst/>
              <a:cxnLst>
                <a:cxn ang="0">
                  <a:pos x="T0" y="T1"/>
                </a:cxn>
                <a:cxn ang="0">
                  <a:pos x="T2" y="T3"/>
                </a:cxn>
                <a:cxn ang="0">
                  <a:pos x="T4" y="T5"/>
                </a:cxn>
                <a:cxn ang="0">
                  <a:pos x="T6" y="T7"/>
                </a:cxn>
                <a:cxn ang="0">
                  <a:pos x="T8" y="T9"/>
                </a:cxn>
              </a:cxnLst>
              <a:rect l="0" t="0" r="r" b="b"/>
              <a:pathLst>
                <a:path w="15" h="14">
                  <a:moveTo>
                    <a:pt x="12" y="12"/>
                  </a:moveTo>
                  <a:cubicBezTo>
                    <a:pt x="15" y="9"/>
                    <a:pt x="15" y="5"/>
                    <a:pt x="12" y="2"/>
                  </a:cubicBezTo>
                  <a:cubicBezTo>
                    <a:pt x="10" y="0"/>
                    <a:pt x="6" y="0"/>
                    <a:pt x="3" y="2"/>
                  </a:cubicBezTo>
                  <a:cubicBezTo>
                    <a:pt x="0" y="5"/>
                    <a:pt x="0" y="9"/>
                    <a:pt x="3" y="12"/>
                  </a:cubicBezTo>
                  <a:cubicBezTo>
                    <a:pt x="6" y="14"/>
                    <a:pt x="10" y="14"/>
                    <a:pt x="12"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262">
              <a:extLst>
                <a:ext uri="{FF2B5EF4-FFF2-40B4-BE49-F238E27FC236}">
                  <a16:creationId xmlns:a16="http://schemas.microsoft.com/office/drawing/2014/main" id="{9CCDD373-7A78-4BCB-8DE2-31FFF3139909}"/>
                </a:ext>
              </a:extLst>
            </p:cNvPr>
            <p:cNvSpPr>
              <a:spLocks/>
            </p:cNvSpPr>
            <p:nvPr/>
          </p:nvSpPr>
          <p:spPr bwMode="auto">
            <a:xfrm>
              <a:off x="9315450" y="2111376"/>
              <a:ext cx="26988" cy="26988"/>
            </a:xfrm>
            <a:custGeom>
              <a:avLst/>
              <a:gdLst>
                <a:gd name="T0" fmla="*/ 12 w 14"/>
                <a:gd name="T1" fmla="*/ 11 h 14"/>
                <a:gd name="T2" fmla="*/ 12 w 14"/>
                <a:gd name="T3" fmla="*/ 2 h 14"/>
                <a:gd name="T4" fmla="*/ 3 w 14"/>
                <a:gd name="T5" fmla="*/ 2 h 14"/>
                <a:gd name="T6" fmla="*/ 3 w 14"/>
                <a:gd name="T7" fmla="*/ 11 h 14"/>
                <a:gd name="T8" fmla="*/ 12 w 14"/>
                <a:gd name="T9" fmla="*/ 11 h 14"/>
              </a:gdLst>
              <a:ahLst/>
              <a:cxnLst>
                <a:cxn ang="0">
                  <a:pos x="T0" y="T1"/>
                </a:cxn>
                <a:cxn ang="0">
                  <a:pos x="T2" y="T3"/>
                </a:cxn>
                <a:cxn ang="0">
                  <a:pos x="T4" y="T5"/>
                </a:cxn>
                <a:cxn ang="0">
                  <a:pos x="T6" y="T7"/>
                </a:cxn>
                <a:cxn ang="0">
                  <a:pos x="T8" y="T9"/>
                </a:cxn>
              </a:cxnLst>
              <a:rect l="0" t="0" r="r" b="b"/>
              <a:pathLst>
                <a:path w="14" h="14">
                  <a:moveTo>
                    <a:pt x="12" y="11"/>
                  </a:moveTo>
                  <a:cubicBezTo>
                    <a:pt x="14" y="9"/>
                    <a:pt x="14" y="5"/>
                    <a:pt x="12" y="2"/>
                  </a:cubicBezTo>
                  <a:cubicBezTo>
                    <a:pt x="9" y="0"/>
                    <a:pt x="5" y="0"/>
                    <a:pt x="3" y="2"/>
                  </a:cubicBezTo>
                  <a:cubicBezTo>
                    <a:pt x="0" y="5"/>
                    <a:pt x="0" y="9"/>
                    <a:pt x="3" y="11"/>
                  </a:cubicBezTo>
                  <a:cubicBezTo>
                    <a:pt x="5" y="14"/>
                    <a:pt x="9" y="14"/>
                    <a:pt x="12"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grpSp>
      <p:sp>
        <p:nvSpPr>
          <p:cNvPr id="107" name="Oval 106">
            <a:extLst>
              <a:ext uri="{FF2B5EF4-FFF2-40B4-BE49-F238E27FC236}">
                <a16:creationId xmlns:a16="http://schemas.microsoft.com/office/drawing/2014/main" id="{43BD569A-EBB2-4902-A32A-ECA885CE1692}"/>
              </a:ext>
            </a:extLst>
          </p:cNvPr>
          <p:cNvSpPr/>
          <p:nvPr/>
        </p:nvSpPr>
        <p:spPr bwMode="gray">
          <a:xfrm>
            <a:off x="6712109" y="3040238"/>
            <a:ext cx="555484" cy="555484"/>
          </a:xfrm>
          <a:prstGeom prst="ellipse">
            <a:avLst/>
          </a:prstGeom>
          <a:solidFill>
            <a:schemeClr val="bg1"/>
          </a:solidFill>
          <a:ln w="28575" algn="ctr">
            <a:solidFill>
              <a:srgbClr val="595959"/>
            </a:solidFill>
            <a:miter lim="800000"/>
            <a:headEnd/>
            <a:tailEnd/>
          </a:ln>
        </p:spPr>
        <p:txBody>
          <a:bodyPr wrap="square" lIns="75083" tIns="75083" rIns="75083" bIns="75083" rtlCol="0" anchor="ctr"/>
          <a:lstStyle/>
          <a:p>
            <a:pPr marL="0" marR="0" lvl="0" indent="0" algn="ctr" defTabSz="326568" rtl="0" eaLnBrk="1" fontAlgn="auto" latinLnBrk="0" hangingPunct="1">
              <a:lnSpc>
                <a:spcPct val="106000"/>
              </a:lnSpc>
              <a:spcBef>
                <a:spcPts val="0"/>
              </a:spcBef>
              <a:spcAft>
                <a:spcPts val="0"/>
              </a:spcAft>
              <a:buClrTx/>
              <a:buSzTx/>
              <a:buFontTx/>
              <a:buNone/>
              <a:tabLst/>
              <a:defRPr/>
            </a:pPr>
            <a:endParaRPr kumimoji="0" lang="en-GB" sz="1351" b="1" i="0" u="none" strike="noStrike" kern="1200" cap="none" spc="0" normalizeH="0" baseline="0" noProof="0">
              <a:ln>
                <a:noFill/>
              </a:ln>
              <a:solidFill>
                <a:prstClr val="white"/>
              </a:solidFill>
              <a:effectLst/>
              <a:uLnTx/>
              <a:uFillTx/>
              <a:latin typeface="Calibri"/>
              <a:ea typeface="+mn-ea"/>
              <a:cs typeface="+mn-cs"/>
            </a:endParaRPr>
          </a:p>
        </p:txBody>
      </p:sp>
      <p:sp>
        <p:nvSpPr>
          <p:cNvPr id="108" name="Freeform 93">
            <a:extLst>
              <a:ext uri="{FF2B5EF4-FFF2-40B4-BE49-F238E27FC236}">
                <a16:creationId xmlns:a16="http://schemas.microsoft.com/office/drawing/2014/main" id="{285C60AB-B6C9-4C72-A1B1-B8E8920D431D}"/>
              </a:ext>
            </a:extLst>
          </p:cNvPr>
          <p:cNvSpPr>
            <a:spLocks noEditPoints="1"/>
          </p:cNvSpPr>
          <p:nvPr/>
        </p:nvSpPr>
        <p:spPr bwMode="auto">
          <a:xfrm>
            <a:off x="6803080" y="3141004"/>
            <a:ext cx="349085" cy="348064"/>
          </a:xfrm>
          <a:custGeom>
            <a:avLst/>
            <a:gdLst>
              <a:gd name="T0" fmla="*/ 192 w 237"/>
              <a:gd name="T1" fmla="*/ 64 h 236"/>
              <a:gd name="T2" fmla="*/ 206 w 237"/>
              <a:gd name="T3" fmla="*/ 60 h 236"/>
              <a:gd name="T4" fmla="*/ 224 w 237"/>
              <a:gd name="T5" fmla="*/ 13 h 236"/>
              <a:gd name="T6" fmla="*/ 193 w 237"/>
              <a:gd name="T7" fmla="*/ 9 h 236"/>
              <a:gd name="T8" fmla="*/ 178 w 237"/>
              <a:gd name="T9" fmla="*/ 30 h 236"/>
              <a:gd name="T10" fmla="*/ 169 w 237"/>
              <a:gd name="T11" fmla="*/ 46 h 236"/>
              <a:gd name="T12" fmla="*/ 123 w 237"/>
              <a:gd name="T13" fmla="*/ 3 h 236"/>
              <a:gd name="T14" fmla="*/ 110 w 237"/>
              <a:gd name="T15" fmla="*/ 3 h 236"/>
              <a:gd name="T16" fmla="*/ 71 w 237"/>
              <a:gd name="T17" fmla="*/ 43 h 236"/>
              <a:gd name="T18" fmla="*/ 75 w 237"/>
              <a:gd name="T19" fmla="*/ 61 h 236"/>
              <a:gd name="T20" fmla="*/ 91 w 237"/>
              <a:gd name="T21" fmla="*/ 68 h 236"/>
              <a:gd name="T22" fmla="*/ 109 w 237"/>
              <a:gd name="T23" fmla="*/ 87 h 236"/>
              <a:gd name="T24" fmla="*/ 85 w 237"/>
              <a:gd name="T25" fmla="*/ 104 h 236"/>
              <a:gd name="T26" fmla="*/ 73 w 237"/>
              <a:gd name="T27" fmla="*/ 85 h 236"/>
              <a:gd name="T28" fmla="*/ 53 w 237"/>
              <a:gd name="T29" fmla="*/ 63 h 236"/>
              <a:gd name="T30" fmla="*/ 5 w 237"/>
              <a:gd name="T31" fmla="*/ 122 h 236"/>
              <a:gd name="T32" fmla="*/ 48 w 237"/>
              <a:gd name="T33" fmla="*/ 170 h 236"/>
              <a:gd name="T34" fmla="*/ 40 w 237"/>
              <a:gd name="T35" fmla="*/ 181 h 236"/>
              <a:gd name="T36" fmla="*/ 14 w 237"/>
              <a:gd name="T37" fmla="*/ 198 h 236"/>
              <a:gd name="T38" fmla="*/ 42 w 237"/>
              <a:gd name="T39" fmla="*/ 236 h 236"/>
              <a:gd name="T40" fmla="*/ 60 w 237"/>
              <a:gd name="T41" fmla="*/ 228 h 236"/>
              <a:gd name="T42" fmla="*/ 68 w 237"/>
              <a:gd name="T43" fmla="*/ 200 h 236"/>
              <a:gd name="T44" fmla="*/ 109 w 237"/>
              <a:gd name="T45" fmla="*/ 220 h 236"/>
              <a:gd name="T46" fmla="*/ 124 w 237"/>
              <a:gd name="T47" fmla="*/ 234 h 236"/>
              <a:gd name="T48" fmla="*/ 168 w 237"/>
              <a:gd name="T49" fmla="*/ 184 h 236"/>
              <a:gd name="T50" fmla="*/ 144 w 237"/>
              <a:gd name="T51" fmla="*/ 163 h 236"/>
              <a:gd name="T52" fmla="*/ 139 w 237"/>
              <a:gd name="T53" fmla="*/ 139 h 236"/>
              <a:gd name="T54" fmla="*/ 163 w 237"/>
              <a:gd name="T55" fmla="*/ 135 h 236"/>
              <a:gd name="T56" fmla="*/ 186 w 237"/>
              <a:gd name="T57" fmla="*/ 170 h 236"/>
              <a:gd name="T58" fmla="*/ 200 w 237"/>
              <a:gd name="T59" fmla="*/ 163 h 236"/>
              <a:gd name="T60" fmla="*/ 235 w 237"/>
              <a:gd name="T61" fmla="*/ 119 h 236"/>
              <a:gd name="T62" fmla="*/ 193 w 237"/>
              <a:gd name="T63" fmla="*/ 157 h 236"/>
              <a:gd name="T64" fmla="*/ 186 w 237"/>
              <a:gd name="T65" fmla="*/ 160 h 236"/>
              <a:gd name="T66" fmla="*/ 171 w 237"/>
              <a:gd name="T67" fmla="*/ 129 h 236"/>
              <a:gd name="T68" fmla="*/ 152 w 237"/>
              <a:gd name="T69" fmla="*/ 122 h 236"/>
              <a:gd name="T70" fmla="*/ 126 w 237"/>
              <a:gd name="T71" fmla="*/ 152 h 236"/>
              <a:gd name="T72" fmla="*/ 151 w 237"/>
              <a:gd name="T73" fmla="*/ 178 h 236"/>
              <a:gd name="T74" fmla="*/ 125 w 237"/>
              <a:gd name="T75" fmla="*/ 223 h 236"/>
              <a:gd name="T76" fmla="*/ 125 w 237"/>
              <a:gd name="T77" fmla="*/ 223 h 236"/>
              <a:gd name="T78" fmla="*/ 91 w 237"/>
              <a:gd name="T79" fmla="*/ 185 h 236"/>
              <a:gd name="T80" fmla="*/ 60 w 237"/>
              <a:gd name="T81" fmla="*/ 195 h 236"/>
              <a:gd name="T82" fmla="*/ 51 w 237"/>
              <a:gd name="T83" fmla="*/ 223 h 236"/>
              <a:gd name="T84" fmla="*/ 24 w 237"/>
              <a:gd name="T85" fmla="*/ 216 h 236"/>
              <a:gd name="T86" fmla="*/ 35 w 237"/>
              <a:gd name="T87" fmla="*/ 191 h 236"/>
              <a:gd name="T88" fmla="*/ 47 w 237"/>
              <a:gd name="T89" fmla="*/ 190 h 236"/>
              <a:gd name="T90" fmla="*/ 14 w 237"/>
              <a:gd name="T91" fmla="*/ 116 h 236"/>
              <a:gd name="T92" fmla="*/ 55 w 237"/>
              <a:gd name="T93" fmla="*/ 73 h 236"/>
              <a:gd name="T94" fmla="*/ 63 w 237"/>
              <a:gd name="T95" fmla="*/ 87 h 236"/>
              <a:gd name="T96" fmla="*/ 82 w 237"/>
              <a:gd name="T97" fmla="*/ 113 h 236"/>
              <a:gd name="T98" fmla="*/ 119 w 237"/>
              <a:gd name="T99" fmla="*/ 86 h 236"/>
              <a:gd name="T100" fmla="*/ 90 w 237"/>
              <a:gd name="T101" fmla="*/ 59 h 236"/>
              <a:gd name="T102" fmla="*/ 83 w 237"/>
              <a:gd name="T103" fmla="*/ 55 h 236"/>
              <a:gd name="T104" fmla="*/ 80 w 237"/>
              <a:gd name="T105" fmla="*/ 47 h 236"/>
              <a:gd name="T106" fmla="*/ 117 w 237"/>
              <a:gd name="T107" fmla="*/ 11 h 236"/>
              <a:gd name="T108" fmla="*/ 168 w 237"/>
              <a:gd name="T109" fmla="*/ 56 h 236"/>
              <a:gd name="T110" fmla="*/ 188 w 237"/>
              <a:gd name="T111" fmla="*/ 27 h 236"/>
              <a:gd name="T112" fmla="*/ 206 w 237"/>
              <a:gd name="T113" fmla="*/ 15 h 236"/>
              <a:gd name="T114" fmla="*/ 221 w 237"/>
              <a:gd name="T115" fmla="*/ 45 h 236"/>
              <a:gd name="T116" fmla="*/ 201 w 237"/>
              <a:gd name="T117" fmla="*/ 50 h 236"/>
              <a:gd name="T118" fmla="*/ 224 w 237"/>
              <a:gd name="T119" fmla="*/ 12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7" h="236">
                <a:moveTo>
                  <a:pt x="230" y="113"/>
                </a:moveTo>
                <a:cubicBezTo>
                  <a:pt x="213" y="104"/>
                  <a:pt x="185" y="77"/>
                  <a:pt x="192" y="64"/>
                </a:cubicBezTo>
                <a:cubicBezTo>
                  <a:pt x="193" y="62"/>
                  <a:pt x="196" y="60"/>
                  <a:pt x="201" y="60"/>
                </a:cubicBezTo>
                <a:cubicBezTo>
                  <a:pt x="203" y="60"/>
                  <a:pt x="204" y="60"/>
                  <a:pt x="206" y="60"/>
                </a:cubicBezTo>
                <a:cubicBezTo>
                  <a:pt x="214" y="60"/>
                  <a:pt x="222" y="60"/>
                  <a:pt x="229" y="50"/>
                </a:cubicBezTo>
                <a:cubicBezTo>
                  <a:pt x="237" y="39"/>
                  <a:pt x="235" y="21"/>
                  <a:pt x="224" y="13"/>
                </a:cubicBezTo>
                <a:cubicBezTo>
                  <a:pt x="217" y="8"/>
                  <a:pt x="212" y="5"/>
                  <a:pt x="206" y="5"/>
                </a:cubicBezTo>
                <a:cubicBezTo>
                  <a:pt x="202" y="5"/>
                  <a:pt x="197" y="7"/>
                  <a:pt x="193" y="9"/>
                </a:cubicBezTo>
                <a:cubicBezTo>
                  <a:pt x="186" y="12"/>
                  <a:pt x="180" y="15"/>
                  <a:pt x="178" y="26"/>
                </a:cubicBezTo>
                <a:cubicBezTo>
                  <a:pt x="178" y="27"/>
                  <a:pt x="178" y="29"/>
                  <a:pt x="178" y="30"/>
                </a:cubicBezTo>
                <a:cubicBezTo>
                  <a:pt x="177" y="41"/>
                  <a:pt x="176" y="46"/>
                  <a:pt x="171" y="46"/>
                </a:cubicBezTo>
                <a:cubicBezTo>
                  <a:pt x="170" y="46"/>
                  <a:pt x="170" y="46"/>
                  <a:pt x="169" y="46"/>
                </a:cubicBezTo>
                <a:cubicBezTo>
                  <a:pt x="169" y="46"/>
                  <a:pt x="168" y="44"/>
                  <a:pt x="167" y="44"/>
                </a:cubicBezTo>
                <a:cubicBezTo>
                  <a:pt x="123" y="3"/>
                  <a:pt x="123" y="3"/>
                  <a:pt x="123" y="3"/>
                </a:cubicBezTo>
                <a:cubicBezTo>
                  <a:pt x="122" y="2"/>
                  <a:pt x="120" y="0"/>
                  <a:pt x="117" y="0"/>
                </a:cubicBezTo>
                <a:cubicBezTo>
                  <a:pt x="114" y="0"/>
                  <a:pt x="112" y="2"/>
                  <a:pt x="110" y="3"/>
                </a:cubicBezTo>
                <a:cubicBezTo>
                  <a:pt x="76" y="38"/>
                  <a:pt x="76" y="38"/>
                  <a:pt x="76" y="38"/>
                </a:cubicBezTo>
                <a:cubicBezTo>
                  <a:pt x="73" y="40"/>
                  <a:pt x="72" y="41"/>
                  <a:pt x="71" y="43"/>
                </a:cubicBezTo>
                <a:cubicBezTo>
                  <a:pt x="69" y="48"/>
                  <a:pt x="70" y="54"/>
                  <a:pt x="74" y="61"/>
                </a:cubicBezTo>
                <a:cubicBezTo>
                  <a:pt x="75" y="61"/>
                  <a:pt x="75" y="61"/>
                  <a:pt x="75" y="61"/>
                </a:cubicBezTo>
                <a:cubicBezTo>
                  <a:pt x="77" y="64"/>
                  <a:pt x="79" y="66"/>
                  <a:pt x="82" y="68"/>
                </a:cubicBezTo>
                <a:cubicBezTo>
                  <a:pt x="85" y="69"/>
                  <a:pt x="88" y="69"/>
                  <a:pt x="91" y="68"/>
                </a:cubicBezTo>
                <a:cubicBezTo>
                  <a:pt x="93" y="68"/>
                  <a:pt x="95" y="68"/>
                  <a:pt x="96" y="68"/>
                </a:cubicBezTo>
                <a:cubicBezTo>
                  <a:pt x="104" y="70"/>
                  <a:pt x="108" y="79"/>
                  <a:pt x="109" y="87"/>
                </a:cubicBezTo>
                <a:cubicBezTo>
                  <a:pt x="110" y="93"/>
                  <a:pt x="107" y="97"/>
                  <a:pt x="105" y="99"/>
                </a:cubicBezTo>
                <a:cubicBezTo>
                  <a:pt x="101" y="104"/>
                  <a:pt x="92" y="106"/>
                  <a:pt x="85" y="104"/>
                </a:cubicBezTo>
                <a:cubicBezTo>
                  <a:pt x="82" y="103"/>
                  <a:pt x="78" y="100"/>
                  <a:pt x="77" y="98"/>
                </a:cubicBezTo>
                <a:cubicBezTo>
                  <a:pt x="75" y="95"/>
                  <a:pt x="74" y="90"/>
                  <a:pt x="73" y="85"/>
                </a:cubicBezTo>
                <a:cubicBezTo>
                  <a:pt x="71" y="75"/>
                  <a:pt x="68" y="62"/>
                  <a:pt x="57" y="62"/>
                </a:cubicBezTo>
                <a:cubicBezTo>
                  <a:pt x="56" y="62"/>
                  <a:pt x="54" y="63"/>
                  <a:pt x="53" y="63"/>
                </a:cubicBezTo>
                <a:cubicBezTo>
                  <a:pt x="43" y="66"/>
                  <a:pt x="9" y="98"/>
                  <a:pt x="3" y="109"/>
                </a:cubicBezTo>
                <a:cubicBezTo>
                  <a:pt x="0" y="114"/>
                  <a:pt x="0" y="118"/>
                  <a:pt x="5" y="122"/>
                </a:cubicBezTo>
                <a:cubicBezTo>
                  <a:pt x="8" y="124"/>
                  <a:pt x="8" y="124"/>
                  <a:pt x="8" y="124"/>
                </a:cubicBezTo>
                <a:cubicBezTo>
                  <a:pt x="27" y="139"/>
                  <a:pt x="46" y="152"/>
                  <a:pt x="48" y="170"/>
                </a:cubicBezTo>
                <a:cubicBezTo>
                  <a:pt x="50" y="179"/>
                  <a:pt x="46" y="180"/>
                  <a:pt x="44" y="181"/>
                </a:cubicBezTo>
                <a:cubicBezTo>
                  <a:pt x="43" y="181"/>
                  <a:pt x="41" y="181"/>
                  <a:pt x="40" y="181"/>
                </a:cubicBezTo>
                <a:cubicBezTo>
                  <a:pt x="37" y="181"/>
                  <a:pt x="35" y="181"/>
                  <a:pt x="32" y="182"/>
                </a:cubicBezTo>
                <a:cubicBezTo>
                  <a:pt x="24" y="184"/>
                  <a:pt x="17" y="189"/>
                  <a:pt x="14" y="198"/>
                </a:cubicBezTo>
                <a:cubicBezTo>
                  <a:pt x="11" y="206"/>
                  <a:pt x="11" y="215"/>
                  <a:pt x="16" y="221"/>
                </a:cubicBezTo>
                <a:cubicBezTo>
                  <a:pt x="22" y="231"/>
                  <a:pt x="31" y="236"/>
                  <a:pt x="42" y="236"/>
                </a:cubicBezTo>
                <a:cubicBezTo>
                  <a:pt x="44" y="236"/>
                  <a:pt x="45" y="236"/>
                  <a:pt x="47" y="236"/>
                </a:cubicBezTo>
                <a:cubicBezTo>
                  <a:pt x="52" y="235"/>
                  <a:pt x="58" y="232"/>
                  <a:pt x="60" y="228"/>
                </a:cubicBezTo>
                <a:cubicBezTo>
                  <a:pt x="62" y="224"/>
                  <a:pt x="63" y="219"/>
                  <a:pt x="64" y="213"/>
                </a:cubicBezTo>
                <a:cubicBezTo>
                  <a:pt x="65" y="208"/>
                  <a:pt x="66" y="203"/>
                  <a:pt x="68" y="200"/>
                </a:cubicBezTo>
                <a:cubicBezTo>
                  <a:pt x="72" y="193"/>
                  <a:pt x="82" y="191"/>
                  <a:pt x="86" y="193"/>
                </a:cubicBezTo>
                <a:cubicBezTo>
                  <a:pt x="89" y="195"/>
                  <a:pt x="102" y="211"/>
                  <a:pt x="109" y="220"/>
                </a:cubicBezTo>
                <a:cubicBezTo>
                  <a:pt x="112" y="224"/>
                  <a:pt x="115" y="227"/>
                  <a:pt x="117" y="229"/>
                </a:cubicBezTo>
                <a:cubicBezTo>
                  <a:pt x="118" y="231"/>
                  <a:pt x="121" y="234"/>
                  <a:pt x="124" y="234"/>
                </a:cubicBezTo>
                <a:cubicBezTo>
                  <a:pt x="126" y="234"/>
                  <a:pt x="128" y="233"/>
                  <a:pt x="130" y="232"/>
                </a:cubicBezTo>
                <a:cubicBezTo>
                  <a:pt x="140" y="226"/>
                  <a:pt x="168" y="203"/>
                  <a:pt x="168" y="184"/>
                </a:cubicBezTo>
                <a:cubicBezTo>
                  <a:pt x="168" y="175"/>
                  <a:pt x="162" y="172"/>
                  <a:pt x="155" y="169"/>
                </a:cubicBezTo>
                <a:cubicBezTo>
                  <a:pt x="152" y="167"/>
                  <a:pt x="148" y="166"/>
                  <a:pt x="144" y="163"/>
                </a:cubicBezTo>
                <a:cubicBezTo>
                  <a:pt x="139" y="160"/>
                  <a:pt x="136" y="155"/>
                  <a:pt x="136" y="151"/>
                </a:cubicBezTo>
                <a:cubicBezTo>
                  <a:pt x="135" y="147"/>
                  <a:pt x="136" y="143"/>
                  <a:pt x="139" y="139"/>
                </a:cubicBezTo>
                <a:cubicBezTo>
                  <a:pt x="143" y="134"/>
                  <a:pt x="150" y="132"/>
                  <a:pt x="153" y="132"/>
                </a:cubicBezTo>
                <a:cubicBezTo>
                  <a:pt x="155" y="132"/>
                  <a:pt x="162" y="134"/>
                  <a:pt x="163" y="135"/>
                </a:cubicBezTo>
                <a:cubicBezTo>
                  <a:pt x="167" y="140"/>
                  <a:pt x="168" y="147"/>
                  <a:pt x="170" y="152"/>
                </a:cubicBezTo>
                <a:cubicBezTo>
                  <a:pt x="172" y="160"/>
                  <a:pt x="174" y="170"/>
                  <a:pt x="186" y="170"/>
                </a:cubicBezTo>
                <a:cubicBezTo>
                  <a:pt x="188" y="170"/>
                  <a:pt x="189" y="169"/>
                  <a:pt x="192" y="169"/>
                </a:cubicBezTo>
                <a:cubicBezTo>
                  <a:pt x="196" y="168"/>
                  <a:pt x="197" y="167"/>
                  <a:pt x="200" y="163"/>
                </a:cubicBezTo>
                <a:cubicBezTo>
                  <a:pt x="232" y="126"/>
                  <a:pt x="232" y="126"/>
                  <a:pt x="232" y="126"/>
                </a:cubicBezTo>
                <a:cubicBezTo>
                  <a:pt x="234" y="125"/>
                  <a:pt x="236" y="122"/>
                  <a:pt x="235" y="119"/>
                </a:cubicBezTo>
                <a:cubicBezTo>
                  <a:pt x="234" y="116"/>
                  <a:pt x="232" y="114"/>
                  <a:pt x="230" y="113"/>
                </a:cubicBezTo>
                <a:close/>
                <a:moveTo>
                  <a:pt x="193" y="157"/>
                </a:moveTo>
                <a:cubicBezTo>
                  <a:pt x="191" y="159"/>
                  <a:pt x="191" y="159"/>
                  <a:pt x="189" y="159"/>
                </a:cubicBezTo>
                <a:cubicBezTo>
                  <a:pt x="188" y="160"/>
                  <a:pt x="187" y="160"/>
                  <a:pt x="186" y="160"/>
                </a:cubicBezTo>
                <a:cubicBezTo>
                  <a:pt x="183" y="160"/>
                  <a:pt x="182" y="158"/>
                  <a:pt x="179" y="150"/>
                </a:cubicBezTo>
                <a:cubicBezTo>
                  <a:pt x="178" y="144"/>
                  <a:pt x="176" y="136"/>
                  <a:pt x="171" y="129"/>
                </a:cubicBezTo>
                <a:cubicBezTo>
                  <a:pt x="168" y="125"/>
                  <a:pt x="157" y="122"/>
                  <a:pt x="153" y="122"/>
                </a:cubicBezTo>
                <a:cubicBezTo>
                  <a:pt x="153" y="122"/>
                  <a:pt x="152" y="122"/>
                  <a:pt x="152" y="122"/>
                </a:cubicBezTo>
                <a:cubicBezTo>
                  <a:pt x="143" y="123"/>
                  <a:pt x="136" y="127"/>
                  <a:pt x="131" y="133"/>
                </a:cubicBezTo>
                <a:cubicBezTo>
                  <a:pt x="127" y="139"/>
                  <a:pt x="125" y="146"/>
                  <a:pt x="126" y="152"/>
                </a:cubicBezTo>
                <a:cubicBezTo>
                  <a:pt x="127" y="160"/>
                  <a:pt x="132" y="166"/>
                  <a:pt x="139" y="171"/>
                </a:cubicBezTo>
                <a:cubicBezTo>
                  <a:pt x="143" y="174"/>
                  <a:pt x="147" y="176"/>
                  <a:pt x="151" y="178"/>
                </a:cubicBezTo>
                <a:cubicBezTo>
                  <a:pt x="157" y="181"/>
                  <a:pt x="158" y="182"/>
                  <a:pt x="158" y="184"/>
                </a:cubicBezTo>
                <a:cubicBezTo>
                  <a:pt x="158" y="196"/>
                  <a:pt x="137" y="217"/>
                  <a:pt x="125" y="223"/>
                </a:cubicBezTo>
                <a:cubicBezTo>
                  <a:pt x="125" y="223"/>
                  <a:pt x="125" y="223"/>
                  <a:pt x="125" y="223"/>
                </a:cubicBezTo>
                <a:cubicBezTo>
                  <a:pt x="125" y="223"/>
                  <a:pt x="125" y="223"/>
                  <a:pt x="125" y="223"/>
                </a:cubicBezTo>
                <a:cubicBezTo>
                  <a:pt x="122" y="220"/>
                  <a:pt x="120" y="217"/>
                  <a:pt x="117" y="214"/>
                </a:cubicBezTo>
                <a:cubicBezTo>
                  <a:pt x="101" y="194"/>
                  <a:pt x="94" y="187"/>
                  <a:pt x="91" y="185"/>
                </a:cubicBezTo>
                <a:cubicBezTo>
                  <a:pt x="89" y="183"/>
                  <a:pt x="85" y="183"/>
                  <a:pt x="82" y="183"/>
                </a:cubicBezTo>
                <a:cubicBezTo>
                  <a:pt x="73" y="183"/>
                  <a:pt x="64" y="188"/>
                  <a:pt x="60" y="195"/>
                </a:cubicBezTo>
                <a:cubicBezTo>
                  <a:pt x="57" y="200"/>
                  <a:pt x="56" y="206"/>
                  <a:pt x="55" y="211"/>
                </a:cubicBezTo>
                <a:cubicBezTo>
                  <a:pt x="54" y="216"/>
                  <a:pt x="53" y="220"/>
                  <a:pt x="51" y="223"/>
                </a:cubicBezTo>
                <a:cubicBezTo>
                  <a:pt x="51" y="224"/>
                  <a:pt x="48" y="226"/>
                  <a:pt x="46" y="226"/>
                </a:cubicBezTo>
                <a:cubicBezTo>
                  <a:pt x="37" y="227"/>
                  <a:pt x="29" y="224"/>
                  <a:pt x="24" y="216"/>
                </a:cubicBezTo>
                <a:cubicBezTo>
                  <a:pt x="21" y="212"/>
                  <a:pt x="21" y="206"/>
                  <a:pt x="23" y="201"/>
                </a:cubicBezTo>
                <a:cubicBezTo>
                  <a:pt x="25" y="196"/>
                  <a:pt x="29" y="193"/>
                  <a:pt x="35" y="191"/>
                </a:cubicBezTo>
                <a:cubicBezTo>
                  <a:pt x="36" y="191"/>
                  <a:pt x="38" y="191"/>
                  <a:pt x="40" y="191"/>
                </a:cubicBezTo>
                <a:cubicBezTo>
                  <a:pt x="42" y="191"/>
                  <a:pt x="45" y="191"/>
                  <a:pt x="47" y="190"/>
                </a:cubicBezTo>
                <a:cubicBezTo>
                  <a:pt x="52" y="189"/>
                  <a:pt x="61" y="184"/>
                  <a:pt x="58" y="169"/>
                </a:cubicBezTo>
                <a:cubicBezTo>
                  <a:pt x="55" y="147"/>
                  <a:pt x="34" y="131"/>
                  <a:pt x="14" y="116"/>
                </a:cubicBezTo>
                <a:cubicBezTo>
                  <a:pt x="11" y="114"/>
                  <a:pt x="11" y="114"/>
                  <a:pt x="11" y="114"/>
                </a:cubicBezTo>
                <a:cubicBezTo>
                  <a:pt x="17" y="104"/>
                  <a:pt x="49" y="74"/>
                  <a:pt x="55" y="73"/>
                </a:cubicBezTo>
                <a:cubicBezTo>
                  <a:pt x="56" y="72"/>
                  <a:pt x="57" y="72"/>
                  <a:pt x="57" y="72"/>
                </a:cubicBezTo>
                <a:cubicBezTo>
                  <a:pt x="60" y="72"/>
                  <a:pt x="62" y="81"/>
                  <a:pt x="63" y="87"/>
                </a:cubicBezTo>
                <a:cubicBezTo>
                  <a:pt x="65" y="93"/>
                  <a:pt x="66" y="99"/>
                  <a:pt x="68" y="103"/>
                </a:cubicBezTo>
                <a:cubicBezTo>
                  <a:pt x="71" y="107"/>
                  <a:pt x="76" y="111"/>
                  <a:pt x="82" y="113"/>
                </a:cubicBezTo>
                <a:cubicBezTo>
                  <a:pt x="93" y="117"/>
                  <a:pt x="105" y="114"/>
                  <a:pt x="113" y="106"/>
                </a:cubicBezTo>
                <a:cubicBezTo>
                  <a:pt x="117" y="100"/>
                  <a:pt x="120" y="93"/>
                  <a:pt x="119" y="86"/>
                </a:cubicBezTo>
                <a:cubicBezTo>
                  <a:pt x="117" y="74"/>
                  <a:pt x="110" y="61"/>
                  <a:pt x="98" y="58"/>
                </a:cubicBezTo>
                <a:cubicBezTo>
                  <a:pt x="96" y="58"/>
                  <a:pt x="93" y="58"/>
                  <a:pt x="90" y="59"/>
                </a:cubicBezTo>
                <a:cubicBezTo>
                  <a:pt x="88" y="59"/>
                  <a:pt x="86" y="59"/>
                  <a:pt x="86" y="59"/>
                </a:cubicBezTo>
                <a:cubicBezTo>
                  <a:pt x="85" y="58"/>
                  <a:pt x="84" y="57"/>
                  <a:pt x="83" y="55"/>
                </a:cubicBezTo>
                <a:cubicBezTo>
                  <a:pt x="82" y="55"/>
                  <a:pt x="82" y="55"/>
                  <a:pt x="82" y="55"/>
                </a:cubicBezTo>
                <a:cubicBezTo>
                  <a:pt x="79" y="51"/>
                  <a:pt x="79" y="49"/>
                  <a:pt x="80" y="47"/>
                </a:cubicBezTo>
                <a:cubicBezTo>
                  <a:pt x="80" y="47"/>
                  <a:pt x="80" y="47"/>
                  <a:pt x="83" y="45"/>
                </a:cubicBezTo>
                <a:cubicBezTo>
                  <a:pt x="117" y="11"/>
                  <a:pt x="117" y="11"/>
                  <a:pt x="117" y="11"/>
                </a:cubicBezTo>
                <a:cubicBezTo>
                  <a:pt x="160" y="51"/>
                  <a:pt x="160" y="51"/>
                  <a:pt x="160" y="51"/>
                </a:cubicBezTo>
                <a:cubicBezTo>
                  <a:pt x="163" y="54"/>
                  <a:pt x="165" y="55"/>
                  <a:pt x="168" y="56"/>
                </a:cubicBezTo>
                <a:cubicBezTo>
                  <a:pt x="186" y="58"/>
                  <a:pt x="187" y="40"/>
                  <a:pt x="188" y="31"/>
                </a:cubicBezTo>
                <a:cubicBezTo>
                  <a:pt x="188" y="30"/>
                  <a:pt x="188" y="28"/>
                  <a:pt x="188" y="27"/>
                </a:cubicBezTo>
                <a:cubicBezTo>
                  <a:pt x="189" y="21"/>
                  <a:pt x="191" y="20"/>
                  <a:pt x="197" y="18"/>
                </a:cubicBezTo>
                <a:cubicBezTo>
                  <a:pt x="201" y="16"/>
                  <a:pt x="204" y="15"/>
                  <a:pt x="206" y="15"/>
                </a:cubicBezTo>
                <a:cubicBezTo>
                  <a:pt x="209" y="15"/>
                  <a:pt x="212" y="16"/>
                  <a:pt x="218" y="20"/>
                </a:cubicBezTo>
                <a:cubicBezTo>
                  <a:pt x="224" y="25"/>
                  <a:pt x="227" y="37"/>
                  <a:pt x="221" y="45"/>
                </a:cubicBezTo>
                <a:cubicBezTo>
                  <a:pt x="217" y="50"/>
                  <a:pt x="214" y="50"/>
                  <a:pt x="206" y="50"/>
                </a:cubicBezTo>
                <a:cubicBezTo>
                  <a:pt x="204" y="50"/>
                  <a:pt x="203" y="50"/>
                  <a:pt x="201" y="50"/>
                </a:cubicBezTo>
                <a:cubicBezTo>
                  <a:pt x="190" y="51"/>
                  <a:pt x="185" y="56"/>
                  <a:pt x="183" y="60"/>
                </a:cubicBezTo>
                <a:cubicBezTo>
                  <a:pt x="172" y="81"/>
                  <a:pt x="208" y="112"/>
                  <a:pt x="224" y="121"/>
                </a:cubicBezTo>
                <a:lnTo>
                  <a:pt x="193" y="157"/>
                </a:lnTo>
                <a:close/>
              </a:path>
            </a:pathLst>
          </a:custGeom>
          <a:solidFill>
            <a:srgbClr val="59595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142" tIns="34071" rIns="68142" bIns="34071" numCol="1" anchor="t" anchorCtr="0" compatLnSpc="1">
            <a:prstTxWarp prst="textNoShape">
              <a:avLst/>
            </a:prstTxWarp>
          </a:bodyPr>
          <a:lstStyle/>
          <a:p>
            <a:pPr marL="0" marR="0" lvl="0" indent="0" algn="l" defTabSz="326568" rtl="0" eaLnBrk="1" fontAlgn="auto" latinLnBrk="0" hangingPunct="1">
              <a:lnSpc>
                <a:spcPct val="100000"/>
              </a:lnSpc>
              <a:spcBef>
                <a:spcPts val="0"/>
              </a:spcBef>
              <a:spcAft>
                <a:spcPts val="0"/>
              </a:spcAft>
              <a:buClrTx/>
              <a:buSzTx/>
              <a:buFontTx/>
              <a:buNone/>
              <a:tabLst/>
              <a:defRPr/>
            </a:pPr>
            <a:endParaRPr kumimoji="0" lang="en-US" sz="1341" b="0" i="0" u="none" strike="noStrike" kern="1200" cap="none" spc="0" normalizeH="0" baseline="0" noProof="0">
              <a:ln>
                <a:noFill/>
              </a:ln>
              <a:solidFill>
                <a:prstClr val="black"/>
              </a:solidFill>
              <a:effectLst/>
              <a:uLnTx/>
              <a:uFillTx/>
              <a:latin typeface="Calibri"/>
              <a:ea typeface="+mn-ea"/>
              <a:cs typeface="+mn-cs"/>
            </a:endParaRPr>
          </a:p>
        </p:txBody>
      </p:sp>
      <p:sp>
        <p:nvSpPr>
          <p:cNvPr id="109" name="Arrow: Chevron 108">
            <a:extLst>
              <a:ext uri="{FF2B5EF4-FFF2-40B4-BE49-F238E27FC236}">
                <a16:creationId xmlns:a16="http://schemas.microsoft.com/office/drawing/2014/main" id="{68B64451-72DC-481E-B39F-3866ED83C208}"/>
              </a:ext>
            </a:extLst>
          </p:cNvPr>
          <p:cNvSpPr/>
          <p:nvPr/>
        </p:nvSpPr>
        <p:spPr bwMode="gray">
          <a:xfrm>
            <a:off x="6145501" y="3047545"/>
            <a:ext cx="287899" cy="282486"/>
          </a:xfrm>
          <a:prstGeom prst="chevron">
            <a:avLst/>
          </a:prstGeom>
          <a:solidFill>
            <a:schemeClr val="tx2"/>
          </a:solidFill>
          <a:ln w="19050" algn="ctr">
            <a:noFill/>
            <a:miter lim="800000"/>
            <a:headEnd/>
            <a:tailEnd/>
          </a:ln>
        </p:spPr>
        <p:txBody>
          <a:bodyPr wrap="square" lIns="75083" tIns="75083" rIns="75083" bIns="75083" rtlCol="0" anchor="ctr"/>
          <a:lstStyle/>
          <a:p>
            <a:pPr marL="0" marR="0" lvl="0" indent="0" algn="ctr" defTabSz="326568" rtl="0" eaLnBrk="1" fontAlgn="auto" latinLnBrk="0" hangingPunct="1">
              <a:lnSpc>
                <a:spcPct val="106000"/>
              </a:lnSpc>
              <a:spcBef>
                <a:spcPts val="0"/>
              </a:spcBef>
              <a:spcAft>
                <a:spcPts val="0"/>
              </a:spcAft>
              <a:buClrTx/>
              <a:buSzTx/>
              <a:buFontTx/>
              <a:buNone/>
              <a:tabLst/>
              <a:defRPr/>
            </a:pPr>
            <a:endParaRPr kumimoji="0" lang="en-GB" sz="1351" b="1" i="0" u="none" strike="noStrike" kern="1200" cap="none" spc="0" normalizeH="0" baseline="0" noProof="0">
              <a:ln>
                <a:noFill/>
              </a:ln>
              <a:solidFill>
                <a:prstClr val="white"/>
              </a:solidFill>
              <a:effectLst/>
              <a:uLnTx/>
              <a:uFillTx/>
              <a:latin typeface="Calibri"/>
              <a:ea typeface="+mn-ea"/>
              <a:cs typeface="+mn-cs"/>
            </a:endParaRPr>
          </a:p>
        </p:txBody>
      </p:sp>
      <p:sp>
        <p:nvSpPr>
          <p:cNvPr id="110" name="Arrow: Chevron 109">
            <a:extLst>
              <a:ext uri="{FF2B5EF4-FFF2-40B4-BE49-F238E27FC236}">
                <a16:creationId xmlns:a16="http://schemas.microsoft.com/office/drawing/2014/main" id="{A98AC8A0-1658-4ACB-9487-43418469E119}"/>
              </a:ext>
            </a:extLst>
          </p:cNvPr>
          <p:cNvSpPr/>
          <p:nvPr/>
        </p:nvSpPr>
        <p:spPr bwMode="gray">
          <a:xfrm rot="10800000">
            <a:off x="6163322" y="4986726"/>
            <a:ext cx="287899" cy="282486"/>
          </a:xfrm>
          <a:prstGeom prst="chevron">
            <a:avLst/>
          </a:prstGeom>
          <a:solidFill>
            <a:schemeClr val="tx2"/>
          </a:solidFill>
          <a:ln w="19050" algn="ctr">
            <a:noFill/>
            <a:miter lim="800000"/>
            <a:headEnd/>
            <a:tailEnd/>
          </a:ln>
        </p:spPr>
        <p:txBody>
          <a:bodyPr wrap="square" lIns="75083" tIns="75083" rIns="75083" bIns="75083" rtlCol="0" anchor="ctr"/>
          <a:lstStyle/>
          <a:p>
            <a:pPr marL="0" marR="0" lvl="0" indent="0" algn="ctr" defTabSz="326568" rtl="0" eaLnBrk="1" fontAlgn="auto" latinLnBrk="0" hangingPunct="1">
              <a:lnSpc>
                <a:spcPct val="106000"/>
              </a:lnSpc>
              <a:spcBef>
                <a:spcPts val="0"/>
              </a:spcBef>
              <a:spcAft>
                <a:spcPts val="0"/>
              </a:spcAft>
              <a:buClrTx/>
              <a:buSzTx/>
              <a:buFontTx/>
              <a:buNone/>
              <a:tabLst/>
              <a:defRPr/>
            </a:pPr>
            <a:endParaRPr kumimoji="0" lang="en-GB" sz="1351" b="1" i="0" u="none" strike="noStrike" kern="1200" cap="none" spc="0" normalizeH="0" baseline="0" noProof="0">
              <a:ln>
                <a:noFill/>
              </a:ln>
              <a:solidFill>
                <a:prstClr val="white"/>
              </a:solidFill>
              <a:effectLst/>
              <a:uLnTx/>
              <a:uFillTx/>
              <a:latin typeface="Calibri"/>
              <a:ea typeface="+mn-ea"/>
              <a:cs typeface="+mn-cs"/>
            </a:endParaRPr>
          </a:p>
        </p:txBody>
      </p:sp>
      <p:sp>
        <p:nvSpPr>
          <p:cNvPr id="111" name="Arrow: Chevron 110">
            <a:extLst>
              <a:ext uri="{FF2B5EF4-FFF2-40B4-BE49-F238E27FC236}">
                <a16:creationId xmlns:a16="http://schemas.microsoft.com/office/drawing/2014/main" id="{BB5895D9-B3FF-42AA-AE49-CA45F092AC0A}"/>
              </a:ext>
            </a:extLst>
          </p:cNvPr>
          <p:cNvSpPr/>
          <p:nvPr/>
        </p:nvSpPr>
        <p:spPr bwMode="gray">
          <a:xfrm rot="16500160">
            <a:off x="5216614" y="3849007"/>
            <a:ext cx="287899" cy="282486"/>
          </a:xfrm>
          <a:prstGeom prst="chevron">
            <a:avLst/>
          </a:prstGeom>
          <a:solidFill>
            <a:schemeClr val="tx2"/>
          </a:solidFill>
          <a:ln w="19050" algn="ctr">
            <a:noFill/>
            <a:miter lim="800000"/>
            <a:headEnd/>
            <a:tailEnd/>
          </a:ln>
        </p:spPr>
        <p:txBody>
          <a:bodyPr wrap="square" lIns="75083" tIns="75083" rIns="75083" bIns="75083" rtlCol="0" anchor="ctr"/>
          <a:lstStyle/>
          <a:p>
            <a:pPr marL="0" marR="0" lvl="0" indent="0" algn="ctr" defTabSz="326568" rtl="0" eaLnBrk="1" fontAlgn="auto" latinLnBrk="0" hangingPunct="1">
              <a:lnSpc>
                <a:spcPct val="106000"/>
              </a:lnSpc>
              <a:spcBef>
                <a:spcPts val="0"/>
              </a:spcBef>
              <a:spcAft>
                <a:spcPts val="0"/>
              </a:spcAft>
              <a:buClrTx/>
              <a:buSzTx/>
              <a:buFontTx/>
              <a:buNone/>
              <a:tabLst/>
              <a:defRPr/>
            </a:pPr>
            <a:endParaRPr kumimoji="0" lang="en-GB" sz="1351" b="1" i="0" u="none" strike="noStrike" kern="1200" cap="none" spc="0" normalizeH="0" baseline="0" noProof="0">
              <a:ln>
                <a:noFill/>
              </a:ln>
              <a:solidFill>
                <a:prstClr val="white"/>
              </a:solidFill>
              <a:effectLst/>
              <a:uLnTx/>
              <a:uFillTx/>
              <a:latin typeface="Calibri"/>
              <a:ea typeface="+mn-ea"/>
              <a:cs typeface="+mn-cs"/>
            </a:endParaRPr>
          </a:p>
        </p:txBody>
      </p:sp>
      <p:sp>
        <p:nvSpPr>
          <p:cNvPr id="112" name="Arrow: Chevron 111">
            <a:extLst>
              <a:ext uri="{FF2B5EF4-FFF2-40B4-BE49-F238E27FC236}">
                <a16:creationId xmlns:a16="http://schemas.microsoft.com/office/drawing/2014/main" id="{DB07F5D5-5939-4455-A5B1-8A59FCD56342}"/>
              </a:ext>
            </a:extLst>
          </p:cNvPr>
          <p:cNvSpPr/>
          <p:nvPr/>
        </p:nvSpPr>
        <p:spPr bwMode="gray">
          <a:xfrm rot="5100079">
            <a:off x="7155300" y="4058460"/>
            <a:ext cx="287899" cy="282486"/>
          </a:xfrm>
          <a:prstGeom prst="chevron">
            <a:avLst/>
          </a:prstGeom>
          <a:solidFill>
            <a:schemeClr val="tx2"/>
          </a:solidFill>
          <a:ln w="19050" algn="ctr">
            <a:noFill/>
            <a:miter lim="800000"/>
            <a:headEnd/>
            <a:tailEnd/>
          </a:ln>
        </p:spPr>
        <p:txBody>
          <a:bodyPr wrap="square" lIns="75083" tIns="75083" rIns="75083" bIns="75083" rtlCol="0" anchor="ctr"/>
          <a:lstStyle/>
          <a:p>
            <a:pPr marL="0" marR="0" lvl="0" indent="0" algn="ctr" defTabSz="326568" rtl="0" eaLnBrk="1" fontAlgn="auto" latinLnBrk="0" hangingPunct="1">
              <a:lnSpc>
                <a:spcPct val="106000"/>
              </a:lnSpc>
              <a:spcBef>
                <a:spcPts val="0"/>
              </a:spcBef>
              <a:spcAft>
                <a:spcPts val="0"/>
              </a:spcAft>
              <a:buClrTx/>
              <a:buSzTx/>
              <a:buFontTx/>
              <a:buNone/>
              <a:tabLst/>
              <a:defRPr/>
            </a:pPr>
            <a:endParaRPr kumimoji="0" lang="en-GB" sz="1351"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6898358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250d0a85521_0_1206"/>
          <p:cNvSpPr txBox="1">
            <a:spLocks noGrp="1"/>
          </p:cNvSpPr>
          <p:nvPr>
            <p:ph type="title"/>
          </p:nvPr>
        </p:nvSpPr>
        <p:spPr>
          <a:xfrm>
            <a:off x="415457" y="546845"/>
            <a:ext cx="7825950" cy="720450"/>
          </a:xfrm>
          <a:prstGeom prst="rect">
            <a:avLst/>
          </a:prstGeom>
          <a:noFill/>
          <a:ln>
            <a:noFill/>
          </a:ln>
        </p:spPr>
        <p:txBody>
          <a:bodyPr spcFirstLastPara="1" wrap="square" lIns="68569" tIns="34275" rIns="68569" bIns="34275" anchor="t" anchorCtr="0">
            <a:noAutofit/>
          </a:bodyPr>
          <a:lstStyle/>
          <a:p>
            <a:pPr>
              <a:lnSpc>
                <a:spcPct val="100000"/>
              </a:lnSpc>
              <a:buClr>
                <a:schemeClr val="dk1"/>
              </a:buClr>
              <a:buSzPts val="5500"/>
            </a:pPr>
            <a:r>
              <a:rPr lang="en-GB" sz="4125">
                <a:solidFill>
                  <a:schemeClr val="dk1"/>
                </a:solidFill>
              </a:rPr>
              <a:t>What’s This Session About?</a:t>
            </a:r>
            <a:endParaRPr/>
          </a:p>
        </p:txBody>
      </p:sp>
      <p:sp>
        <p:nvSpPr>
          <p:cNvPr id="412" name="Google Shape;412;g250d0a85521_0_1206"/>
          <p:cNvSpPr txBox="1">
            <a:spLocks noGrp="1"/>
          </p:cNvSpPr>
          <p:nvPr>
            <p:ph type="body" idx="2"/>
          </p:nvPr>
        </p:nvSpPr>
        <p:spPr>
          <a:xfrm>
            <a:off x="415463" y="1441050"/>
            <a:ext cx="11327625" cy="342900"/>
          </a:xfrm>
          <a:prstGeom prst="rect">
            <a:avLst/>
          </a:prstGeom>
          <a:noFill/>
          <a:ln>
            <a:noFill/>
          </a:ln>
        </p:spPr>
        <p:txBody>
          <a:bodyPr spcFirstLastPara="1" wrap="square" lIns="68569" tIns="34275" rIns="68569" bIns="34275" anchor="t" anchorCtr="0">
            <a:noAutofit/>
          </a:bodyPr>
          <a:lstStyle/>
          <a:p>
            <a:pPr marL="0" indent="0">
              <a:spcBef>
                <a:spcPts val="825"/>
              </a:spcBef>
              <a:buClr>
                <a:schemeClr val="dk1"/>
              </a:buClr>
              <a:buSzPts val="5000"/>
            </a:pPr>
            <a:r>
              <a:rPr lang="en-GB" sz="2100" b="1" dirty="0">
                <a:solidFill>
                  <a:schemeClr val="accent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Everything you need to know about </a:t>
            </a:r>
            <a:r>
              <a:rPr lang="en-GB" sz="2100" b="1" dirty="0" err="1">
                <a:solidFill>
                  <a:schemeClr val="accent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Oxevision</a:t>
            </a:r>
            <a:r>
              <a:rPr lang="en-GB" sz="2100" b="1" dirty="0">
                <a:solidFill>
                  <a:schemeClr val="accent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t>
            </a:r>
            <a:endParaRPr b="1" dirty="0">
              <a:solidFill>
                <a:schemeClr val="accent2"/>
              </a:solidFill>
            </a:endParaRPr>
          </a:p>
        </p:txBody>
      </p:sp>
      <p:sp>
        <p:nvSpPr>
          <p:cNvPr id="413" name="Google Shape;413;g250d0a85521_0_1206"/>
          <p:cNvSpPr txBox="1">
            <a:spLocks noGrp="1"/>
          </p:cNvSpPr>
          <p:nvPr>
            <p:ph type="body" idx="3"/>
          </p:nvPr>
        </p:nvSpPr>
        <p:spPr>
          <a:xfrm>
            <a:off x="332888" y="2301281"/>
            <a:ext cx="11410425" cy="4254075"/>
          </a:xfrm>
          <a:prstGeom prst="rect">
            <a:avLst/>
          </a:prstGeom>
          <a:noFill/>
          <a:ln>
            <a:noFill/>
          </a:ln>
        </p:spPr>
        <p:txBody>
          <a:bodyPr spcFirstLastPara="1" wrap="square" lIns="68569" tIns="34275" rIns="68569" bIns="34275" anchor="t" anchorCtr="0">
            <a:noAutofit/>
          </a:bodyPr>
          <a:lstStyle/>
          <a:p>
            <a:pPr marL="0" indent="0">
              <a:spcBef>
                <a:spcPts val="825"/>
              </a:spcBef>
              <a:buNone/>
            </a:pPr>
            <a:endParaRPr sz="2100">
              <a:solidFill>
                <a:schemeClr val="dk1"/>
              </a:solidFill>
              <a:latin typeface="Open Sans"/>
              <a:ea typeface="Open Sans"/>
              <a:cs typeface="Open Sans"/>
              <a:sym typeface="Open Sans"/>
            </a:endParaRPr>
          </a:p>
          <a:p>
            <a:pPr>
              <a:spcBef>
                <a:spcPts val="825"/>
              </a:spcBef>
              <a:buClr>
                <a:schemeClr val="dk1"/>
              </a:buClr>
              <a:buSzPts val="5000"/>
              <a:buFont typeface="Open Sans"/>
              <a:buChar char="›"/>
            </a:pPr>
            <a:r>
              <a:rPr lang="en-GB" sz="2100">
                <a:solidFill>
                  <a:schemeClr val="dk1"/>
                </a:solidFill>
                <a:latin typeface="Open Sans"/>
                <a:ea typeface="Open Sans"/>
                <a:cs typeface="Open Sans"/>
                <a:sym typeface="Open Sans"/>
              </a:rPr>
              <a:t>What is Oxevision?</a:t>
            </a:r>
            <a:endParaRPr sz="1050">
              <a:solidFill>
                <a:srgbClr val="000000"/>
              </a:solidFill>
              <a:latin typeface="Open Sans"/>
              <a:ea typeface="Open Sans"/>
              <a:cs typeface="Open Sans"/>
              <a:sym typeface="Open Sans"/>
            </a:endParaRPr>
          </a:p>
          <a:p>
            <a:pPr>
              <a:spcBef>
                <a:spcPts val="825"/>
              </a:spcBef>
              <a:buClr>
                <a:schemeClr val="dk1"/>
              </a:buClr>
              <a:buSzPts val="5000"/>
              <a:buFont typeface="Open Sans"/>
              <a:buChar char="›"/>
            </a:pPr>
            <a:r>
              <a:rPr lang="en-GB" sz="2100">
                <a:solidFill>
                  <a:schemeClr val="dk1"/>
                </a:solidFill>
                <a:latin typeface="Open Sans"/>
                <a:ea typeface="Open Sans"/>
                <a:cs typeface="Open Sans"/>
                <a:sym typeface="Open Sans"/>
              </a:rPr>
              <a:t>What is Oxevision Observations?</a:t>
            </a:r>
            <a:endParaRPr sz="1050">
              <a:solidFill>
                <a:srgbClr val="000000"/>
              </a:solidFill>
              <a:latin typeface="Open Sans"/>
              <a:ea typeface="Open Sans"/>
              <a:cs typeface="Open Sans"/>
              <a:sym typeface="Open Sans"/>
            </a:endParaRPr>
          </a:p>
          <a:p>
            <a:pPr>
              <a:spcBef>
                <a:spcPts val="825"/>
              </a:spcBef>
              <a:buClr>
                <a:schemeClr val="dk1"/>
              </a:buClr>
              <a:buSzPts val="5000"/>
              <a:buFont typeface="Open Sans"/>
              <a:buChar char="›"/>
            </a:pPr>
            <a:r>
              <a:rPr lang="en-GB" sz="2100">
                <a:solidFill>
                  <a:schemeClr val="dk1"/>
                </a:solidFill>
                <a:latin typeface="Open Sans"/>
                <a:ea typeface="Open Sans"/>
                <a:cs typeface="Open Sans"/>
                <a:sym typeface="Open Sans"/>
              </a:rPr>
              <a:t>Oxevision at EPUT </a:t>
            </a:r>
            <a:endParaRPr sz="2100">
              <a:solidFill>
                <a:schemeClr val="dk1"/>
              </a:solidFill>
              <a:latin typeface="Open Sans"/>
              <a:ea typeface="Open Sans"/>
              <a:cs typeface="Open Sans"/>
              <a:sym typeface="Open Sans"/>
            </a:endParaRPr>
          </a:p>
          <a:p>
            <a:pPr marL="0" indent="0">
              <a:spcBef>
                <a:spcPts val="825"/>
              </a:spcBef>
              <a:buNone/>
            </a:pPr>
            <a:endParaRPr sz="2100">
              <a:solidFill>
                <a:schemeClr val="dk1"/>
              </a:solidFill>
              <a:latin typeface="Open Sans"/>
              <a:ea typeface="Open Sans"/>
              <a:cs typeface="Open Sans"/>
              <a:sym typeface="Open Sans"/>
            </a:endParaRPr>
          </a:p>
          <a:p>
            <a:pPr marL="0" indent="0">
              <a:spcBef>
                <a:spcPts val="825"/>
              </a:spcBef>
              <a:buNone/>
            </a:pPr>
            <a:endParaRPr sz="2100">
              <a:solidFill>
                <a:schemeClr val="accent3"/>
              </a:solidFill>
              <a:latin typeface="Open Sans"/>
              <a:ea typeface="Open Sans"/>
              <a:cs typeface="Open Sans"/>
              <a:sym typeface="Open Sans"/>
            </a:endParaRPr>
          </a:p>
        </p:txBody>
      </p:sp>
    </p:spTree>
    <p:extLst>
      <p:ext uri="{BB962C8B-B14F-4D97-AF65-F5344CB8AC3E}">
        <p14:creationId xmlns:p14="http://schemas.microsoft.com/office/powerpoint/2010/main" val="4189918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15BEEEB-BC9F-451C-8CB0-056D72FB254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5" name="think-cell Slide" r:id="rId5" imgW="485" imgH="485" progId="TCLayout.ActiveDocument.1">
                  <p:embed/>
                </p:oleObj>
              </mc:Choice>
              <mc:Fallback>
                <p:oleObj name="think-cell Slide" r:id="rId5" imgW="485" imgH="485" progId="TCLayout.ActiveDocument.1">
                  <p:embed/>
                  <p:pic>
                    <p:nvPicPr>
                      <p:cNvPr id="4" name="Object 3" hidden="1">
                        <a:extLst>
                          <a:ext uri="{FF2B5EF4-FFF2-40B4-BE49-F238E27FC236}">
                            <a16:creationId xmlns:a16="http://schemas.microsoft.com/office/drawing/2014/main" id="{815BEEEB-BC9F-451C-8CB0-056D72FB254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EF57F8C6-610F-4CF5-90AD-91A5BA79C2F2}"/>
              </a:ext>
            </a:extLst>
          </p:cNvPr>
          <p:cNvSpPr txBox="1">
            <a:spLocks/>
          </p:cNvSpPr>
          <p:nvPr/>
        </p:nvSpPr>
        <p:spPr>
          <a:xfrm>
            <a:off x="414950" y="349929"/>
            <a:ext cx="11638927" cy="566309"/>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4400" b="0" i="0" u="none" strike="noStrike" kern="1200" cap="none" spc="250" normalizeH="0" baseline="0" noProof="0" dirty="0" smtClean="0">
                <a:ln>
                  <a:noFill/>
                </a:ln>
                <a:solidFill>
                  <a:srgbClr val="005EB8"/>
                </a:solidFill>
                <a:effectLst/>
                <a:uLnTx/>
                <a:uFillTx/>
                <a:latin typeface="Impact"/>
                <a:ea typeface="+mn-ea"/>
                <a:cs typeface="+mn-cs"/>
              </a:rPr>
              <a:t>The </a:t>
            </a:r>
            <a:r>
              <a:rPr kumimoji="0" lang="en-GB" sz="4400" b="0" i="0" u="none" strike="noStrike" kern="1200" cap="none" spc="250" normalizeH="0" baseline="0" noProof="0" dirty="0">
                <a:ln>
                  <a:noFill/>
                </a:ln>
                <a:solidFill>
                  <a:srgbClr val="005EB8"/>
                </a:solidFill>
                <a:effectLst/>
                <a:uLnTx/>
                <a:uFillTx/>
                <a:latin typeface="Impact"/>
                <a:ea typeface="+mn-ea"/>
                <a:cs typeface="+mn-cs"/>
              </a:rPr>
              <a:t>j</a:t>
            </a:r>
            <a:r>
              <a:rPr kumimoji="0" lang="en-GB" sz="4400" b="0" i="0" u="none" strike="noStrike" kern="1200" cap="none" spc="250" normalizeH="0" baseline="0" noProof="0" dirty="0" smtClean="0">
                <a:ln>
                  <a:noFill/>
                </a:ln>
                <a:solidFill>
                  <a:srgbClr val="005EB8"/>
                </a:solidFill>
                <a:effectLst/>
                <a:uLnTx/>
                <a:uFillTx/>
                <a:latin typeface="Impact"/>
                <a:ea typeface="+mn-ea"/>
                <a:cs typeface="+mn-cs"/>
              </a:rPr>
              <a:t>ourney </a:t>
            </a:r>
            <a:r>
              <a:rPr kumimoji="0" lang="en-GB" sz="4400" b="0" i="0" u="none" strike="noStrike" kern="1200" cap="none" spc="250" normalizeH="0" baseline="0" noProof="0" dirty="0">
                <a:ln>
                  <a:noFill/>
                </a:ln>
                <a:solidFill>
                  <a:srgbClr val="005EB8"/>
                </a:solidFill>
                <a:effectLst/>
                <a:uLnTx/>
                <a:uFillTx/>
                <a:latin typeface="Impact"/>
                <a:ea typeface="+mn-ea"/>
                <a:cs typeface="+mn-cs"/>
              </a:rPr>
              <a:t>to </a:t>
            </a:r>
            <a:r>
              <a:rPr kumimoji="0" lang="en-GB" sz="4400" b="0" i="0" u="none" strike="noStrike" kern="1200" cap="none" spc="250" normalizeH="0" baseline="0" noProof="0" dirty="0" smtClean="0">
                <a:ln>
                  <a:noFill/>
                </a:ln>
                <a:solidFill>
                  <a:srgbClr val="005EB8"/>
                </a:solidFill>
                <a:effectLst/>
                <a:uLnTx/>
                <a:uFillTx/>
                <a:latin typeface="Impact"/>
                <a:ea typeface="+mn-ea"/>
                <a:cs typeface="+mn-cs"/>
              </a:rPr>
              <a:t>sustainable </a:t>
            </a:r>
            <a:r>
              <a:rPr kumimoji="0" lang="en-GB" sz="4400" b="0" i="0" u="none" strike="noStrike" kern="1200" cap="none" spc="250" normalizeH="0" baseline="0" noProof="0" dirty="0">
                <a:ln>
                  <a:noFill/>
                </a:ln>
                <a:solidFill>
                  <a:srgbClr val="005EB8"/>
                </a:solidFill>
                <a:effectLst/>
                <a:uLnTx/>
                <a:uFillTx/>
                <a:latin typeface="Impact"/>
                <a:ea typeface="+mn-ea"/>
                <a:cs typeface="+mn-cs"/>
              </a:rPr>
              <a:t>e</a:t>
            </a:r>
            <a:r>
              <a:rPr kumimoji="0" lang="en-GB" sz="4400" b="0" i="0" u="none" strike="noStrike" kern="1200" cap="none" spc="250" normalizeH="0" baseline="0" noProof="0" dirty="0" smtClean="0">
                <a:ln>
                  <a:noFill/>
                </a:ln>
                <a:solidFill>
                  <a:srgbClr val="005EB8"/>
                </a:solidFill>
                <a:effectLst/>
                <a:uLnTx/>
                <a:uFillTx/>
                <a:latin typeface="Impact"/>
                <a:ea typeface="+mn-ea"/>
                <a:cs typeface="+mn-cs"/>
              </a:rPr>
              <a:t>xcellence</a:t>
            </a:r>
            <a:endParaRPr kumimoji="0" lang="en-GB" sz="4400" b="0" i="0" u="none" strike="noStrike" kern="1200" cap="none" spc="250" normalizeH="0" baseline="0" noProof="0" dirty="0">
              <a:ln>
                <a:noFill/>
              </a:ln>
              <a:solidFill>
                <a:srgbClr val="005EB8"/>
              </a:solidFill>
              <a:effectLst/>
              <a:uLnTx/>
              <a:uFillTx/>
              <a:latin typeface="Impact" panose="020B0806030902050204" pitchFamily="34" charset="0"/>
              <a:ea typeface="+mn-ea"/>
              <a:cs typeface="+mn-cs"/>
            </a:endParaRPr>
          </a:p>
        </p:txBody>
      </p:sp>
      <p:sp>
        <p:nvSpPr>
          <p:cNvPr id="23" name="TextBox 22">
            <a:extLst>
              <a:ext uri="{FF2B5EF4-FFF2-40B4-BE49-F238E27FC236}">
                <a16:creationId xmlns:a16="http://schemas.microsoft.com/office/drawing/2014/main" id="{F964690F-85D5-4BD1-A0D6-D628EC6523B3}"/>
              </a:ext>
            </a:extLst>
          </p:cNvPr>
          <p:cNvSpPr txBox="1"/>
          <p:nvPr/>
        </p:nvSpPr>
        <p:spPr>
          <a:xfrm>
            <a:off x="349323" y="868969"/>
            <a:ext cx="114835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srgbClr val="000000">
                    <a:lumMod val="100000"/>
                  </a:srgbClr>
                </a:solidFill>
                <a:effectLst/>
                <a:uLnTx/>
                <a:uFillTx/>
                <a:latin typeface="Verdana"/>
                <a:ea typeface="+mn-ea"/>
                <a:cs typeface="+mn-cs"/>
              </a:rPr>
              <a:t>We aim to phase in our draft staffing model over around five years</a:t>
            </a:r>
            <a:r>
              <a:rPr kumimoji="0" lang="en-GB" sz="1400" b="0" i="0" u="none" strike="noStrike" kern="1200" cap="none" spc="0" normalizeH="0" baseline="0" noProof="0" dirty="0" smtClean="0">
                <a:ln>
                  <a:noFill/>
                </a:ln>
                <a:solidFill>
                  <a:srgbClr val="000000">
                    <a:lumMod val="100000"/>
                  </a:srgbClr>
                </a:solidFill>
                <a:effectLst/>
                <a:uLnTx/>
                <a:uFillTx/>
                <a:latin typeface="Verdana"/>
                <a:ea typeface="+mn-ea"/>
                <a:cs typeface="Arial" panose="020B0604020202020204" pitchFamily="34" charset="0"/>
              </a:rPr>
              <a:t>. </a:t>
            </a:r>
            <a:r>
              <a:rPr kumimoji="0" lang="en-GB" sz="1400" b="0" i="0" u="none" strike="noStrike" kern="1200" cap="none" spc="0" normalizeH="0" baseline="0" noProof="0" dirty="0">
                <a:ln>
                  <a:noFill/>
                </a:ln>
                <a:solidFill>
                  <a:srgbClr val="000000">
                    <a:lumMod val="100000"/>
                  </a:srgbClr>
                </a:solidFill>
                <a:effectLst/>
                <a:uLnTx/>
                <a:uFillTx/>
                <a:latin typeface="Verdana"/>
                <a:ea typeface="+mn-ea"/>
                <a:cs typeface="Arial" panose="020B0604020202020204" pitchFamily="34" charset="0"/>
              </a:rPr>
              <a:t>In </a:t>
            </a:r>
            <a:r>
              <a:rPr kumimoji="0" lang="en-GB" sz="1400" b="0" i="0" u="none" strike="noStrike" kern="1200" cap="none" spc="0" normalizeH="0" baseline="0" noProof="0" dirty="0" smtClean="0">
                <a:ln>
                  <a:noFill/>
                </a:ln>
                <a:solidFill>
                  <a:srgbClr val="000000">
                    <a:lumMod val="100000"/>
                  </a:srgbClr>
                </a:solidFill>
                <a:effectLst/>
                <a:uLnTx/>
                <a:uFillTx/>
                <a:latin typeface="Verdana"/>
                <a:ea typeface="+mn-ea"/>
                <a:cs typeface="Arial" panose="020B0604020202020204" pitchFamily="34" charset="0"/>
              </a:rPr>
              <a:t>Year One, we will focus on </a:t>
            </a:r>
            <a:r>
              <a:rPr kumimoji="0" lang="en-GB" sz="1400" b="0" i="0" u="none" strike="noStrike" kern="1200" cap="none" spc="0" normalizeH="0" baseline="0" noProof="0" dirty="0">
                <a:ln>
                  <a:noFill/>
                </a:ln>
                <a:solidFill>
                  <a:srgbClr val="000000">
                    <a:lumMod val="100000"/>
                  </a:srgbClr>
                </a:solidFill>
                <a:effectLst/>
                <a:uLnTx/>
                <a:uFillTx/>
                <a:latin typeface="Verdana"/>
                <a:ea typeface="+mn-ea"/>
                <a:cs typeface="Arial" panose="020B0604020202020204" pitchFamily="34" charset="0"/>
              </a:rPr>
              <a:t>recruiting high priority roles to enable </a:t>
            </a:r>
            <a:r>
              <a:rPr kumimoji="0" lang="en-GB" sz="1400" b="1" i="0" u="none" strike="noStrike" kern="1200" cap="none" spc="0" normalizeH="0" baseline="0" noProof="0" dirty="0">
                <a:ln>
                  <a:noFill/>
                </a:ln>
                <a:solidFill>
                  <a:srgbClr val="000000">
                    <a:lumMod val="100000"/>
                  </a:srgbClr>
                </a:solidFill>
                <a:effectLst/>
                <a:uLnTx/>
                <a:uFillTx/>
                <a:latin typeface="Verdana"/>
                <a:ea typeface="+mn-ea"/>
                <a:cs typeface="Arial" panose="020B0604020202020204" pitchFamily="34" charset="0"/>
              </a:rPr>
              <a:t>safe staffing</a:t>
            </a:r>
            <a:r>
              <a:rPr kumimoji="0" lang="en-GB" sz="1400" b="0" i="0" u="none" strike="noStrike" kern="1200" cap="none" spc="0" normalizeH="0" baseline="0" noProof="0" dirty="0">
                <a:ln>
                  <a:noFill/>
                </a:ln>
                <a:solidFill>
                  <a:srgbClr val="000000">
                    <a:lumMod val="100000"/>
                  </a:srgbClr>
                </a:solidFill>
                <a:effectLst/>
                <a:uLnTx/>
                <a:uFillTx/>
                <a:latin typeface="Verdana"/>
                <a:ea typeface="+mn-ea"/>
                <a:cs typeface="Arial" panose="020B0604020202020204" pitchFamily="34" charset="0"/>
              </a:rPr>
              <a:t>, improving flow and </a:t>
            </a:r>
            <a:r>
              <a:rPr kumimoji="0" lang="en-GB" sz="1400" b="1" i="0" u="none" strike="noStrike" kern="1200" cap="none" spc="0" normalizeH="0" baseline="0" noProof="0" dirty="0">
                <a:ln>
                  <a:noFill/>
                </a:ln>
                <a:solidFill>
                  <a:srgbClr val="000000">
                    <a:lumMod val="100000"/>
                  </a:srgbClr>
                </a:solidFill>
                <a:effectLst/>
                <a:uLnTx/>
                <a:uFillTx/>
                <a:latin typeface="Verdana"/>
                <a:ea typeface="+mn-ea"/>
                <a:cs typeface="Arial" panose="020B0604020202020204" pitchFamily="34" charset="0"/>
              </a:rPr>
              <a:t>capacity</a:t>
            </a:r>
            <a:r>
              <a:rPr kumimoji="0" lang="en-GB" sz="1400" b="0" i="0" u="none" strike="noStrike" kern="1200" cap="none" spc="0" normalizeH="0" baseline="0" noProof="0" dirty="0">
                <a:ln>
                  <a:noFill/>
                </a:ln>
                <a:solidFill>
                  <a:srgbClr val="000000">
                    <a:lumMod val="100000"/>
                  </a:srgbClr>
                </a:solidFill>
                <a:effectLst/>
                <a:uLnTx/>
                <a:uFillTx/>
                <a:latin typeface="Verdana"/>
                <a:ea typeface="+mn-ea"/>
                <a:cs typeface="Arial" panose="020B0604020202020204" pitchFamily="34" charset="0"/>
              </a:rPr>
              <a:t> and transitioning from an observation to an engagement model.</a:t>
            </a:r>
          </a:p>
        </p:txBody>
      </p:sp>
      <p:sp>
        <p:nvSpPr>
          <p:cNvPr id="9" name="object 11">
            <a:extLst>
              <a:ext uri="{FF2B5EF4-FFF2-40B4-BE49-F238E27FC236}">
                <a16:creationId xmlns:a16="http://schemas.microsoft.com/office/drawing/2014/main" id="{159B6AD3-2A94-4BDA-8BB9-C3DEC0853E0E}"/>
              </a:ext>
            </a:extLst>
          </p:cNvPr>
          <p:cNvSpPr/>
          <p:nvPr/>
        </p:nvSpPr>
        <p:spPr>
          <a:xfrm>
            <a:off x="1324416" y="1878722"/>
            <a:ext cx="9004360" cy="2261158"/>
          </a:xfrm>
          <a:custGeom>
            <a:avLst/>
            <a:gdLst/>
            <a:ahLst/>
            <a:cxnLst/>
            <a:rect l="l" t="t" r="r" b="b"/>
            <a:pathLst>
              <a:path w="4234180" h="1596389">
                <a:moveTo>
                  <a:pt x="570268" y="1550670"/>
                </a:moveTo>
                <a:lnTo>
                  <a:pt x="381863" y="1559052"/>
                </a:lnTo>
                <a:lnTo>
                  <a:pt x="382193" y="1559052"/>
                </a:lnTo>
                <a:lnTo>
                  <a:pt x="191884" y="1563497"/>
                </a:lnTo>
                <a:lnTo>
                  <a:pt x="0" y="1563878"/>
                </a:lnTo>
                <a:lnTo>
                  <a:pt x="88" y="1595882"/>
                </a:lnTo>
                <a:lnTo>
                  <a:pt x="192468" y="1595501"/>
                </a:lnTo>
                <a:lnTo>
                  <a:pt x="383108" y="1590929"/>
                </a:lnTo>
                <a:lnTo>
                  <a:pt x="571842" y="1582674"/>
                </a:lnTo>
                <a:lnTo>
                  <a:pt x="758291" y="1570609"/>
                </a:lnTo>
                <a:lnTo>
                  <a:pt x="942416" y="1554861"/>
                </a:lnTo>
                <a:lnTo>
                  <a:pt x="980346" y="1550797"/>
                </a:lnTo>
                <a:lnTo>
                  <a:pt x="569937" y="1550797"/>
                </a:lnTo>
                <a:lnTo>
                  <a:pt x="570268" y="1550670"/>
                </a:lnTo>
                <a:close/>
              </a:path>
              <a:path w="4234180" h="1596389">
                <a:moveTo>
                  <a:pt x="1644472" y="1424813"/>
                </a:moveTo>
                <a:lnTo>
                  <a:pt x="1472514" y="1454531"/>
                </a:lnTo>
                <a:lnTo>
                  <a:pt x="1472895" y="1454531"/>
                </a:lnTo>
                <a:lnTo>
                  <a:pt x="1297762" y="1480820"/>
                </a:lnTo>
                <a:lnTo>
                  <a:pt x="1298016" y="1480820"/>
                </a:lnTo>
                <a:lnTo>
                  <a:pt x="1119835" y="1503680"/>
                </a:lnTo>
                <a:lnTo>
                  <a:pt x="1120216" y="1503680"/>
                </a:lnTo>
                <a:lnTo>
                  <a:pt x="939114" y="1522984"/>
                </a:lnTo>
                <a:lnTo>
                  <a:pt x="939495" y="1522984"/>
                </a:lnTo>
                <a:lnTo>
                  <a:pt x="755726" y="1538605"/>
                </a:lnTo>
                <a:lnTo>
                  <a:pt x="756056" y="1538605"/>
                </a:lnTo>
                <a:lnTo>
                  <a:pt x="569937" y="1550797"/>
                </a:lnTo>
                <a:lnTo>
                  <a:pt x="980346" y="1550797"/>
                </a:lnTo>
                <a:lnTo>
                  <a:pt x="1123772" y="1535430"/>
                </a:lnTo>
                <a:lnTo>
                  <a:pt x="1302334" y="1512570"/>
                </a:lnTo>
                <a:lnTo>
                  <a:pt x="1477848" y="1486154"/>
                </a:lnTo>
                <a:lnTo>
                  <a:pt x="1650060" y="1456309"/>
                </a:lnTo>
                <a:lnTo>
                  <a:pt x="1809909" y="1424940"/>
                </a:lnTo>
                <a:lnTo>
                  <a:pt x="1644091" y="1424940"/>
                </a:lnTo>
                <a:lnTo>
                  <a:pt x="1644472" y="1424813"/>
                </a:lnTo>
                <a:close/>
              </a:path>
              <a:path w="4234180" h="1596389">
                <a:moveTo>
                  <a:pt x="1812620" y="1391793"/>
                </a:moveTo>
                <a:lnTo>
                  <a:pt x="1644091" y="1424940"/>
                </a:lnTo>
                <a:lnTo>
                  <a:pt x="1809909" y="1424940"/>
                </a:lnTo>
                <a:lnTo>
                  <a:pt x="1818970" y="1423162"/>
                </a:lnTo>
                <a:lnTo>
                  <a:pt x="1960979" y="1391920"/>
                </a:lnTo>
                <a:lnTo>
                  <a:pt x="1812239" y="1391920"/>
                </a:lnTo>
                <a:lnTo>
                  <a:pt x="1812620" y="1391793"/>
                </a:lnTo>
                <a:close/>
              </a:path>
              <a:path w="4234180" h="1596389">
                <a:moveTo>
                  <a:pt x="1977085" y="1355598"/>
                </a:moveTo>
                <a:lnTo>
                  <a:pt x="1812239" y="1391920"/>
                </a:lnTo>
                <a:lnTo>
                  <a:pt x="1960979" y="1391920"/>
                </a:lnTo>
                <a:lnTo>
                  <a:pt x="1984070" y="1386840"/>
                </a:lnTo>
                <a:lnTo>
                  <a:pt x="2111231" y="1355725"/>
                </a:lnTo>
                <a:lnTo>
                  <a:pt x="1976704" y="1355725"/>
                </a:lnTo>
                <a:lnTo>
                  <a:pt x="1977085" y="1355598"/>
                </a:lnTo>
                <a:close/>
              </a:path>
              <a:path w="4234180" h="1596389">
                <a:moveTo>
                  <a:pt x="2137613" y="1316228"/>
                </a:moveTo>
                <a:lnTo>
                  <a:pt x="1976704" y="1355725"/>
                </a:lnTo>
                <a:lnTo>
                  <a:pt x="2111231" y="1355725"/>
                </a:lnTo>
                <a:lnTo>
                  <a:pt x="2145487" y="1347343"/>
                </a:lnTo>
                <a:lnTo>
                  <a:pt x="2259663" y="1316355"/>
                </a:lnTo>
                <a:lnTo>
                  <a:pt x="2137232" y="1316355"/>
                </a:lnTo>
                <a:lnTo>
                  <a:pt x="2137613" y="1316228"/>
                </a:lnTo>
                <a:close/>
              </a:path>
              <a:path w="4234180" h="1596389">
                <a:moveTo>
                  <a:pt x="2689124" y="1180211"/>
                </a:moveTo>
                <a:lnTo>
                  <a:pt x="2594051" y="1180211"/>
                </a:lnTo>
                <a:lnTo>
                  <a:pt x="2445969" y="1228725"/>
                </a:lnTo>
                <a:lnTo>
                  <a:pt x="2293823" y="1273937"/>
                </a:lnTo>
                <a:lnTo>
                  <a:pt x="2294204" y="1273937"/>
                </a:lnTo>
                <a:lnTo>
                  <a:pt x="2137232" y="1316355"/>
                </a:lnTo>
                <a:lnTo>
                  <a:pt x="2259663" y="1316355"/>
                </a:lnTo>
                <a:lnTo>
                  <a:pt x="2302713" y="1304671"/>
                </a:lnTo>
                <a:lnTo>
                  <a:pt x="2455748" y="1259205"/>
                </a:lnTo>
                <a:lnTo>
                  <a:pt x="2604211" y="1210564"/>
                </a:lnTo>
                <a:lnTo>
                  <a:pt x="2689124" y="1180211"/>
                </a:lnTo>
                <a:close/>
              </a:path>
              <a:path w="4234180" h="1596389">
                <a:moveTo>
                  <a:pt x="2446350" y="1228598"/>
                </a:moveTo>
                <a:lnTo>
                  <a:pt x="2445922" y="1228725"/>
                </a:lnTo>
                <a:lnTo>
                  <a:pt x="2446350" y="1228598"/>
                </a:lnTo>
                <a:close/>
              </a:path>
              <a:path w="4234180" h="1596389">
                <a:moveTo>
                  <a:pt x="2825072" y="1129157"/>
                </a:moveTo>
                <a:lnTo>
                  <a:pt x="2737053" y="1129157"/>
                </a:lnTo>
                <a:lnTo>
                  <a:pt x="2593744" y="1180311"/>
                </a:lnTo>
                <a:lnTo>
                  <a:pt x="2594051" y="1180211"/>
                </a:lnTo>
                <a:lnTo>
                  <a:pt x="2689124" y="1180211"/>
                </a:lnTo>
                <a:lnTo>
                  <a:pt x="2748102" y="1159129"/>
                </a:lnTo>
                <a:lnTo>
                  <a:pt x="2825072" y="1129157"/>
                </a:lnTo>
                <a:close/>
              </a:path>
              <a:path w="4234180" h="1596389">
                <a:moveTo>
                  <a:pt x="2956957" y="1075309"/>
                </a:moveTo>
                <a:lnTo>
                  <a:pt x="2875102" y="1075309"/>
                </a:lnTo>
                <a:lnTo>
                  <a:pt x="2736672" y="1129284"/>
                </a:lnTo>
                <a:lnTo>
                  <a:pt x="2737053" y="1129157"/>
                </a:lnTo>
                <a:lnTo>
                  <a:pt x="2825072" y="1129157"/>
                </a:lnTo>
                <a:lnTo>
                  <a:pt x="2887040" y="1105027"/>
                </a:lnTo>
                <a:lnTo>
                  <a:pt x="2956957" y="1075309"/>
                </a:lnTo>
                <a:close/>
              </a:path>
              <a:path w="4234180" h="1596389">
                <a:moveTo>
                  <a:pt x="3084263" y="1018794"/>
                </a:moveTo>
                <a:lnTo>
                  <a:pt x="3008198" y="1018794"/>
                </a:lnTo>
                <a:lnTo>
                  <a:pt x="2874721" y="1075436"/>
                </a:lnTo>
                <a:lnTo>
                  <a:pt x="2875102" y="1075309"/>
                </a:lnTo>
                <a:lnTo>
                  <a:pt x="2956957" y="1075309"/>
                </a:lnTo>
                <a:lnTo>
                  <a:pt x="3020898" y="1048131"/>
                </a:lnTo>
                <a:lnTo>
                  <a:pt x="3084263" y="1018794"/>
                </a:lnTo>
                <a:close/>
              </a:path>
              <a:path w="4234180" h="1596389">
                <a:moveTo>
                  <a:pt x="3206811" y="959612"/>
                </a:moveTo>
                <a:lnTo>
                  <a:pt x="3135833" y="959612"/>
                </a:lnTo>
                <a:lnTo>
                  <a:pt x="3135325" y="959866"/>
                </a:lnTo>
                <a:lnTo>
                  <a:pt x="3007690" y="1018921"/>
                </a:lnTo>
                <a:lnTo>
                  <a:pt x="3008198" y="1018794"/>
                </a:lnTo>
                <a:lnTo>
                  <a:pt x="3084263" y="1018794"/>
                </a:lnTo>
                <a:lnTo>
                  <a:pt x="3149549" y="988568"/>
                </a:lnTo>
                <a:lnTo>
                  <a:pt x="3206811" y="959612"/>
                </a:lnTo>
                <a:close/>
              </a:path>
              <a:path w="4234180" h="1596389">
                <a:moveTo>
                  <a:pt x="3135776" y="959638"/>
                </a:moveTo>
                <a:lnTo>
                  <a:pt x="3135284" y="959866"/>
                </a:lnTo>
                <a:lnTo>
                  <a:pt x="3135776" y="959638"/>
                </a:lnTo>
                <a:close/>
              </a:path>
              <a:path w="4234180" h="1596389">
                <a:moveTo>
                  <a:pt x="3324125" y="898017"/>
                </a:moveTo>
                <a:lnTo>
                  <a:pt x="3257880" y="898017"/>
                </a:lnTo>
                <a:lnTo>
                  <a:pt x="3135776" y="959638"/>
                </a:lnTo>
                <a:lnTo>
                  <a:pt x="3206811" y="959612"/>
                </a:lnTo>
                <a:lnTo>
                  <a:pt x="3272612" y="926338"/>
                </a:lnTo>
                <a:lnTo>
                  <a:pt x="3324125" y="898017"/>
                </a:lnTo>
                <a:close/>
              </a:path>
              <a:path w="4234180" h="1596389">
                <a:moveTo>
                  <a:pt x="3437415" y="833882"/>
                </a:moveTo>
                <a:lnTo>
                  <a:pt x="3374339" y="833882"/>
                </a:lnTo>
                <a:lnTo>
                  <a:pt x="3257372" y="898271"/>
                </a:lnTo>
                <a:lnTo>
                  <a:pt x="3257880" y="898017"/>
                </a:lnTo>
                <a:lnTo>
                  <a:pt x="3324125" y="898017"/>
                </a:lnTo>
                <a:lnTo>
                  <a:pt x="3389960" y="861822"/>
                </a:lnTo>
                <a:lnTo>
                  <a:pt x="3437415" y="833882"/>
                </a:lnTo>
                <a:close/>
              </a:path>
              <a:path w="4234180" h="1596389">
                <a:moveTo>
                  <a:pt x="3491129" y="801116"/>
                </a:moveTo>
                <a:lnTo>
                  <a:pt x="3430092" y="801116"/>
                </a:lnTo>
                <a:lnTo>
                  <a:pt x="3373831" y="834136"/>
                </a:lnTo>
                <a:lnTo>
                  <a:pt x="3374339" y="833882"/>
                </a:lnTo>
                <a:lnTo>
                  <a:pt x="3437415" y="833882"/>
                </a:lnTo>
                <a:lnTo>
                  <a:pt x="3446475" y="828548"/>
                </a:lnTo>
                <a:lnTo>
                  <a:pt x="3491129" y="801116"/>
                </a:lnTo>
                <a:close/>
              </a:path>
              <a:path w="4234180" h="1596389">
                <a:moveTo>
                  <a:pt x="3484575" y="767588"/>
                </a:moveTo>
                <a:lnTo>
                  <a:pt x="3429838" y="801243"/>
                </a:lnTo>
                <a:lnTo>
                  <a:pt x="3430092" y="801116"/>
                </a:lnTo>
                <a:lnTo>
                  <a:pt x="3491129" y="801116"/>
                </a:lnTo>
                <a:lnTo>
                  <a:pt x="3501466" y="794766"/>
                </a:lnTo>
                <a:lnTo>
                  <a:pt x="3543447" y="767842"/>
                </a:lnTo>
                <a:lnTo>
                  <a:pt x="3484321" y="767842"/>
                </a:lnTo>
                <a:lnTo>
                  <a:pt x="3484575" y="767588"/>
                </a:lnTo>
                <a:close/>
              </a:path>
              <a:path w="4234180" h="1596389">
                <a:moveTo>
                  <a:pt x="3594643" y="733679"/>
                </a:moveTo>
                <a:lnTo>
                  <a:pt x="3537407" y="733679"/>
                </a:lnTo>
                <a:lnTo>
                  <a:pt x="3484321" y="767842"/>
                </a:lnTo>
                <a:lnTo>
                  <a:pt x="3543447" y="767842"/>
                </a:lnTo>
                <a:lnTo>
                  <a:pt x="3554933" y="760476"/>
                </a:lnTo>
                <a:lnTo>
                  <a:pt x="3594643" y="733679"/>
                </a:lnTo>
                <a:close/>
              </a:path>
              <a:path w="4234180" h="1596389">
                <a:moveTo>
                  <a:pt x="3644235" y="699008"/>
                </a:moveTo>
                <a:lnTo>
                  <a:pt x="3588715" y="699008"/>
                </a:lnTo>
                <a:lnTo>
                  <a:pt x="3537153" y="733806"/>
                </a:lnTo>
                <a:lnTo>
                  <a:pt x="3537407" y="733679"/>
                </a:lnTo>
                <a:lnTo>
                  <a:pt x="3594643" y="733679"/>
                </a:lnTo>
                <a:lnTo>
                  <a:pt x="3606876" y="725424"/>
                </a:lnTo>
                <a:lnTo>
                  <a:pt x="3644235" y="699008"/>
                </a:lnTo>
                <a:close/>
              </a:path>
              <a:path w="4234180" h="1596389">
                <a:moveTo>
                  <a:pt x="3692246" y="663829"/>
                </a:moveTo>
                <a:lnTo>
                  <a:pt x="3638626" y="663829"/>
                </a:lnTo>
                <a:lnTo>
                  <a:pt x="3588461" y="699135"/>
                </a:lnTo>
                <a:lnTo>
                  <a:pt x="3588715" y="699008"/>
                </a:lnTo>
                <a:lnTo>
                  <a:pt x="3644235" y="699008"/>
                </a:lnTo>
                <a:lnTo>
                  <a:pt x="3657168" y="689864"/>
                </a:lnTo>
                <a:lnTo>
                  <a:pt x="3692246" y="663829"/>
                </a:lnTo>
                <a:close/>
              </a:path>
              <a:path w="4234180" h="1596389">
                <a:moveTo>
                  <a:pt x="3738819" y="628142"/>
                </a:moveTo>
                <a:lnTo>
                  <a:pt x="3686632" y="628142"/>
                </a:lnTo>
                <a:lnTo>
                  <a:pt x="3638245" y="664083"/>
                </a:lnTo>
                <a:lnTo>
                  <a:pt x="3638626" y="663829"/>
                </a:lnTo>
                <a:lnTo>
                  <a:pt x="3692246" y="663829"/>
                </a:lnTo>
                <a:lnTo>
                  <a:pt x="3705936" y="653669"/>
                </a:lnTo>
                <a:lnTo>
                  <a:pt x="3738819" y="628142"/>
                </a:lnTo>
                <a:close/>
              </a:path>
              <a:path w="4234180" h="1596389">
                <a:moveTo>
                  <a:pt x="3868729" y="518033"/>
                </a:moveTo>
                <a:lnTo>
                  <a:pt x="3821252" y="518033"/>
                </a:lnTo>
                <a:lnTo>
                  <a:pt x="3777818" y="555498"/>
                </a:lnTo>
                <a:lnTo>
                  <a:pt x="3732987" y="592201"/>
                </a:lnTo>
                <a:lnTo>
                  <a:pt x="3686378" y="628269"/>
                </a:lnTo>
                <a:lnTo>
                  <a:pt x="3686632" y="628142"/>
                </a:lnTo>
                <a:lnTo>
                  <a:pt x="3738819" y="628142"/>
                </a:lnTo>
                <a:lnTo>
                  <a:pt x="3753053" y="617093"/>
                </a:lnTo>
                <a:lnTo>
                  <a:pt x="3798519" y="579882"/>
                </a:lnTo>
                <a:lnTo>
                  <a:pt x="3842334" y="542036"/>
                </a:lnTo>
                <a:lnTo>
                  <a:pt x="3868729" y="518033"/>
                </a:lnTo>
                <a:close/>
              </a:path>
              <a:path w="4234180" h="1596389">
                <a:moveTo>
                  <a:pt x="3733241" y="591947"/>
                </a:moveTo>
                <a:lnTo>
                  <a:pt x="3732913" y="592201"/>
                </a:lnTo>
                <a:lnTo>
                  <a:pt x="3733241" y="591947"/>
                </a:lnTo>
                <a:close/>
              </a:path>
              <a:path w="4234180" h="1596389">
                <a:moveTo>
                  <a:pt x="3778072" y="555244"/>
                </a:moveTo>
                <a:lnTo>
                  <a:pt x="3777762" y="555498"/>
                </a:lnTo>
                <a:lnTo>
                  <a:pt x="3778072" y="555244"/>
                </a:lnTo>
                <a:close/>
              </a:path>
              <a:path w="4234180" h="1596389">
                <a:moveTo>
                  <a:pt x="3908710" y="480314"/>
                </a:moveTo>
                <a:lnTo>
                  <a:pt x="3862654" y="480314"/>
                </a:lnTo>
                <a:lnTo>
                  <a:pt x="3820871" y="518287"/>
                </a:lnTo>
                <a:lnTo>
                  <a:pt x="3821252" y="518033"/>
                </a:lnTo>
                <a:lnTo>
                  <a:pt x="3868729" y="518033"/>
                </a:lnTo>
                <a:lnTo>
                  <a:pt x="3884371" y="503809"/>
                </a:lnTo>
                <a:lnTo>
                  <a:pt x="3908710" y="480314"/>
                </a:lnTo>
                <a:close/>
              </a:path>
              <a:path w="4234180" h="1596389">
                <a:moveTo>
                  <a:pt x="3902278" y="442087"/>
                </a:moveTo>
                <a:lnTo>
                  <a:pt x="3862273" y="480568"/>
                </a:lnTo>
                <a:lnTo>
                  <a:pt x="3862654" y="480314"/>
                </a:lnTo>
                <a:lnTo>
                  <a:pt x="3908710" y="480314"/>
                </a:lnTo>
                <a:lnTo>
                  <a:pt x="3924630" y="464947"/>
                </a:lnTo>
                <a:lnTo>
                  <a:pt x="3946672" y="442468"/>
                </a:lnTo>
                <a:lnTo>
                  <a:pt x="3902024" y="442468"/>
                </a:lnTo>
                <a:lnTo>
                  <a:pt x="3902278" y="442087"/>
                </a:lnTo>
                <a:close/>
              </a:path>
              <a:path w="4234180" h="1596389">
                <a:moveTo>
                  <a:pt x="3983703" y="403479"/>
                </a:moveTo>
                <a:lnTo>
                  <a:pt x="3940124" y="403479"/>
                </a:lnTo>
                <a:lnTo>
                  <a:pt x="3902024" y="442468"/>
                </a:lnTo>
                <a:lnTo>
                  <a:pt x="3946672" y="442468"/>
                </a:lnTo>
                <a:lnTo>
                  <a:pt x="3963111" y="425704"/>
                </a:lnTo>
                <a:lnTo>
                  <a:pt x="3983703" y="403479"/>
                </a:lnTo>
                <a:close/>
              </a:path>
              <a:path w="4234180" h="1596389">
                <a:moveTo>
                  <a:pt x="4018611" y="364363"/>
                </a:moveTo>
                <a:lnTo>
                  <a:pt x="3976319" y="364363"/>
                </a:lnTo>
                <a:lnTo>
                  <a:pt x="3939870" y="403733"/>
                </a:lnTo>
                <a:lnTo>
                  <a:pt x="3940124" y="403479"/>
                </a:lnTo>
                <a:lnTo>
                  <a:pt x="3983703" y="403479"/>
                </a:lnTo>
                <a:lnTo>
                  <a:pt x="3999941" y="385953"/>
                </a:lnTo>
                <a:lnTo>
                  <a:pt x="4018611" y="364363"/>
                </a:lnTo>
                <a:close/>
              </a:path>
              <a:path w="4234180" h="1596389">
                <a:moveTo>
                  <a:pt x="4051762" y="324866"/>
                </a:moveTo>
                <a:lnTo>
                  <a:pt x="4010609" y="324866"/>
                </a:lnTo>
                <a:lnTo>
                  <a:pt x="3975938" y="364744"/>
                </a:lnTo>
                <a:lnTo>
                  <a:pt x="3976319" y="364363"/>
                </a:lnTo>
                <a:lnTo>
                  <a:pt x="4018611" y="364363"/>
                </a:lnTo>
                <a:lnTo>
                  <a:pt x="4034866" y="345567"/>
                </a:lnTo>
                <a:lnTo>
                  <a:pt x="4051762" y="324866"/>
                </a:lnTo>
                <a:close/>
              </a:path>
              <a:path w="4234180" h="1596389">
                <a:moveTo>
                  <a:pt x="4083171" y="284861"/>
                </a:moveTo>
                <a:lnTo>
                  <a:pt x="4043121" y="284861"/>
                </a:lnTo>
                <a:lnTo>
                  <a:pt x="4010228" y="325247"/>
                </a:lnTo>
                <a:lnTo>
                  <a:pt x="4010609" y="324866"/>
                </a:lnTo>
                <a:lnTo>
                  <a:pt x="4051762" y="324866"/>
                </a:lnTo>
                <a:lnTo>
                  <a:pt x="4068140" y="304800"/>
                </a:lnTo>
                <a:lnTo>
                  <a:pt x="4083171" y="284861"/>
                </a:lnTo>
                <a:close/>
              </a:path>
              <a:path w="4234180" h="1596389">
                <a:moveTo>
                  <a:pt x="4112688" y="244475"/>
                </a:moveTo>
                <a:lnTo>
                  <a:pt x="4073601" y="244475"/>
                </a:lnTo>
                <a:lnTo>
                  <a:pt x="4042740" y="285242"/>
                </a:lnTo>
                <a:lnTo>
                  <a:pt x="4043121" y="284861"/>
                </a:lnTo>
                <a:lnTo>
                  <a:pt x="4083171" y="284861"/>
                </a:lnTo>
                <a:lnTo>
                  <a:pt x="4099255" y="263525"/>
                </a:lnTo>
                <a:lnTo>
                  <a:pt x="4112688" y="244475"/>
                </a:lnTo>
                <a:close/>
              </a:path>
              <a:path w="4234180" h="1596389">
                <a:moveTo>
                  <a:pt x="4140499" y="203581"/>
                </a:moveTo>
                <a:lnTo>
                  <a:pt x="4102303" y="203581"/>
                </a:lnTo>
                <a:lnTo>
                  <a:pt x="4073220" y="244856"/>
                </a:lnTo>
                <a:lnTo>
                  <a:pt x="4073601" y="244475"/>
                </a:lnTo>
                <a:lnTo>
                  <a:pt x="4112688" y="244475"/>
                </a:lnTo>
                <a:lnTo>
                  <a:pt x="4128719" y="221742"/>
                </a:lnTo>
                <a:lnTo>
                  <a:pt x="4140499" y="203581"/>
                </a:lnTo>
                <a:close/>
              </a:path>
              <a:path w="4234180" h="1596389">
                <a:moveTo>
                  <a:pt x="4190138" y="120650"/>
                </a:moveTo>
                <a:lnTo>
                  <a:pt x="4153992" y="120650"/>
                </a:lnTo>
                <a:lnTo>
                  <a:pt x="4128846" y="162814"/>
                </a:lnTo>
                <a:lnTo>
                  <a:pt x="4102219" y="203700"/>
                </a:lnTo>
                <a:lnTo>
                  <a:pt x="4140499" y="203581"/>
                </a:lnTo>
                <a:lnTo>
                  <a:pt x="4156151" y="179451"/>
                </a:lnTo>
                <a:lnTo>
                  <a:pt x="4181678" y="136779"/>
                </a:lnTo>
                <a:lnTo>
                  <a:pt x="4190138" y="120650"/>
                </a:lnTo>
                <a:close/>
              </a:path>
              <a:path w="4234180" h="1596389">
                <a:moveTo>
                  <a:pt x="4129100" y="162306"/>
                </a:moveTo>
                <a:lnTo>
                  <a:pt x="4128770" y="162814"/>
                </a:lnTo>
                <a:lnTo>
                  <a:pt x="4129100" y="162306"/>
                </a:lnTo>
                <a:close/>
              </a:path>
              <a:path w="4234180" h="1596389">
                <a:moveTo>
                  <a:pt x="4175314" y="79813"/>
                </a:moveTo>
                <a:lnTo>
                  <a:pt x="4153484" y="121412"/>
                </a:lnTo>
                <a:lnTo>
                  <a:pt x="4153992" y="120650"/>
                </a:lnTo>
                <a:lnTo>
                  <a:pt x="4190138" y="120650"/>
                </a:lnTo>
                <a:lnTo>
                  <a:pt x="4204408" y="93446"/>
                </a:lnTo>
                <a:lnTo>
                  <a:pt x="4175314" y="79813"/>
                </a:lnTo>
                <a:close/>
              </a:path>
              <a:path w="4234180" h="1596389">
                <a:moveTo>
                  <a:pt x="4232901" y="65024"/>
                </a:moveTo>
                <a:lnTo>
                  <a:pt x="4183075" y="65024"/>
                </a:lnTo>
                <a:lnTo>
                  <a:pt x="4211523" y="79883"/>
                </a:lnTo>
                <a:lnTo>
                  <a:pt x="4204408" y="93446"/>
                </a:lnTo>
                <a:lnTo>
                  <a:pt x="4234002" y="107315"/>
                </a:lnTo>
                <a:lnTo>
                  <a:pt x="4232901" y="65024"/>
                </a:lnTo>
                <a:close/>
              </a:path>
              <a:path w="4234180" h="1596389">
                <a:moveTo>
                  <a:pt x="4183075" y="65024"/>
                </a:moveTo>
                <a:lnTo>
                  <a:pt x="4175314" y="79813"/>
                </a:lnTo>
                <a:lnTo>
                  <a:pt x="4204408" y="93446"/>
                </a:lnTo>
                <a:lnTo>
                  <a:pt x="4211523" y="79883"/>
                </a:lnTo>
                <a:lnTo>
                  <a:pt x="4183075" y="65024"/>
                </a:lnTo>
                <a:close/>
              </a:path>
              <a:path w="4234180" h="1596389">
                <a:moveTo>
                  <a:pt x="4231208" y="0"/>
                </a:moveTo>
                <a:lnTo>
                  <a:pt x="4147007" y="66548"/>
                </a:lnTo>
                <a:lnTo>
                  <a:pt x="4175314" y="79813"/>
                </a:lnTo>
                <a:lnTo>
                  <a:pt x="4183075" y="65024"/>
                </a:lnTo>
                <a:lnTo>
                  <a:pt x="4232901" y="65024"/>
                </a:lnTo>
                <a:lnTo>
                  <a:pt x="4231208" y="0"/>
                </a:lnTo>
                <a:close/>
              </a:path>
            </a:pathLst>
          </a:cu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0" scaled="1"/>
            <a:tileRect/>
          </a:gradFill>
          <a:ln>
            <a:noFill/>
          </a:ln>
        </p:spPr>
        <p:txBody>
          <a:bodyPr wrap="square" lIns="0" tIns="0" rIns="0" bIns="0" rtlCol="0"/>
          <a:lstStyle/>
          <a:p>
            <a:pPr marL="0" marR="0" lvl="0" indent="0" algn="l" defTabSz="544222" rtl="0" eaLnBrk="1" fontAlgn="base" latinLnBrk="0" hangingPunct="1">
              <a:lnSpc>
                <a:spcPct val="100000"/>
              </a:lnSpc>
              <a:spcBef>
                <a:spcPct val="0"/>
              </a:spcBef>
              <a:spcAft>
                <a:spcPct val="0"/>
              </a:spcAft>
              <a:buClrTx/>
              <a:buSzTx/>
              <a:buFontTx/>
              <a:buNone/>
              <a:tabLst/>
              <a:defRPr/>
            </a:pPr>
            <a:endParaRPr kumimoji="0"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0DAD029F-8853-4FFD-9BAB-841520AE0F48}"/>
              </a:ext>
            </a:extLst>
          </p:cNvPr>
          <p:cNvSpPr/>
          <p:nvPr/>
        </p:nvSpPr>
        <p:spPr>
          <a:xfrm>
            <a:off x="951575" y="4471684"/>
            <a:ext cx="576291" cy="5040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22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3D72567A-9C1F-473F-92BE-DFE83E456289}"/>
              </a:ext>
            </a:extLst>
          </p:cNvPr>
          <p:cNvSpPr txBox="1"/>
          <p:nvPr/>
        </p:nvSpPr>
        <p:spPr>
          <a:xfrm>
            <a:off x="1681835" y="1870329"/>
            <a:ext cx="2268000" cy="2344231"/>
          </a:xfrm>
          <a:prstGeom prst="rect">
            <a:avLst/>
          </a:prstGeom>
        </p:spPr>
        <p:txBody>
          <a:bodyPr vert="horz" wrap="square" lIns="0" tIns="121920" rIns="0" bIns="0" rtlCol="0">
            <a:spAutoFit/>
          </a:bodyPr>
          <a:lstStyle>
            <a:defPPr>
              <a:defRPr lang="en-US"/>
            </a:defPPr>
            <a:lvl1pPr marL="9525" marR="3810">
              <a:lnSpc>
                <a:spcPct val="120000"/>
              </a:lnSpc>
              <a:spcBef>
                <a:spcPts val="1000"/>
              </a:spcBef>
              <a:defRPr sz="875">
                <a:latin typeface="+mn-lt"/>
                <a:ea typeface="Open Sans" panose="020B0606030504020204" pitchFamily="34" charset="0"/>
                <a:cs typeface="Open Sans" panose="020B0606030504020204" pitchFamily="34" charset="0"/>
              </a:defRPr>
            </a:lvl1pPr>
          </a:lstStyle>
          <a:p>
            <a:pPr marL="0" marR="0" lvl="0" indent="0" algn="l" defTabSz="544222" rtl="0" eaLnBrk="1" fontAlgn="base" latinLnBrk="0" hangingPunct="1">
              <a:lnSpc>
                <a:spcPct val="100000"/>
              </a:lnSpc>
              <a:spcBef>
                <a:spcPct val="0"/>
              </a:spcBef>
              <a:spcAft>
                <a:spcPts val="200"/>
              </a:spcAft>
              <a:buClrTx/>
              <a:buSzTx/>
              <a:buFontTx/>
              <a:buNone/>
              <a:tabLst/>
              <a:defRPr/>
            </a:pPr>
            <a:r>
              <a:rPr kumimoji="0" lang="en-GB" sz="1200" b="1" i="0" u="none" strike="noStrike" kern="1200" cap="none" spc="-11" normalizeH="0" baseline="0" noProof="0" dirty="0" smtClean="0">
                <a:ln>
                  <a:noFill/>
                </a:ln>
                <a:solidFill>
                  <a:srgbClr val="1B98CD"/>
                </a:solidFill>
                <a:effectLst/>
                <a:uLnTx/>
                <a:uFillTx/>
                <a:latin typeface="Verdana"/>
                <a:ea typeface="ヒラギノ角ゴ Pro W3" charset="0"/>
                <a:cs typeface="Arial" panose="020B0604020202020204" pitchFamily="34" charset="0"/>
              </a:rPr>
              <a:t>PREPARATION</a:t>
            </a:r>
            <a:endParaRPr kumimoji="0" lang="en-GB" sz="1200" b="1" i="0" u="none" strike="noStrike" kern="1200" cap="none" spc="-11" normalizeH="0" baseline="0" noProof="0" dirty="0">
              <a:ln>
                <a:noFill/>
              </a:ln>
              <a:solidFill>
                <a:srgbClr val="1B98CD"/>
              </a:solidFill>
              <a:effectLst/>
              <a:uLnTx/>
              <a:uFillTx/>
              <a:latin typeface="Verdana"/>
              <a:ea typeface="ヒラギノ角ゴ Pro W3" charset="0"/>
              <a:cs typeface="Arial" panose="020B0604020202020204" pitchFamily="34" charset="0"/>
            </a:endParaRPr>
          </a:p>
          <a:p>
            <a:pPr marL="0" marR="0" lvl="0" indent="0" algn="l" defTabSz="544222" rtl="0" eaLnBrk="1" fontAlgn="base" latinLnBrk="0" hangingPunct="1">
              <a:lnSpc>
                <a:spcPct val="100000"/>
              </a:lnSpc>
              <a:spcBef>
                <a:spcPct val="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cs typeface="Arial" panose="020B0604020202020204" pitchFamily="34" charset="0"/>
              </a:rPr>
              <a:t>Planning for the implementation of high priority roles through detailed </a:t>
            </a:r>
            <a:r>
              <a:rPr kumimoji="0" lang="en-GB" sz="1200" b="1" i="0" u="none" strike="noStrike" kern="1200" cap="none" spc="0" normalizeH="0" baseline="0" noProof="0" dirty="0">
                <a:ln>
                  <a:noFill/>
                </a:ln>
                <a:solidFill>
                  <a:srgbClr val="000000"/>
                </a:solidFill>
                <a:effectLst/>
                <a:uLnTx/>
                <a:uFillTx/>
                <a:latin typeface="Verdana"/>
                <a:cs typeface="Arial" panose="020B0604020202020204" pitchFamily="34" charset="0"/>
              </a:rPr>
              <a:t>analysis of recruitment needs</a:t>
            </a:r>
            <a:r>
              <a:rPr kumimoji="0" lang="en-GB" sz="1200" b="0" i="0" u="none" strike="noStrike" kern="1200" cap="none" spc="0" normalizeH="0" baseline="0" noProof="0" dirty="0">
                <a:ln>
                  <a:noFill/>
                </a:ln>
                <a:solidFill>
                  <a:srgbClr val="000000"/>
                </a:solidFill>
                <a:effectLst/>
                <a:uLnTx/>
                <a:uFillTx/>
                <a:latin typeface="Verdana"/>
                <a:cs typeface="Arial" panose="020B0604020202020204" pitchFamily="34" charset="0"/>
              </a:rPr>
              <a:t>, </a:t>
            </a:r>
            <a:r>
              <a:rPr kumimoji="0" lang="en-GB" sz="1200" b="1" i="0" u="none" strike="noStrike" kern="1200" cap="none" spc="0" normalizeH="0" baseline="0" noProof="0" dirty="0">
                <a:ln>
                  <a:noFill/>
                </a:ln>
                <a:solidFill>
                  <a:srgbClr val="000000"/>
                </a:solidFill>
                <a:effectLst/>
                <a:uLnTx/>
                <a:uFillTx/>
                <a:latin typeface="Verdana"/>
                <a:cs typeface="Arial" panose="020B0604020202020204" pitchFamily="34" charset="0"/>
              </a:rPr>
              <a:t>job evaluation </a:t>
            </a:r>
            <a:r>
              <a:rPr kumimoji="0" lang="en-GB" sz="1200" b="0" i="0" u="none" strike="noStrike" kern="1200" cap="none" spc="0" normalizeH="0" baseline="0" noProof="0" dirty="0">
                <a:ln>
                  <a:noFill/>
                </a:ln>
                <a:solidFill>
                  <a:srgbClr val="000000"/>
                </a:solidFill>
                <a:effectLst/>
                <a:uLnTx/>
                <a:uFillTx/>
                <a:latin typeface="Verdana"/>
                <a:cs typeface="Arial" panose="020B0604020202020204" pitchFamily="34" charset="0"/>
              </a:rPr>
              <a:t>reviews and change management activities to ensure adequate </a:t>
            </a:r>
            <a:r>
              <a:rPr kumimoji="0" lang="en-GB" sz="1200" b="1" i="0" u="none" strike="noStrike" kern="1200" cap="none" spc="0" normalizeH="0" baseline="0" noProof="0" dirty="0">
                <a:ln>
                  <a:noFill/>
                </a:ln>
                <a:solidFill>
                  <a:srgbClr val="000000"/>
                </a:solidFill>
                <a:effectLst/>
                <a:uLnTx/>
                <a:uFillTx/>
                <a:latin typeface="Verdana"/>
                <a:cs typeface="Arial" panose="020B0604020202020204" pitchFamily="34" charset="0"/>
              </a:rPr>
              <a:t>supporting structures </a:t>
            </a:r>
            <a:r>
              <a:rPr kumimoji="0" lang="en-GB" sz="1200" b="0" i="0" u="none" strike="noStrike" kern="1200" cap="none" spc="0" normalizeH="0" baseline="0" noProof="0" dirty="0">
                <a:ln>
                  <a:noFill/>
                </a:ln>
                <a:solidFill>
                  <a:srgbClr val="000000"/>
                </a:solidFill>
                <a:effectLst/>
                <a:uLnTx/>
                <a:uFillTx/>
                <a:latin typeface="Verdana"/>
                <a:cs typeface="Arial" panose="020B0604020202020204" pitchFamily="34" charset="0"/>
              </a:rPr>
              <a:t>are in place.</a:t>
            </a:r>
          </a:p>
          <a:p>
            <a:pPr marL="0" marR="0" lvl="0" indent="0" algn="l" defTabSz="544222" rtl="0" eaLnBrk="1" fontAlgn="base" latinLnBrk="0" hangingPunct="1">
              <a:lnSpc>
                <a:spcPct val="100000"/>
              </a:lnSpc>
              <a:spcBef>
                <a:spcPct val="0"/>
              </a:spcBef>
              <a:spcAft>
                <a:spcPts val="200"/>
              </a:spcAft>
              <a:buClrTx/>
              <a:buSzTx/>
              <a:buFontTx/>
              <a:buNone/>
              <a:tabLst/>
              <a:defRPr/>
            </a:pPr>
            <a:endParaRPr kumimoji="0" lang="en-GB" sz="900" b="1" i="0" u="none" strike="noStrike" kern="1200" cap="none" spc="-11" normalizeH="0" baseline="0" noProof="0" dirty="0">
              <a:ln>
                <a:noFill/>
              </a:ln>
              <a:solidFill>
                <a:srgbClr val="1B98CD"/>
              </a:solidFill>
              <a:effectLst/>
              <a:uLnTx/>
              <a:uFillTx/>
              <a:latin typeface="Arial" panose="020B0604020202020204" pitchFamily="34" charset="0"/>
              <a:ea typeface="ヒラギノ角ゴ Pro W3" charset="0"/>
              <a:cs typeface="Arial" panose="020B0604020202020204" pitchFamily="34" charset="0"/>
            </a:endParaRPr>
          </a:p>
        </p:txBody>
      </p:sp>
      <p:sp>
        <p:nvSpPr>
          <p:cNvPr id="47" name="TextBox 46">
            <a:extLst>
              <a:ext uri="{FF2B5EF4-FFF2-40B4-BE49-F238E27FC236}">
                <a16:creationId xmlns:a16="http://schemas.microsoft.com/office/drawing/2014/main" id="{E5A25EB8-174B-48F8-8F99-FB32F464E3EA}"/>
              </a:ext>
            </a:extLst>
          </p:cNvPr>
          <p:cNvSpPr txBox="1"/>
          <p:nvPr/>
        </p:nvSpPr>
        <p:spPr>
          <a:xfrm>
            <a:off x="2937984" y="4278829"/>
            <a:ext cx="3795700" cy="1605568"/>
          </a:xfrm>
          <a:prstGeom prst="rect">
            <a:avLst/>
          </a:prstGeom>
        </p:spPr>
        <p:txBody>
          <a:bodyPr vert="horz" wrap="square" lIns="0" tIns="121920" rIns="0" bIns="0" rtlCol="0">
            <a:spAutoFit/>
          </a:bodyPr>
          <a:lstStyle>
            <a:defPPr>
              <a:defRPr lang="en-US"/>
            </a:defPPr>
            <a:lvl1pPr marR="0" lvl="0" indent="0" defTabSz="544222" fontAlgn="base">
              <a:lnSpc>
                <a:spcPct val="100000"/>
              </a:lnSpc>
              <a:spcBef>
                <a:spcPct val="0"/>
              </a:spcBef>
              <a:spcAft>
                <a:spcPts val="0"/>
              </a:spcAft>
              <a:buClrTx/>
              <a:buSzTx/>
              <a:buFontTx/>
              <a:buNone/>
              <a:tabLst/>
              <a:defRPr kumimoji="0" sz="800" b="1" i="0" u="none" strike="noStrike" cap="none" spc="-11" normalizeH="0" baseline="0">
                <a:ln>
                  <a:noFill/>
                </a:ln>
                <a:solidFill>
                  <a:srgbClr val="1B98CD"/>
                </a:solidFill>
                <a:effectLst/>
                <a:uLnTx/>
                <a:uFillTx/>
                <a:latin typeface="Arial" panose="020B0604020202020204" pitchFamily="34" charset="0"/>
                <a:ea typeface="ヒラギノ角ゴ Pro W3" charset="0"/>
                <a:cs typeface="Arial" panose="020B0604020202020204" pitchFamily="34" charset="0"/>
              </a:defRPr>
            </a:lvl1pPr>
          </a:lstStyle>
          <a:p>
            <a:pPr marL="0" marR="0" lvl="0" indent="0" algn="l" defTabSz="544222" rtl="0" eaLnBrk="1" fontAlgn="base" latinLnBrk="0" hangingPunct="1">
              <a:lnSpc>
                <a:spcPct val="100000"/>
              </a:lnSpc>
              <a:spcBef>
                <a:spcPct val="0"/>
              </a:spcBef>
              <a:spcAft>
                <a:spcPts val="200"/>
              </a:spcAft>
              <a:buClrTx/>
              <a:buSzTx/>
              <a:buFontTx/>
              <a:buNone/>
              <a:tabLst/>
              <a:defRPr/>
            </a:pPr>
            <a:r>
              <a:rPr kumimoji="0" lang="en-GB" sz="1200" b="1" i="0" u="none" strike="noStrike" kern="1200" cap="none" spc="-11" normalizeH="0" baseline="0" noProof="0" dirty="0">
                <a:ln>
                  <a:noFill/>
                </a:ln>
                <a:solidFill>
                  <a:srgbClr val="1B98CD"/>
                </a:solidFill>
                <a:effectLst/>
                <a:uLnTx/>
                <a:uFillTx/>
                <a:latin typeface="Verdana"/>
                <a:cs typeface="Arial" panose="020B0604020202020204" pitchFamily="34" charset="0"/>
              </a:rPr>
              <a:t>STABILISATON AND RETENTION</a:t>
            </a:r>
          </a:p>
          <a:p>
            <a:pPr marL="0" marR="0" lvl="0" indent="0" algn="l" defTabSz="544222" rtl="0" eaLnBrk="1" fontAlgn="base" latinLnBrk="0" hangingPunct="1">
              <a:lnSpc>
                <a:spcPct val="100000"/>
              </a:lnSpc>
              <a:spcBef>
                <a:spcPct val="0"/>
              </a:spcBef>
              <a:spcAft>
                <a:spcPts val="200"/>
              </a:spcAft>
              <a:buClrTx/>
              <a:buSzTx/>
              <a:buFontTx/>
              <a:buNone/>
              <a:tabLst/>
              <a:defRPr/>
            </a:pPr>
            <a:r>
              <a:rPr kumimoji="0" lang="en-GB" sz="1200" b="0" i="0" u="none" strike="noStrike" kern="1200" cap="none" spc="-11" normalizeH="0" baseline="0" noProof="0" dirty="0">
                <a:ln>
                  <a:noFill/>
                </a:ln>
                <a:solidFill>
                  <a:srgbClr val="000000"/>
                </a:solidFill>
                <a:effectLst/>
                <a:uLnTx/>
                <a:uFillTx/>
                <a:latin typeface="Verdana"/>
                <a:cs typeface="Arial" panose="020B0604020202020204" pitchFamily="34" charset="0"/>
              </a:rPr>
              <a:t>Making a step towards a </a:t>
            </a:r>
            <a:r>
              <a:rPr kumimoji="0" lang="en-GB" sz="1200" b="1" i="0" u="none" strike="noStrike" kern="1200" cap="none" spc="-11" normalizeH="0" baseline="0" noProof="0" dirty="0">
                <a:ln>
                  <a:noFill/>
                </a:ln>
                <a:solidFill>
                  <a:srgbClr val="000000"/>
                </a:solidFill>
                <a:effectLst/>
                <a:uLnTx/>
                <a:uFillTx/>
                <a:latin typeface="Verdana"/>
                <a:cs typeface="Arial" panose="020B0604020202020204" pitchFamily="34" charset="0"/>
              </a:rPr>
              <a:t>purposeful</a:t>
            </a:r>
            <a:r>
              <a:rPr kumimoji="0" lang="en-GB" sz="1200" b="0" i="0" u="none" strike="noStrike" kern="1200" cap="none" spc="-11" normalizeH="0" baseline="0" noProof="0" dirty="0">
                <a:ln>
                  <a:noFill/>
                </a:ln>
                <a:solidFill>
                  <a:srgbClr val="000000"/>
                </a:solidFill>
                <a:effectLst/>
                <a:uLnTx/>
                <a:uFillTx/>
                <a:latin typeface="Verdana"/>
                <a:cs typeface="Arial" panose="020B0604020202020204" pitchFamily="34" charset="0"/>
              </a:rPr>
              <a:t>, </a:t>
            </a:r>
            <a:r>
              <a:rPr kumimoji="0" lang="en-GB" sz="1200" b="1" i="0" u="none" strike="noStrike" kern="1200" cap="none" spc="-11" normalizeH="0" baseline="0" noProof="0" dirty="0">
                <a:ln>
                  <a:noFill/>
                </a:ln>
                <a:solidFill>
                  <a:srgbClr val="000000"/>
                </a:solidFill>
                <a:effectLst/>
                <a:uLnTx/>
                <a:uFillTx/>
                <a:latin typeface="Verdana"/>
                <a:cs typeface="Arial" panose="020B0604020202020204" pitchFamily="34" charset="0"/>
              </a:rPr>
              <a:t>therapeutic</a:t>
            </a:r>
            <a:r>
              <a:rPr kumimoji="0" lang="en-GB" sz="1200" b="0" i="0" u="none" strike="noStrike" kern="1200" cap="none" spc="-11" normalizeH="0" baseline="0" noProof="0" dirty="0">
                <a:ln>
                  <a:noFill/>
                </a:ln>
                <a:solidFill>
                  <a:srgbClr val="000000"/>
                </a:solidFill>
                <a:effectLst/>
                <a:uLnTx/>
                <a:uFillTx/>
                <a:latin typeface="Verdana"/>
                <a:cs typeface="Arial" panose="020B0604020202020204" pitchFamily="34" charset="0"/>
              </a:rPr>
              <a:t>, and </a:t>
            </a:r>
            <a:r>
              <a:rPr kumimoji="0" lang="en-GB" sz="1200" b="1" i="0" u="none" strike="noStrike" kern="1200" cap="none" spc="-11" normalizeH="0" baseline="0" noProof="0" dirty="0">
                <a:ln>
                  <a:noFill/>
                </a:ln>
                <a:solidFill>
                  <a:srgbClr val="000000"/>
                </a:solidFill>
                <a:effectLst/>
                <a:uLnTx/>
                <a:uFillTx/>
                <a:latin typeface="Verdana"/>
                <a:cs typeface="Arial" panose="020B0604020202020204" pitchFamily="34" charset="0"/>
              </a:rPr>
              <a:t>trauma informed </a:t>
            </a:r>
            <a:r>
              <a:rPr kumimoji="0" lang="en-GB" sz="1200" b="0" i="0" u="none" strike="noStrike" kern="1200" cap="none" spc="-11" normalizeH="0" baseline="0" noProof="0" dirty="0">
                <a:ln>
                  <a:noFill/>
                </a:ln>
                <a:solidFill>
                  <a:srgbClr val="000000"/>
                </a:solidFill>
                <a:effectLst/>
                <a:uLnTx/>
                <a:uFillTx/>
                <a:latin typeface="Verdana"/>
                <a:cs typeface="Arial" panose="020B0604020202020204" pitchFamily="34" charset="0"/>
              </a:rPr>
              <a:t>service model through enhancing the </a:t>
            </a:r>
            <a:r>
              <a:rPr kumimoji="0" lang="en-GB" sz="1200" b="1" i="0" u="none" strike="noStrike" kern="1200" cap="none" spc="-11" normalizeH="0" baseline="0" noProof="0" dirty="0">
                <a:ln>
                  <a:noFill/>
                </a:ln>
                <a:solidFill>
                  <a:srgbClr val="000000"/>
                </a:solidFill>
                <a:effectLst/>
                <a:uLnTx/>
                <a:uFillTx/>
                <a:latin typeface="Verdana"/>
                <a:cs typeface="Arial" panose="020B0604020202020204" pitchFamily="34" charset="0"/>
              </a:rPr>
              <a:t>safe functioning </a:t>
            </a:r>
            <a:r>
              <a:rPr kumimoji="0" lang="en-GB" sz="1200" b="0" i="0" u="none" strike="noStrike" kern="1200" cap="none" spc="-11" normalizeH="0" baseline="0" noProof="0" dirty="0">
                <a:ln>
                  <a:noFill/>
                </a:ln>
                <a:solidFill>
                  <a:srgbClr val="000000"/>
                </a:solidFill>
                <a:effectLst/>
                <a:uLnTx/>
                <a:uFillTx/>
                <a:latin typeface="Verdana"/>
                <a:cs typeface="Arial" panose="020B0604020202020204" pitchFamily="34" charset="0"/>
              </a:rPr>
              <a:t>of wards, </a:t>
            </a:r>
            <a:r>
              <a:rPr kumimoji="0" lang="en-GB" sz="1200" b="1" i="0" u="none" strike="noStrike" kern="1200" cap="none" spc="-11" normalizeH="0" baseline="0" noProof="0" dirty="0">
                <a:ln>
                  <a:noFill/>
                </a:ln>
                <a:solidFill>
                  <a:srgbClr val="000000"/>
                </a:solidFill>
                <a:effectLst/>
                <a:uLnTx/>
                <a:uFillTx/>
                <a:latin typeface="Verdana"/>
                <a:cs typeface="Arial" panose="020B0604020202020204" pitchFamily="34" charset="0"/>
              </a:rPr>
              <a:t>maximising the skills </a:t>
            </a:r>
            <a:r>
              <a:rPr kumimoji="0" lang="en-GB" sz="1200" b="0" i="0" u="none" strike="noStrike" kern="1200" cap="none" spc="-11" normalizeH="0" baseline="0" noProof="0" dirty="0">
                <a:ln>
                  <a:noFill/>
                </a:ln>
                <a:solidFill>
                  <a:srgbClr val="000000"/>
                </a:solidFill>
                <a:effectLst/>
                <a:uLnTx/>
                <a:uFillTx/>
                <a:latin typeface="Verdana"/>
                <a:cs typeface="Arial" panose="020B0604020202020204" pitchFamily="34" charset="0"/>
              </a:rPr>
              <a:t>we have and filling vacant posts through a </a:t>
            </a:r>
            <a:r>
              <a:rPr kumimoji="0" lang="en-GB" sz="1200" b="1" i="0" u="none" strike="noStrike" kern="1200" cap="none" spc="-11" normalizeH="0" baseline="0" noProof="0" dirty="0">
                <a:ln>
                  <a:noFill/>
                </a:ln>
                <a:solidFill>
                  <a:srgbClr val="000000"/>
                </a:solidFill>
                <a:effectLst/>
                <a:uLnTx/>
                <a:uFillTx/>
                <a:latin typeface="Verdana"/>
                <a:cs typeface="Arial" panose="020B0604020202020204" pitchFamily="34" charset="0"/>
              </a:rPr>
              <a:t>robust recruitment strategy</a:t>
            </a:r>
            <a:r>
              <a:rPr kumimoji="0" lang="en-GB" sz="1200" b="0" i="0" u="none" strike="noStrike" kern="1200" cap="none" spc="-11" normalizeH="0" baseline="0" noProof="0" dirty="0">
                <a:ln>
                  <a:noFill/>
                </a:ln>
                <a:solidFill>
                  <a:srgbClr val="000000"/>
                </a:solidFill>
                <a:effectLst/>
                <a:uLnTx/>
                <a:uFillTx/>
                <a:latin typeface="Verdana"/>
                <a:cs typeface="Arial" panose="020B0604020202020204" pitchFamily="34" charset="0"/>
              </a:rPr>
              <a:t>.</a:t>
            </a:r>
          </a:p>
          <a:p>
            <a:pPr marL="0" marR="0" lvl="0" indent="0" algn="l" defTabSz="544222" rtl="0" eaLnBrk="1" fontAlgn="base" latinLnBrk="0" hangingPunct="1">
              <a:lnSpc>
                <a:spcPct val="100000"/>
              </a:lnSpc>
              <a:spcBef>
                <a:spcPct val="0"/>
              </a:spcBef>
              <a:spcAft>
                <a:spcPts val="200"/>
              </a:spcAft>
              <a:buClrTx/>
              <a:buSzTx/>
              <a:buFontTx/>
              <a:buNone/>
              <a:tabLst/>
              <a:defRPr/>
            </a:pPr>
            <a:endParaRPr kumimoji="0" lang="en-GB" sz="900" b="1" i="0" u="none" strike="noStrike" kern="1200" cap="none" spc="-11" normalizeH="0" baseline="0" noProof="0" dirty="0">
              <a:ln>
                <a:noFill/>
              </a:ln>
              <a:solidFill>
                <a:srgbClr val="1B98CD"/>
              </a:solidFill>
              <a:effectLst/>
              <a:uLnTx/>
              <a:uFillTx/>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E9D01857-7FC8-4D49-8E6B-6ED811E012EB}"/>
              </a:ext>
            </a:extLst>
          </p:cNvPr>
          <p:cNvSpPr txBox="1"/>
          <p:nvPr/>
        </p:nvSpPr>
        <p:spPr>
          <a:xfrm>
            <a:off x="7308499" y="3408171"/>
            <a:ext cx="2082028" cy="2734082"/>
          </a:xfrm>
          <a:prstGeom prst="rect">
            <a:avLst/>
          </a:prstGeom>
        </p:spPr>
        <p:txBody>
          <a:bodyPr vert="horz" wrap="square" lIns="0" tIns="121920" rIns="0" bIns="0" rtlCol="0">
            <a:spAutoFit/>
          </a:bodyPr>
          <a:lstStyle>
            <a:defPPr>
              <a:defRPr lang="en-US"/>
            </a:defPPr>
            <a:lvl1pPr marR="0" lvl="0" indent="0" defTabSz="544222" fontAlgn="base">
              <a:lnSpc>
                <a:spcPct val="100000"/>
              </a:lnSpc>
              <a:spcBef>
                <a:spcPct val="0"/>
              </a:spcBef>
              <a:spcAft>
                <a:spcPts val="0"/>
              </a:spcAft>
              <a:buClrTx/>
              <a:buSzTx/>
              <a:buFontTx/>
              <a:buNone/>
              <a:tabLst/>
              <a:defRPr kumimoji="0" sz="800" b="1" i="0" u="none" strike="noStrike" cap="none" spc="-11" normalizeH="0" baseline="0">
                <a:ln>
                  <a:noFill/>
                </a:ln>
                <a:solidFill>
                  <a:srgbClr val="1B98CD"/>
                </a:solidFill>
                <a:effectLst/>
                <a:uLnTx/>
                <a:uFillTx/>
                <a:latin typeface="Arial" panose="020B0604020202020204" pitchFamily="34" charset="0"/>
                <a:ea typeface="ヒラギノ角ゴ Pro W3" charset="0"/>
                <a:cs typeface="Arial" panose="020B0604020202020204" pitchFamily="34" charset="0"/>
              </a:defRPr>
            </a:lvl1pPr>
          </a:lstStyle>
          <a:p>
            <a:pPr marL="0" marR="0" lvl="0" indent="0" algn="l" defTabSz="544222" rtl="0" eaLnBrk="1" fontAlgn="base" latinLnBrk="0" hangingPunct="1">
              <a:lnSpc>
                <a:spcPct val="100000"/>
              </a:lnSpc>
              <a:spcBef>
                <a:spcPct val="0"/>
              </a:spcBef>
              <a:spcAft>
                <a:spcPts val="200"/>
              </a:spcAft>
              <a:buClrTx/>
              <a:buSzTx/>
              <a:buFontTx/>
              <a:buNone/>
              <a:tabLst/>
              <a:defRPr/>
            </a:pPr>
            <a:r>
              <a:rPr kumimoji="0" lang="en-GB" sz="1200" b="1" i="0" u="none" strike="noStrike" kern="1200" cap="none" spc="-11" normalizeH="0" baseline="0" noProof="0" dirty="0" smtClean="0">
                <a:ln>
                  <a:noFill/>
                </a:ln>
                <a:solidFill>
                  <a:srgbClr val="1B98CD"/>
                </a:solidFill>
                <a:effectLst/>
                <a:uLnTx/>
                <a:uFillTx/>
                <a:latin typeface="Verdana"/>
                <a:cs typeface="Arial" panose="020B0604020202020204" pitchFamily="34" charset="0"/>
              </a:rPr>
              <a:t>TRANSFORMING CARE</a:t>
            </a:r>
            <a:endParaRPr kumimoji="0" lang="en-GB" sz="1200" b="1" i="0" u="none" strike="noStrike" kern="1200" cap="none" spc="-11" normalizeH="0" baseline="0" noProof="0" dirty="0">
              <a:ln>
                <a:noFill/>
              </a:ln>
              <a:solidFill>
                <a:srgbClr val="1B98CD"/>
              </a:solidFill>
              <a:effectLst/>
              <a:uLnTx/>
              <a:uFillTx/>
              <a:latin typeface="Verdana"/>
              <a:cs typeface="Arial" panose="020B0604020202020204" pitchFamily="34" charset="0"/>
            </a:endParaRPr>
          </a:p>
          <a:p>
            <a:pPr marL="0" marR="0" lvl="0" indent="0" algn="l" defTabSz="544222" rtl="0" eaLnBrk="1" fontAlgn="base" latinLnBrk="0" hangingPunct="1">
              <a:lnSpc>
                <a:spcPct val="100000"/>
              </a:lnSpc>
              <a:spcBef>
                <a:spcPct val="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Moving towards an organisational design that will offer </a:t>
            </a:r>
            <a:r>
              <a:rPr kumimoji="0" lang="en-GB" sz="1200" b="1"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person centred</a:t>
            </a:r>
            <a:r>
              <a:rPr kumimoji="0" lang="en-GB" sz="1200" b="0"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 </a:t>
            </a:r>
            <a:r>
              <a:rPr kumimoji="0" lang="en-GB" sz="1200" b="1"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integrated</a:t>
            </a:r>
            <a:r>
              <a:rPr kumimoji="0" lang="en-GB" sz="1200" b="0"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 accessible and timely care for all, available </a:t>
            </a:r>
            <a:r>
              <a:rPr kumimoji="0" lang="en-GB" sz="1200" b="1"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all day, everyday </a:t>
            </a:r>
            <a:r>
              <a:rPr kumimoji="0" lang="en-GB" sz="1200" b="0" i="0" u="none" strike="noStrike" kern="1200" cap="none" spc="0" normalizeH="0" baseline="0" noProof="0" dirty="0" smtClean="0">
                <a:ln>
                  <a:noFill/>
                </a:ln>
                <a:solidFill>
                  <a:srgbClr val="000000"/>
                </a:solidFill>
                <a:effectLst/>
                <a:uLnTx/>
                <a:uFillTx/>
                <a:latin typeface="Verdana"/>
                <a:ea typeface="+mn-ea"/>
                <a:cs typeface="Arial" panose="020B0604020202020204" pitchFamily="34" charset="0"/>
              </a:rPr>
              <a:t>across </a:t>
            </a:r>
            <a:r>
              <a:rPr kumimoji="0" lang="en-GB" sz="1200" b="0"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the </a:t>
            </a:r>
            <a:r>
              <a:rPr kumimoji="0" lang="en-GB" sz="1200" b="1"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whole care pathway. </a:t>
            </a:r>
            <a:r>
              <a:rPr kumimoji="0" lang="en-GB" sz="1200" b="0" i="0" u="none" strike="noStrike" kern="1200" cap="none" spc="0" normalizeH="0" baseline="0" noProof="0" dirty="0" smtClean="0">
                <a:ln>
                  <a:noFill/>
                </a:ln>
                <a:solidFill>
                  <a:srgbClr val="000000"/>
                </a:solidFill>
                <a:effectLst/>
                <a:uLnTx/>
                <a:uFillTx/>
                <a:latin typeface="Verdana"/>
                <a:ea typeface="+mn-ea"/>
                <a:cs typeface="Arial" panose="020B0604020202020204" pitchFamily="34" charset="0"/>
              </a:rPr>
              <a:t>Enabled </a:t>
            </a:r>
            <a:r>
              <a:rPr kumimoji="0" lang="en-GB" sz="1200" b="0"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through introducing </a:t>
            </a:r>
            <a:r>
              <a:rPr kumimoji="0" lang="en-GB" sz="1200" b="1"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new and innovative roles to </a:t>
            </a:r>
            <a:r>
              <a:rPr kumimoji="0" lang="en-GB" sz="1200" b="1" i="0" u="none" strike="noStrike" kern="1200" cap="none" spc="0" normalizeH="0" baseline="0" noProof="0" dirty="0" smtClean="0">
                <a:ln>
                  <a:noFill/>
                </a:ln>
                <a:solidFill>
                  <a:srgbClr val="000000"/>
                </a:solidFill>
                <a:effectLst/>
                <a:uLnTx/>
                <a:uFillTx/>
                <a:latin typeface="Verdana"/>
                <a:ea typeface="+mn-ea"/>
                <a:cs typeface="Arial" panose="020B0604020202020204" pitchFamily="34" charset="0"/>
              </a:rPr>
              <a:t>meet </a:t>
            </a:r>
            <a:r>
              <a:rPr kumimoji="0" lang="en-GB" sz="1200" b="1"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the needs of patients.</a:t>
            </a:r>
            <a:endParaRPr kumimoji="0" lang="en-GB" sz="1200" b="1" i="0" u="none" strike="noStrike" kern="1200" cap="none" spc="-11" normalizeH="0" baseline="0" noProof="0" dirty="0">
              <a:ln>
                <a:noFill/>
              </a:ln>
              <a:solidFill>
                <a:srgbClr val="1B98CD"/>
              </a:solidFill>
              <a:effectLst/>
              <a:uLnTx/>
              <a:uFillTx/>
              <a:latin typeface="Verdana"/>
              <a:cs typeface="Arial" panose="020B0604020202020204" pitchFamily="34" charset="0"/>
            </a:endParaRPr>
          </a:p>
        </p:txBody>
      </p:sp>
      <p:sp>
        <p:nvSpPr>
          <p:cNvPr id="50" name="Oval 49">
            <a:extLst>
              <a:ext uri="{FF2B5EF4-FFF2-40B4-BE49-F238E27FC236}">
                <a16:creationId xmlns:a16="http://schemas.microsoft.com/office/drawing/2014/main" id="{1E45CAFE-C312-4457-9813-D55CF2A9834C}"/>
              </a:ext>
            </a:extLst>
          </p:cNvPr>
          <p:cNvSpPr/>
          <p:nvPr/>
        </p:nvSpPr>
        <p:spPr>
          <a:xfrm>
            <a:off x="4049454" y="1984334"/>
            <a:ext cx="108000" cy="10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22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51" name="Straight Connector 50">
            <a:extLst>
              <a:ext uri="{FF2B5EF4-FFF2-40B4-BE49-F238E27FC236}">
                <a16:creationId xmlns:a16="http://schemas.microsoft.com/office/drawing/2014/main" id="{B0724A71-D22F-4C49-B55C-D09F05F0CCB0}"/>
              </a:ext>
            </a:extLst>
          </p:cNvPr>
          <p:cNvCxnSpPr>
            <a:cxnSpLocks/>
          </p:cNvCxnSpPr>
          <p:nvPr/>
        </p:nvCxnSpPr>
        <p:spPr>
          <a:xfrm flipH="1">
            <a:off x="4103454" y="2091816"/>
            <a:ext cx="1946" cy="188257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F15FFBC1-BDB1-43DA-8552-51B965A1470D}"/>
              </a:ext>
            </a:extLst>
          </p:cNvPr>
          <p:cNvSpPr/>
          <p:nvPr/>
        </p:nvSpPr>
        <p:spPr>
          <a:xfrm>
            <a:off x="6864522" y="2018673"/>
            <a:ext cx="108000" cy="10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22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56" name="Straight Connector 55">
            <a:extLst>
              <a:ext uri="{FF2B5EF4-FFF2-40B4-BE49-F238E27FC236}">
                <a16:creationId xmlns:a16="http://schemas.microsoft.com/office/drawing/2014/main" id="{050E5372-06A1-4A98-839A-740A7E0972D7}"/>
              </a:ext>
            </a:extLst>
          </p:cNvPr>
          <p:cNvCxnSpPr>
            <a:cxnSpLocks/>
          </p:cNvCxnSpPr>
          <p:nvPr/>
        </p:nvCxnSpPr>
        <p:spPr>
          <a:xfrm>
            <a:off x="6918522" y="2126673"/>
            <a:ext cx="0" cy="144307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046DF7BA-5785-4C8B-A6DD-2A87136073EE}"/>
              </a:ext>
            </a:extLst>
          </p:cNvPr>
          <p:cNvSpPr/>
          <p:nvPr/>
        </p:nvSpPr>
        <p:spPr>
          <a:xfrm>
            <a:off x="1116797" y="1966964"/>
            <a:ext cx="108000" cy="10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22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65" name="Straight Connector 64">
            <a:extLst>
              <a:ext uri="{FF2B5EF4-FFF2-40B4-BE49-F238E27FC236}">
                <a16:creationId xmlns:a16="http://schemas.microsoft.com/office/drawing/2014/main" id="{E75D7221-F643-4C59-AA9E-9277FAB30BA6}"/>
              </a:ext>
            </a:extLst>
          </p:cNvPr>
          <p:cNvCxnSpPr>
            <a:cxnSpLocks/>
          </p:cNvCxnSpPr>
          <p:nvPr/>
        </p:nvCxnSpPr>
        <p:spPr>
          <a:xfrm flipH="1">
            <a:off x="1153379" y="2065175"/>
            <a:ext cx="9903" cy="1907859"/>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22279400-4052-4A82-856D-F36FF65D9686}"/>
              </a:ext>
            </a:extLst>
          </p:cNvPr>
          <p:cNvSpPr txBox="1"/>
          <p:nvPr/>
        </p:nvSpPr>
        <p:spPr>
          <a:xfrm>
            <a:off x="283059" y="1679229"/>
            <a:ext cx="18834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200" normalizeH="0" baseline="0" noProof="0" dirty="0">
                <a:ln>
                  <a:noFill/>
                </a:ln>
                <a:solidFill>
                  <a:srgbClr val="000000">
                    <a:lumMod val="100000"/>
                  </a:srgbClr>
                </a:solidFill>
                <a:effectLst/>
                <a:uLnTx/>
                <a:uFillTx/>
                <a:latin typeface="Verdana"/>
                <a:ea typeface="+mn-ea"/>
                <a:cs typeface="Arial" panose="020B0604020202020204" pitchFamily="34" charset="0"/>
              </a:rPr>
              <a:t>WE ARE HERE</a:t>
            </a:r>
          </a:p>
        </p:txBody>
      </p:sp>
      <p:sp>
        <p:nvSpPr>
          <p:cNvPr id="67" name="TextBox 66">
            <a:extLst>
              <a:ext uri="{FF2B5EF4-FFF2-40B4-BE49-F238E27FC236}">
                <a16:creationId xmlns:a16="http://schemas.microsoft.com/office/drawing/2014/main" id="{2D5E7086-3914-4533-B86E-2A85C905C6F3}"/>
              </a:ext>
            </a:extLst>
          </p:cNvPr>
          <p:cNvSpPr txBox="1"/>
          <p:nvPr/>
        </p:nvSpPr>
        <p:spPr>
          <a:xfrm>
            <a:off x="10363703" y="1978858"/>
            <a:ext cx="1711499" cy="2528897"/>
          </a:xfrm>
          <a:prstGeom prst="rect">
            <a:avLst/>
          </a:prstGeom>
        </p:spPr>
        <p:txBody>
          <a:bodyPr vert="horz" wrap="square" lIns="0" tIns="121920" rIns="0" bIns="0" rtlCol="0">
            <a:spAutoFit/>
          </a:bodyPr>
          <a:lstStyle>
            <a:defPPr>
              <a:defRPr lang="en-US"/>
            </a:defPPr>
            <a:lvl1pPr marL="9525" marR="3810">
              <a:lnSpc>
                <a:spcPct val="120000"/>
              </a:lnSpc>
              <a:spcBef>
                <a:spcPts val="1000"/>
              </a:spcBef>
              <a:defRPr sz="875">
                <a:latin typeface="+mn-lt"/>
                <a:ea typeface="Open Sans" panose="020B0606030504020204" pitchFamily="34" charset="0"/>
                <a:cs typeface="Open Sans" panose="020B0606030504020204" pitchFamily="34" charset="0"/>
              </a:defRPr>
            </a:lvl1pPr>
          </a:lstStyle>
          <a:p>
            <a:pPr marL="0" marR="0" lvl="0" indent="0" algn="l" defTabSz="544222" rtl="0" eaLnBrk="1" fontAlgn="base" latinLnBrk="0" hangingPunct="1">
              <a:lnSpc>
                <a:spcPct val="100000"/>
              </a:lnSpc>
              <a:spcBef>
                <a:spcPct val="0"/>
              </a:spcBef>
              <a:spcAft>
                <a:spcPts val="200"/>
              </a:spcAft>
              <a:buClrTx/>
              <a:buSzTx/>
              <a:buFontTx/>
              <a:buNone/>
              <a:tabLst/>
              <a:defRPr/>
            </a:pPr>
            <a:r>
              <a:rPr kumimoji="0" lang="en-GB" sz="1200" b="1" i="0" u="none" strike="noStrike" kern="1200" cap="none" spc="-11" normalizeH="0" baseline="0" noProof="0" dirty="0">
                <a:ln>
                  <a:noFill/>
                </a:ln>
                <a:solidFill>
                  <a:srgbClr val="1B98CD"/>
                </a:solidFill>
                <a:effectLst/>
                <a:uLnTx/>
                <a:uFillTx/>
                <a:latin typeface="Verdana"/>
                <a:ea typeface="ヒラギノ角ゴ Pro W3" charset="0"/>
                <a:cs typeface="Arial" panose="020B0604020202020204" pitchFamily="34" charset="0"/>
              </a:rPr>
              <a:t>SUSTAINABLE AND CONTINUOUSLY IMPROVING WORKFORCE</a:t>
            </a:r>
          </a:p>
          <a:p>
            <a:pPr marL="0" marR="0" lvl="0" indent="0" algn="l" defTabSz="544222" rtl="0" eaLnBrk="1" fontAlgn="base" latinLnBrk="0" hangingPunct="1">
              <a:lnSpc>
                <a:spcPct val="100000"/>
              </a:lnSpc>
              <a:spcBef>
                <a:spcPct val="0"/>
              </a:spcBef>
              <a:spcAft>
                <a:spcPts val="20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a:cs typeface="Arial" panose="020B0604020202020204" pitchFamily="34" charset="0"/>
              </a:rPr>
              <a:t>Continue working towards future </a:t>
            </a:r>
            <a:r>
              <a:rPr kumimoji="0" lang="en-GB" sz="1200" b="0" i="0" u="none" strike="noStrike" kern="1200" cap="none" spc="0" normalizeH="0" baseline="0" noProof="0" dirty="0">
                <a:ln>
                  <a:noFill/>
                </a:ln>
                <a:solidFill>
                  <a:srgbClr val="000000"/>
                </a:solidFill>
                <a:effectLst/>
                <a:uLnTx/>
                <a:uFillTx/>
                <a:latin typeface="Verdana"/>
                <a:cs typeface="Arial" panose="020B0604020202020204" pitchFamily="34" charset="0"/>
              </a:rPr>
              <a:t>target state staffing </a:t>
            </a:r>
            <a:r>
              <a:rPr kumimoji="0" lang="en-GB" sz="1200" b="0" i="0" u="none" strike="noStrike" kern="1200" cap="none" spc="0" normalizeH="0" baseline="0" noProof="0" dirty="0" smtClean="0">
                <a:ln>
                  <a:noFill/>
                </a:ln>
                <a:solidFill>
                  <a:srgbClr val="000000"/>
                </a:solidFill>
                <a:effectLst/>
                <a:uLnTx/>
                <a:uFillTx/>
                <a:latin typeface="Verdana"/>
                <a:cs typeface="Arial" panose="020B0604020202020204" pitchFamily="34" charset="0"/>
              </a:rPr>
              <a:t>models, enabling </a:t>
            </a:r>
            <a:r>
              <a:rPr kumimoji="0" lang="en-GB" sz="1200" b="0" i="0" u="none" strike="noStrike" kern="1200" cap="none" spc="0" normalizeH="0" baseline="0" noProof="0" dirty="0">
                <a:ln>
                  <a:noFill/>
                </a:ln>
                <a:solidFill>
                  <a:srgbClr val="000000"/>
                </a:solidFill>
                <a:effectLst/>
                <a:uLnTx/>
                <a:uFillTx/>
                <a:latin typeface="Verdana"/>
                <a:cs typeface="Arial" panose="020B0604020202020204" pitchFamily="34" charset="0"/>
              </a:rPr>
              <a:t>continuous improvement over time and </a:t>
            </a:r>
            <a:r>
              <a:rPr kumimoji="0" lang="en-GB" sz="1200" b="0" i="0" u="none" strike="noStrike" kern="1200" cap="none" spc="0" normalizeH="0" baseline="0" noProof="0" dirty="0" smtClean="0">
                <a:ln>
                  <a:noFill/>
                </a:ln>
                <a:solidFill>
                  <a:srgbClr val="000000"/>
                </a:solidFill>
                <a:effectLst/>
                <a:uLnTx/>
                <a:uFillTx/>
                <a:latin typeface="Verdana"/>
                <a:cs typeface="Arial" panose="020B0604020202020204" pitchFamily="34" charset="0"/>
              </a:rPr>
              <a:t>ensuring </a:t>
            </a:r>
            <a:r>
              <a:rPr kumimoji="0" lang="en-GB" sz="1200" b="0" i="0" u="none" strike="noStrike" kern="1200" cap="none" spc="0" normalizeH="0" baseline="0" noProof="0" dirty="0">
                <a:ln>
                  <a:noFill/>
                </a:ln>
                <a:solidFill>
                  <a:srgbClr val="000000"/>
                </a:solidFill>
                <a:effectLst/>
                <a:uLnTx/>
                <a:uFillTx/>
                <a:latin typeface="Verdana"/>
                <a:cs typeface="Arial" panose="020B0604020202020204" pitchFamily="34" charset="0"/>
              </a:rPr>
              <a:t>the workforce is </a:t>
            </a:r>
            <a:r>
              <a:rPr kumimoji="0" lang="en-GB" sz="1200" b="1" i="0" u="none" strike="noStrike" kern="1200" cap="none" spc="0" normalizeH="0" baseline="0" noProof="0" dirty="0">
                <a:ln>
                  <a:noFill/>
                </a:ln>
                <a:solidFill>
                  <a:srgbClr val="000000"/>
                </a:solidFill>
                <a:effectLst/>
                <a:uLnTx/>
                <a:uFillTx/>
                <a:latin typeface="Verdana"/>
                <a:cs typeface="Arial" panose="020B0604020202020204" pitchFamily="34" charset="0"/>
              </a:rPr>
              <a:t>fit for the future</a:t>
            </a:r>
            <a:r>
              <a:rPr kumimoji="0" lang="en-GB" sz="1200" b="0" i="0" u="none" strike="noStrike" kern="1200" cap="none" spc="0" normalizeH="0" baseline="0" noProof="0" dirty="0">
                <a:ln>
                  <a:noFill/>
                </a:ln>
                <a:solidFill>
                  <a:srgbClr val="000000"/>
                </a:solidFill>
                <a:effectLst/>
                <a:uLnTx/>
                <a:uFillTx/>
                <a:latin typeface="Verdana"/>
                <a:cs typeface="Arial" panose="020B0604020202020204" pitchFamily="34" charset="0"/>
              </a:rPr>
              <a:t>.</a:t>
            </a:r>
          </a:p>
          <a:p>
            <a:pPr marL="0" marR="0" lvl="0" indent="0" algn="l" defTabSz="544222" rtl="0" eaLnBrk="1" fontAlgn="base" latinLnBrk="0" hangingPunct="1">
              <a:lnSpc>
                <a:spcPct val="100000"/>
              </a:lnSpc>
              <a:spcBef>
                <a:spcPct val="0"/>
              </a:spcBef>
              <a:spcAft>
                <a:spcPts val="200"/>
              </a:spcAft>
              <a:buClrTx/>
              <a:buSzTx/>
              <a:buFontTx/>
              <a:buNone/>
              <a:tabLst/>
              <a:defRPr/>
            </a:pPr>
            <a:endParaRPr kumimoji="0" lang="en-GB" sz="900" b="1" i="0" u="none" strike="noStrike" kern="1200" cap="none" spc="-11" normalizeH="0" baseline="0" noProof="0" dirty="0">
              <a:ln>
                <a:noFill/>
              </a:ln>
              <a:solidFill>
                <a:srgbClr val="1B98CD"/>
              </a:solidFill>
              <a:effectLst/>
              <a:uLnTx/>
              <a:uFillTx/>
              <a:latin typeface="Arial" panose="020B0604020202020204" pitchFamily="34" charset="0"/>
              <a:ea typeface="ヒラギノ角ゴ Pro W3" charset="0"/>
              <a:cs typeface="Arial" panose="020B0604020202020204" pitchFamily="34" charset="0"/>
            </a:endParaRPr>
          </a:p>
        </p:txBody>
      </p:sp>
      <p:cxnSp>
        <p:nvCxnSpPr>
          <p:cNvPr id="69" name="Straight Connector 68">
            <a:extLst>
              <a:ext uri="{FF2B5EF4-FFF2-40B4-BE49-F238E27FC236}">
                <a16:creationId xmlns:a16="http://schemas.microsoft.com/office/drawing/2014/main" id="{A82E053C-5BAF-4B8A-91C3-587023E0B5B4}"/>
              </a:ext>
            </a:extLst>
          </p:cNvPr>
          <p:cNvCxnSpPr>
            <a:cxnSpLocks/>
            <a:endCxn id="79" idx="4"/>
          </p:cNvCxnSpPr>
          <p:nvPr/>
        </p:nvCxnSpPr>
        <p:spPr>
          <a:xfrm>
            <a:off x="9791748" y="1726638"/>
            <a:ext cx="19944" cy="98793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2E56205D-DA32-48B4-845F-7CAD3ADEEE0D}"/>
              </a:ext>
            </a:extLst>
          </p:cNvPr>
          <p:cNvSpPr txBox="1"/>
          <p:nvPr/>
        </p:nvSpPr>
        <p:spPr>
          <a:xfrm>
            <a:off x="8869953" y="1404222"/>
            <a:ext cx="18834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200" normalizeH="0" baseline="0" noProof="0" dirty="0">
                <a:ln>
                  <a:noFill/>
                </a:ln>
                <a:solidFill>
                  <a:srgbClr val="000000">
                    <a:lumMod val="100000"/>
                  </a:srgbClr>
                </a:solidFill>
                <a:effectLst/>
                <a:uLnTx/>
                <a:uFillTx/>
                <a:latin typeface="Verdana"/>
                <a:ea typeface="+mn-ea"/>
                <a:cs typeface="Arial" panose="020B0604020202020204" pitchFamily="34" charset="0"/>
              </a:rPr>
              <a:t>YEAR FOUR +</a:t>
            </a:r>
          </a:p>
        </p:txBody>
      </p:sp>
      <p:sp>
        <p:nvSpPr>
          <p:cNvPr id="96" name="TextBox 95">
            <a:extLst>
              <a:ext uri="{FF2B5EF4-FFF2-40B4-BE49-F238E27FC236}">
                <a16:creationId xmlns:a16="http://schemas.microsoft.com/office/drawing/2014/main" id="{1C086F4F-356F-4D0D-93EA-E67A6DCA94A0}"/>
              </a:ext>
            </a:extLst>
          </p:cNvPr>
          <p:cNvSpPr txBox="1"/>
          <p:nvPr/>
        </p:nvSpPr>
        <p:spPr>
          <a:xfrm>
            <a:off x="3210753" y="1679229"/>
            <a:ext cx="18834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200" normalizeH="0" baseline="0" noProof="0" dirty="0">
                <a:ln>
                  <a:noFill/>
                </a:ln>
                <a:solidFill>
                  <a:srgbClr val="000000">
                    <a:lumMod val="100000"/>
                  </a:srgbClr>
                </a:solidFill>
                <a:effectLst/>
                <a:uLnTx/>
                <a:uFillTx/>
                <a:latin typeface="Verdana"/>
                <a:ea typeface="+mn-ea"/>
                <a:cs typeface="Arial" panose="020B0604020202020204" pitchFamily="34" charset="0"/>
              </a:rPr>
              <a:t>YEAR ONE</a:t>
            </a:r>
          </a:p>
        </p:txBody>
      </p:sp>
      <p:sp>
        <p:nvSpPr>
          <p:cNvPr id="97" name="TextBox 96">
            <a:extLst>
              <a:ext uri="{FF2B5EF4-FFF2-40B4-BE49-F238E27FC236}">
                <a16:creationId xmlns:a16="http://schemas.microsoft.com/office/drawing/2014/main" id="{D873703E-085F-4F58-AFA5-4D7DDBC78888}"/>
              </a:ext>
            </a:extLst>
          </p:cNvPr>
          <p:cNvSpPr txBox="1"/>
          <p:nvPr/>
        </p:nvSpPr>
        <p:spPr>
          <a:xfrm>
            <a:off x="5980317" y="1591592"/>
            <a:ext cx="18834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200" normalizeH="0" baseline="0" noProof="0" dirty="0" smtClean="0">
                <a:ln>
                  <a:noFill/>
                </a:ln>
                <a:solidFill>
                  <a:srgbClr val="000000">
                    <a:lumMod val="100000"/>
                  </a:srgbClr>
                </a:solidFill>
                <a:effectLst/>
                <a:uLnTx/>
                <a:uFillTx/>
                <a:latin typeface="Verdana"/>
                <a:ea typeface="+mn-ea"/>
                <a:cs typeface="Arial" panose="020B0604020202020204" pitchFamily="34" charset="0"/>
              </a:rPr>
              <a:t>YEARS </a:t>
            </a:r>
            <a:r>
              <a:rPr kumimoji="0" lang="en-GB" sz="1200" b="1" i="0" u="none" strike="noStrike" kern="1200" cap="none" spc="200" normalizeH="0" baseline="0" noProof="0" dirty="0">
                <a:ln>
                  <a:noFill/>
                </a:ln>
                <a:solidFill>
                  <a:srgbClr val="000000">
                    <a:lumMod val="100000"/>
                  </a:srgbClr>
                </a:solidFill>
                <a:effectLst/>
                <a:uLnTx/>
                <a:uFillTx/>
                <a:latin typeface="Verdana"/>
                <a:ea typeface="+mn-ea"/>
                <a:cs typeface="Arial" panose="020B0604020202020204" pitchFamily="34" charset="0"/>
              </a:rPr>
              <a:t>TWO &amp; THREE</a:t>
            </a:r>
          </a:p>
        </p:txBody>
      </p:sp>
      <p:sp>
        <p:nvSpPr>
          <p:cNvPr id="40" name="Oval 39">
            <a:extLst>
              <a:ext uri="{FF2B5EF4-FFF2-40B4-BE49-F238E27FC236}">
                <a16:creationId xmlns:a16="http://schemas.microsoft.com/office/drawing/2014/main" id="{0DAD029F-8853-4FFD-9BAB-841520AE0F48}"/>
              </a:ext>
            </a:extLst>
          </p:cNvPr>
          <p:cNvSpPr/>
          <p:nvPr/>
        </p:nvSpPr>
        <p:spPr>
          <a:xfrm>
            <a:off x="951575" y="4284056"/>
            <a:ext cx="576291" cy="5040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22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Oval 40">
            <a:extLst>
              <a:ext uri="{FF2B5EF4-FFF2-40B4-BE49-F238E27FC236}">
                <a16:creationId xmlns:a16="http://schemas.microsoft.com/office/drawing/2014/main" id="{24E9DBBC-A124-495B-A889-EFA83A9CF362}"/>
              </a:ext>
            </a:extLst>
          </p:cNvPr>
          <p:cNvSpPr/>
          <p:nvPr/>
        </p:nvSpPr>
        <p:spPr bwMode="gray">
          <a:xfrm>
            <a:off x="921950" y="3842473"/>
            <a:ext cx="576291" cy="576291"/>
          </a:xfrm>
          <a:prstGeom prst="ellipse">
            <a:avLst/>
          </a:prstGeom>
          <a:solidFill>
            <a:schemeClr val="bg1"/>
          </a:solidFill>
          <a:ln w="28575" algn="ctr">
            <a:solidFill>
              <a:schemeClr val="tx1">
                <a:lumMod val="75000"/>
                <a:lumOff val="25000"/>
              </a:schemeClr>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GB" sz="1600" b="1" i="0" u="none" strike="noStrike" kern="1200" cap="none" spc="0" normalizeH="0" baseline="0" noProof="0">
              <a:ln>
                <a:noFill/>
              </a:ln>
              <a:solidFill>
                <a:prstClr val="white"/>
              </a:solidFill>
              <a:effectLst/>
              <a:uLnTx/>
              <a:uFillTx/>
              <a:latin typeface="Verdana"/>
              <a:ea typeface="+mn-ea"/>
              <a:cs typeface="+mn-cs"/>
            </a:endParaRPr>
          </a:p>
        </p:txBody>
      </p:sp>
      <p:pic>
        <p:nvPicPr>
          <p:cNvPr id="42" name="Graphic 5" descr="Map compass with solid fill">
            <a:extLst>
              <a:ext uri="{FF2B5EF4-FFF2-40B4-BE49-F238E27FC236}">
                <a16:creationId xmlns:a16="http://schemas.microsoft.com/office/drawing/2014/main" id="{8DE640F5-D432-4158-A332-01C5003C0A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1539" y="3905704"/>
            <a:ext cx="457200" cy="457200"/>
          </a:xfrm>
          <a:prstGeom prst="rect">
            <a:avLst/>
          </a:prstGeom>
        </p:spPr>
      </p:pic>
      <p:sp>
        <p:nvSpPr>
          <p:cNvPr id="73" name="Oval 72">
            <a:extLst>
              <a:ext uri="{FF2B5EF4-FFF2-40B4-BE49-F238E27FC236}">
                <a16:creationId xmlns:a16="http://schemas.microsoft.com/office/drawing/2014/main" id="{58202464-9EC6-4A44-8717-80AEFFD94C26}"/>
              </a:ext>
            </a:extLst>
          </p:cNvPr>
          <p:cNvSpPr/>
          <p:nvPr/>
        </p:nvSpPr>
        <p:spPr bwMode="gray">
          <a:xfrm>
            <a:off x="3857527" y="3687732"/>
            <a:ext cx="576291" cy="576291"/>
          </a:xfrm>
          <a:prstGeom prst="ellipse">
            <a:avLst/>
          </a:prstGeom>
          <a:solidFill>
            <a:schemeClr val="bg1"/>
          </a:solidFill>
          <a:ln w="28575" algn="ctr">
            <a:solidFill>
              <a:schemeClr val="tx1">
                <a:lumMod val="75000"/>
                <a:lumOff val="25000"/>
              </a:schemeClr>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GB" sz="1600" b="1" i="0" u="none" strike="noStrike" kern="1200" cap="none" spc="0" normalizeH="0" baseline="0" noProof="0">
              <a:ln>
                <a:noFill/>
              </a:ln>
              <a:solidFill>
                <a:prstClr val="white"/>
              </a:solidFill>
              <a:effectLst/>
              <a:uLnTx/>
              <a:uFillTx/>
              <a:latin typeface="Verdana"/>
              <a:ea typeface="+mn-ea"/>
              <a:cs typeface="+mn-cs"/>
            </a:endParaRPr>
          </a:p>
        </p:txBody>
      </p:sp>
      <p:pic>
        <p:nvPicPr>
          <p:cNvPr id="74" name="Graphic 69" descr="Cheers with solid fill">
            <a:extLst>
              <a:ext uri="{FF2B5EF4-FFF2-40B4-BE49-F238E27FC236}">
                <a16:creationId xmlns:a16="http://schemas.microsoft.com/office/drawing/2014/main" id="{1F15556F-F02A-4B17-8CA9-9B20772EE76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3941061" y="3792484"/>
            <a:ext cx="409222" cy="409222"/>
          </a:xfrm>
          <a:prstGeom prst="rect">
            <a:avLst/>
          </a:prstGeom>
        </p:spPr>
      </p:pic>
      <p:pic>
        <p:nvPicPr>
          <p:cNvPr id="76" name="Graphic 62" descr="Group brainstorm with solid fill">
            <a:extLst>
              <a:ext uri="{FF2B5EF4-FFF2-40B4-BE49-F238E27FC236}">
                <a16:creationId xmlns:a16="http://schemas.microsoft.com/office/drawing/2014/main" id="{BF12060F-1A88-4CC1-A59F-2EDDF7C7C5B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672654" y="3378675"/>
            <a:ext cx="479035" cy="479035"/>
          </a:xfrm>
          <a:prstGeom prst="rect">
            <a:avLst/>
          </a:prstGeom>
        </p:spPr>
      </p:pic>
      <p:sp>
        <p:nvSpPr>
          <p:cNvPr id="77" name="Oval 76">
            <a:extLst>
              <a:ext uri="{FF2B5EF4-FFF2-40B4-BE49-F238E27FC236}">
                <a16:creationId xmlns:a16="http://schemas.microsoft.com/office/drawing/2014/main" id="{56CAF490-A5CD-4C6D-8CB9-C9AF21CA5C80}"/>
              </a:ext>
            </a:extLst>
          </p:cNvPr>
          <p:cNvSpPr/>
          <p:nvPr/>
        </p:nvSpPr>
        <p:spPr bwMode="gray">
          <a:xfrm>
            <a:off x="6624027" y="3295537"/>
            <a:ext cx="576291" cy="576291"/>
          </a:xfrm>
          <a:prstGeom prst="ellipse">
            <a:avLst/>
          </a:prstGeom>
          <a:solidFill>
            <a:schemeClr val="bg1"/>
          </a:solidFill>
          <a:ln w="28575" algn="ctr">
            <a:solidFill>
              <a:schemeClr val="tx1">
                <a:lumMod val="75000"/>
                <a:lumOff val="25000"/>
              </a:schemeClr>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GB" sz="1600" b="1" i="0" u="none" strike="noStrike" kern="1200" cap="none" spc="0" normalizeH="0" baseline="0" noProof="0">
              <a:ln>
                <a:noFill/>
              </a:ln>
              <a:solidFill>
                <a:prstClr val="white"/>
              </a:solidFill>
              <a:effectLst/>
              <a:uLnTx/>
              <a:uFillTx/>
              <a:latin typeface="Verdana"/>
              <a:ea typeface="+mn-ea"/>
              <a:cs typeface="+mn-cs"/>
            </a:endParaRPr>
          </a:p>
        </p:txBody>
      </p:sp>
      <p:pic>
        <p:nvPicPr>
          <p:cNvPr id="78" name="Graphic 62" descr="Group brainstorm with solid fill">
            <a:extLst>
              <a:ext uri="{FF2B5EF4-FFF2-40B4-BE49-F238E27FC236}">
                <a16:creationId xmlns:a16="http://schemas.microsoft.com/office/drawing/2014/main" id="{BF12060F-1A88-4CC1-A59F-2EDDF7C7C5B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672654" y="3281751"/>
            <a:ext cx="479035" cy="479035"/>
          </a:xfrm>
          <a:prstGeom prst="rect">
            <a:avLst/>
          </a:prstGeom>
        </p:spPr>
      </p:pic>
      <p:sp>
        <p:nvSpPr>
          <p:cNvPr id="79" name="Oval 78">
            <a:extLst>
              <a:ext uri="{FF2B5EF4-FFF2-40B4-BE49-F238E27FC236}">
                <a16:creationId xmlns:a16="http://schemas.microsoft.com/office/drawing/2014/main" id="{D9A3A64C-E4E5-4364-A665-E97BEAA548FE}"/>
              </a:ext>
            </a:extLst>
          </p:cNvPr>
          <p:cNvSpPr/>
          <p:nvPr/>
        </p:nvSpPr>
        <p:spPr bwMode="gray">
          <a:xfrm>
            <a:off x="9523546" y="2138283"/>
            <a:ext cx="576291" cy="576291"/>
          </a:xfrm>
          <a:prstGeom prst="ellipse">
            <a:avLst/>
          </a:prstGeom>
          <a:solidFill>
            <a:schemeClr val="bg1"/>
          </a:solidFill>
          <a:ln w="28575" algn="ctr">
            <a:solidFill>
              <a:schemeClr val="tx1">
                <a:lumMod val="75000"/>
                <a:lumOff val="25000"/>
              </a:schemeClr>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GB" sz="1600" b="1" i="0" u="none" strike="noStrike" kern="1200" cap="none" spc="0" normalizeH="0" baseline="0" noProof="0">
              <a:ln>
                <a:noFill/>
              </a:ln>
              <a:solidFill>
                <a:prstClr val="white"/>
              </a:solidFill>
              <a:effectLst/>
              <a:uLnTx/>
              <a:uFillTx/>
              <a:latin typeface="Verdana"/>
              <a:ea typeface="+mn-ea"/>
              <a:cs typeface="+mn-cs"/>
            </a:endParaRPr>
          </a:p>
        </p:txBody>
      </p:sp>
      <p:pic>
        <p:nvPicPr>
          <p:cNvPr id="80" name="Graphic 61" descr="Puzzle pieces with solid fill">
            <a:extLst>
              <a:ext uri="{FF2B5EF4-FFF2-40B4-BE49-F238E27FC236}">
                <a16:creationId xmlns:a16="http://schemas.microsoft.com/office/drawing/2014/main" id="{447D38A0-1030-496C-90A6-600533821A3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79450" y="2138283"/>
            <a:ext cx="520387" cy="520387"/>
          </a:xfrm>
          <a:prstGeom prst="rect">
            <a:avLst/>
          </a:prstGeom>
        </p:spPr>
      </p:pic>
      <p:sp>
        <p:nvSpPr>
          <p:cNvPr id="81" name="Oval 80">
            <a:extLst>
              <a:ext uri="{FF2B5EF4-FFF2-40B4-BE49-F238E27FC236}">
                <a16:creationId xmlns:a16="http://schemas.microsoft.com/office/drawing/2014/main" id="{F15FFBC1-BDB1-43DA-8552-51B965A1470D}"/>
              </a:ext>
            </a:extLst>
          </p:cNvPr>
          <p:cNvSpPr/>
          <p:nvPr/>
        </p:nvSpPr>
        <p:spPr>
          <a:xfrm>
            <a:off x="9747459" y="1671131"/>
            <a:ext cx="108000" cy="10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422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54992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838200" y="2317983"/>
            <a:ext cx="10515600" cy="1325563"/>
          </a:xfrm>
          <a:prstGeom prst="rect">
            <a:avLst/>
          </a:prstGeom>
        </p:spPr>
        <p:txBody>
          <a:bodyPr/>
          <a:lstStyle/>
          <a:p>
            <a:r>
              <a:rPr lang="en-GB" sz="7200" dirty="0" smtClean="0">
                <a:solidFill>
                  <a:srgbClr val="005EB8"/>
                </a:solidFill>
                <a:latin typeface="Impact" panose="020B0806030902050204" pitchFamily="34" charset="0"/>
              </a:rPr>
              <a:t>THANK YOU</a:t>
            </a:r>
            <a:endParaRPr lang="en-GB" sz="7200" dirty="0"/>
          </a:p>
        </p:txBody>
      </p:sp>
      <p:pic>
        <p:nvPicPr>
          <p:cNvPr id="6" name="Picture 5" descr="Shape&#10;&#10;Description automatically generated with low confidence">
            <a:extLst>
              <a:ext uri="{FF2B5EF4-FFF2-40B4-BE49-F238E27FC236}">
                <a16:creationId xmlns:a16="http://schemas.microsoft.com/office/drawing/2014/main" id="{2133729F-3E09-2E4B-AC8B-B45A286D59C7}"/>
              </a:ext>
            </a:extLst>
          </p:cNvPr>
          <p:cNvPicPr>
            <a:picLocks noChangeAspect="1"/>
          </p:cNvPicPr>
          <p:nvPr/>
        </p:nvPicPr>
        <p:blipFill rotWithShape="1">
          <a:blip r:embed="rId2"/>
          <a:srcRect l="85652" t="3145" b="87777"/>
          <a:stretch/>
        </p:blipFill>
        <p:spPr>
          <a:xfrm>
            <a:off x="6101042" y="5933649"/>
            <a:ext cx="2596051" cy="924351"/>
          </a:xfrm>
          <a:prstGeom prst="rect">
            <a:avLst/>
          </a:prstGeom>
        </p:spPr>
      </p:pic>
    </p:spTree>
    <p:extLst>
      <p:ext uri="{BB962C8B-B14F-4D97-AF65-F5344CB8AC3E}">
        <p14:creationId xmlns:p14="http://schemas.microsoft.com/office/powerpoint/2010/main" val="32879685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2188" y="1718437"/>
            <a:ext cx="10707624" cy="1475867"/>
          </a:xfrm>
          <a:prstGeom prst="rect">
            <a:avLst/>
          </a:prstGeom>
        </p:spPr>
        <p:txBody>
          <a:bodyPr/>
          <a:lstStyle/>
          <a:p>
            <a:r>
              <a:rPr lang="en-GB" sz="8200" dirty="0" smtClean="0">
                <a:solidFill>
                  <a:schemeClr val="tx2"/>
                </a:solidFill>
              </a:rPr>
              <a:t>CARRADALE FUTURES</a:t>
            </a:r>
            <a:endParaRPr lang="en-GB" dirty="0"/>
          </a:p>
        </p:txBody>
      </p:sp>
      <p:sp>
        <p:nvSpPr>
          <p:cNvPr id="3" name="Title 1"/>
          <p:cNvSpPr>
            <a:spLocks noGrp="1"/>
          </p:cNvSpPr>
          <p:nvPr>
            <p:ph type="title" idx="4294967295"/>
          </p:nvPr>
        </p:nvSpPr>
        <p:spPr>
          <a:xfrm>
            <a:off x="803148" y="3084576"/>
            <a:ext cx="8281416" cy="2316480"/>
          </a:xfrm>
          <a:prstGeom prst="rect">
            <a:avLst/>
          </a:prstGeom>
        </p:spPr>
        <p:txBody>
          <a:bodyPr/>
          <a:lstStyle/>
          <a:p>
            <a:r>
              <a:rPr lang="en-GB" sz="2800" b="1" dirty="0" smtClean="0">
                <a:latin typeface="+mn-lt"/>
              </a:rPr>
              <a:t>Matt Gee</a:t>
            </a:r>
            <a:br>
              <a:rPr lang="en-GB" sz="2800" b="1" dirty="0" smtClean="0">
                <a:latin typeface="+mn-lt"/>
              </a:rPr>
            </a:br>
            <a:r>
              <a:rPr lang="en-GB" sz="2000" dirty="0" smtClean="0">
                <a:latin typeface="+mn-lt"/>
              </a:rPr>
              <a:t>Co-founder</a:t>
            </a:r>
            <a:r>
              <a:rPr lang="en-GB" sz="2000" dirty="0">
                <a:latin typeface="+mn-lt"/>
              </a:rPr>
              <a:t>, </a:t>
            </a:r>
            <a:r>
              <a:rPr lang="en-GB" sz="2000" dirty="0" err="1">
                <a:latin typeface="+mn-lt"/>
              </a:rPr>
              <a:t>Carradale</a:t>
            </a:r>
            <a:r>
              <a:rPr lang="en-GB" sz="2000" dirty="0">
                <a:latin typeface="+mn-lt"/>
              </a:rPr>
              <a:t> Futures </a:t>
            </a:r>
            <a:r>
              <a:rPr lang="en-GB" sz="2800" dirty="0" smtClean="0">
                <a:latin typeface="+mn-lt"/>
              </a:rPr>
              <a:t/>
            </a:r>
            <a:br>
              <a:rPr lang="en-GB" sz="2800" dirty="0" smtClean="0">
                <a:latin typeface="+mn-lt"/>
              </a:rPr>
            </a:br>
            <a:r>
              <a:rPr lang="en-GB" sz="1500" dirty="0">
                <a:latin typeface="+mn-lt"/>
              </a:rPr>
              <a:t/>
            </a:r>
            <a:br>
              <a:rPr lang="en-GB" sz="1500" dirty="0">
                <a:latin typeface="+mn-lt"/>
              </a:rPr>
            </a:br>
            <a:r>
              <a:rPr lang="en-GB" sz="2800" b="1" dirty="0">
                <a:latin typeface="+mn-lt"/>
              </a:rPr>
              <a:t>Moriam </a:t>
            </a:r>
            <a:r>
              <a:rPr lang="en-GB" sz="2800" b="1" dirty="0" err="1" smtClean="0">
                <a:latin typeface="+mn-lt"/>
              </a:rPr>
              <a:t>Adekunle</a:t>
            </a:r>
            <a:r>
              <a:rPr lang="en-GB" sz="2800" b="1" dirty="0" smtClean="0">
                <a:latin typeface="+mn-lt"/>
              </a:rPr>
              <a:t/>
            </a:r>
            <a:br>
              <a:rPr lang="en-GB" sz="2800" b="1" dirty="0" smtClean="0">
                <a:latin typeface="+mn-lt"/>
              </a:rPr>
            </a:br>
            <a:r>
              <a:rPr lang="en-GB" sz="2000" dirty="0" smtClean="0">
                <a:latin typeface="+mn-lt"/>
              </a:rPr>
              <a:t>Director </a:t>
            </a:r>
            <a:r>
              <a:rPr lang="en-GB" sz="2000" dirty="0">
                <a:latin typeface="+mn-lt"/>
              </a:rPr>
              <a:t>of Safety and Patient Safety Specialist</a:t>
            </a:r>
            <a:r>
              <a:rPr lang="en-GB" sz="2000" dirty="0" smtClean="0">
                <a:latin typeface="+mn-lt"/>
              </a:rPr>
              <a:t>, EPUT</a:t>
            </a:r>
            <a:endParaRPr lang="en-GB" sz="2000" dirty="0">
              <a:solidFill>
                <a:schemeClr val="accent5"/>
              </a:solidFill>
              <a:latin typeface="+mn-lt"/>
            </a:endParaRPr>
          </a:p>
        </p:txBody>
      </p:sp>
    </p:spTree>
    <p:extLst>
      <p:ext uri="{BB962C8B-B14F-4D97-AF65-F5344CB8AC3E}">
        <p14:creationId xmlns:p14="http://schemas.microsoft.com/office/powerpoint/2010/main" val="36982517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F145-E8E5-EA4D-5E4B-0F75A60014F3}"/>
              </a:ext>
            </a:extLst>
          </p:cNvPr>
          <p:cNvSpPr>
            <a:spLocks noGrp="1"/>
          </p:cNvSpPr>
          <p:nvPr>
            <p:ph type="ctrTitle"/>
          </p:nvPr>
        </p:nvSpPr>
        <p:spPr>
          <a:xfrm>
            <a:off x="1524000" y="1839686"/>
            <a:ext cx="9144000" cy="3577026"/>
          </a:xfrm>
        </p:spPr>
        <p:txBody>
          <a:bodyPr/>
          <a:lstStyle/>
          <a:p>
            <a:r>
              <a:rPr lang="en-GB">
                <a:solidFill>
                  <a:schemeClr val="tx1">
                    <a:lumMod val="65000"/>
                    <a:lumOff val="35000"/>
                  </a:schemeClr>
                </a:solidFill>
              </a:rPr>
              <a:t>EPUT Safety Conference</a:t>
            </a:r>
            <a:br>
              <a:rPr lang="en-GB">
                <a:solidFill>
                  <a:schemeClr val="tx1">
                    <a:lumMod val="65000"/>
                    <a:lumOff val="35000"/>
                  </a:schemeClr>
                </a:solidFill>
              </a:rPr>
            </a:br>
            <a:r>
              <a:rPr lang="en-GB">
                <a:solidFill>
                  <a:schemeClr val="tx1">
                    <a:lumMod val="65000"/>
                    <a:lumOff val="35000"/>
                  </a:schemeClr>
                </a:solidFill>
              </a:rPr>
              <a:t/>
            </a:r>
            <a:br>
              <a:rPr lang="en-GB">
                <a:solidFill>
                  <a:schemeClr val="tx1">
                    <a:lumMod val="65000"/>
                    <a:lumOff val="35000"/>
                  </a:schemeClr>
                </a:solidFill>
              </a:rPr>
            </a:br>
            <a:r>
              <a:rPr lang="en-GB" sz="4800"/>
              <a:t>Protocolising care to deliver a safer service</a:t>
            </a:r>
            <a:endParaRPr lang="en-GB"/>
          </a:p>
        </p:txBody>
      </p:sp>
      <p:pic>
        <p:nvPicPr>
          <p:cNvPr id="3" name="Picture 2">
            <a:extLst>
              <a:ext uri="{FF2B5EF4-FFF2-40B4-BE49-F238E27FC236}">
                <a16:creationId xmlns:a16="http://schemas.microsoft.com/office/drawing/2014/main" id="{A9C6DEF2-7D7B-A6F8-184E-2DEBC7E96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5651" y="6522608"/>
            <a:ext cx="3526349" cy="344723"/>
          </a:xfrm>
          <a:prstGeom prst="rect">
            <a:avLst/>
          </a:prstGeom>
        </p:spPr>
      </p:pic>
    </p:spTree>
    <p:extLst>
      <p:ext uri="{BB962C8B-B14F-4D97-AF65-F5344CB8AC3E}">
        <p14:creationId xmlns:p14="http://schemas.microsoft.com/office/powerpoint/2010/main" val="7758821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FC5B-BFCC-60EF-918C-D75013CEAA40}"/>
              </a:ext>
            </a:extLst>
          </p:cNvPr>
          <p:cNvSpPr>
            <a:spLocks noGrp="1"/>
          </p:cNvSpPr>
          <p:nvPr>
            <p:ph type="ctrTitle"/>
          </p:nvPr>
        </p:nvSpPr>
        <p:spPr>
          <a:xfrm>
            <a:off x="1524000" y="1723942"/>
            <a:ext cx="9144000" cy="2387600"/>
          </a:xfrm>
        </p:spPr>
        <p:txBody>
          <a:bodyPr/>
          <a:lstStyle/>
          <a:p>
            <a:r>
              <a:rPr lang="en-GB">
                <a:solidFill>
                  <a:schemeClr val="tx1">
                    <a:lumMod val="65000"/>
                    <a:lumOff val="35000"/>
                  </a:schemeClr>
                </a:solidFill>
              </a:rPr>
              <a:t>Introducing Carradale Futures</a:t>
            </a:r>
          </a:p>
        </p:txBody>
      </p:sp>
      <p:pic>
        <p:nvPicPr>
          <p:cNvPr id="3" name="Picture 2">
            <a:extLst>
              <a:ext uri="{FF2B5EF4-FFF2-40B4-BE49-F238E27FC236}">
                <a16:creationId xmlns:a16="http://schemas.microsoft.com/office/drawing/2014/main" id="{69D9358E-C137-47F8-ECB3-688D081B45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cxnSp>
        <p:nvCxnSpPr>
          <p:cNvPr id="4" name="Straight Connector 3">
            <a:extLst>
              <a:ext uri="{FF2B5EF4-FFF2-40B4-BE49-F238E27FC236}">
                <a16:creationId xmlns:a16="http://schemas.microsoft.com/office/drawing/2014/main" id="{AD1D0F8B-0F95-768F-3FEA-165658E0046B}"/>
              </a:ext>
            </a:extLst>
          </p:cNvPr>
          <p:cNvCxnSpPr>
            <a:cxnSpLocks/>
          </p:cNvCxnSpPr>
          <p:nvPr/>
        </p:nvCxnSpPr>
        <p:spPr>
          <a:xfrm>
            <a:off x="633558" y="560692"/>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7390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BBE492-E323-316C-8C6F-81606C274DC4}"/>
              </a:ext>
            </a:extLst>
          </p:cNvPr>
          <p:cNvSpPr/>
          <p:nvPr/>
        </p:nvSpPr>
        <p:spPr>
          <a:xfrm>
            <a:off x="13948" y="1108350"/>
            <a:ext cx="12192000" cy="2191031"/>
          </a:xfrm>
          <a:prstGeom prst="rect">
            <a:avLst/>
          </a:prstGeom>
          <a:solidFill>
            <a:srgbClr val="F0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a:ea typeface="+mn-ea"/>
              <a:cs typeface="+mn-cs"/>
            </a:endParaRPr>
          </a:p>
        </p:txBody>
      </p:sp>
      <p:sp>
        <p:nvSpPr>
          <p:cNvPr id="2" name="Title 1">
            <a:extLst>
              <a:ext uri="{FF2B5EF4-FFF2-40B4-BE49-F238E27FC236}">
                <a16:creationId xmlns:a16="http://schemas.microsoft.com/office/drawing/2014/main" id="{D70AC4B8-BD3D-FDA3-FE5F-427A27ECE821}"/>
              </a:ext>
            </a:extLst>
          </p:cNvPr>
          <p:cNvSpPr>
            <a:spLocks noGrp="1"/>
          </p:cNvSpPr>
          <p:nvPr>
            <p:ph type="ctrTitle"/>
          </p:nvPr>
        </p:nvSpPr>
        <p:spPr>
          <a:xfrm>
            <a:off x="1474788" y="1179004"/>
            <a:ext cx="9144000" cy="1793290"/>
          </a:xfrm>
        </p:spPr>
        <p:txBody>
          <a:bodyPr/>
          <a:lstStyle/>
          <a:p>
            <a:r>
              <a:rPr lang="en-GB" sz="2800">
                <a:solidFill>
                  <a:schemeClr val="tx1">
                    <a:lumMod val="65000"/>
                    <a:lumOff val="35000"/>
                  </a:schemeClr>
                </a:solidFill>
                <a:effectLst/>
                <a:latin typeface="Calibri" panose="020F0502020204030204" pitchFamily="34" charset="0"/>
                <a:ea typeface="Calibri" panose="020F0502020204030204" pitchFamily="34" charset="0"/>
              </a:rPr>
              <a:t>Carradale Futures is a SaaS healthcare business, supported by an advisory division. We tackle complex problems in healthcare delivery with an underlying focus on unwarranted variation in both administrative and clinical processes. </a:t>
            </a:r>
            <a:endParaRPr lang="en-GB">
              <a:solidFill>
                <a:schemeClr val="tx1">
                  <a:lumMod val="65000"/>
                  <a:lumOff val="35000"/>
                </a:schemeClr>
              </a:solidFill>
            </a:endParaRPr>
          </a:p>
        </p:txBody>
      </p:sp>
      <p:sp>
        <p:nvSpPr>
          <p:cNvPr id="4" name="Title 2">
            <a:extLst>
              <a:ext uri="{FF2B5EF4-FFF2-40B4-BE49-F238E27FC236}">
                <a16:creationId xmlns:a16="http://schemas.microsoft.com/office/drawing/2014/main" id="{1F8548B6-A5EF-18CE-8A06-390740F69978}"/>
              </a:ext>
            </a:extLst>
          </p:cNvPr>
          <p:cNvSpPr txBox="1">
            <a:spLocks/>
          </p:cNvSpPr>
          <p:nvPr/>
        </p:nvSpPr>
        <p:spPr>
          <a:xfrm>
            <a:off x="498006" y="623980"/>
            <a:ext cx="11158081" cy="484370"/>
          </a:xfrm>
        </p:spPr>
        <p:txBody>
          <a:bodyPr lIns="91440" tIns="45720" rIns="91440" bIns="45720"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000" b="0" i="0" u="none" strike="noStrike" kern="1200" cap="none" spc="0" normalizeH="0" baseline="0" noProof="0">
                <a:ln>
                  <a:noFill/>
                </a:ln>
                <a:solidFill>
                  <a:prstClr val="black">
                    <a:lumMod val="65000"/>
                    <a:lumOff val="35000"/>
                  </a:prstClr>
                </a:solidFill>
                <a:effectLst/>
                <a:uLnTx/>
                <a:uFillTx/>
                <a:latin typeface="Lato Black"/>
                <a:ea typeface="+mj-ea"/>
                <a:cs typeface="+mj-cs"/>
              </a:rPr>
              <a:t> </a:t>
            </a:r>
            <a:endParaRPr kumimoji="0" lang="en-US" sz="6000" b="0" i="0" u="none" strike="noStrike" kern="1200" cap="none" spc="0" normalizeH="0" baseline="0" noProof="0">
              <a:ln>
                <a:noFill/>
              </a:ln>
              <a:solidFill>
                <a:prstClr val="black">
                  <a:lumMod val="65000"/>
                  <a:lumOff val="35000"/>
                </a:prstClr>
              </a:solidFill>
              <a:effectLst/>
              <a:uLnTx/>
              <a:uFillTx/>
              <a:latin typeface="Lato Black"/>
              <a:ea typeface="+mj-ea"/>
              <a:cs typeface="+mj-cs"/>
            </a:endParaRPr>
          </a:p>
        </p:txBody>
      </p:sp>
      <p:sp>
        <p:nvSpPr>
          <p:cNvPr id="5" name="TextBox 4">
            <a:extLst>
              <a:ext uri="{FF2B5EF4-FFF2-40B4-BE49-F238E27FC236}">
                <a16:creationId xmlns:a16="http://schemas.microsoft.com/office/drawing/2014/main" id="{93A21A2B-17EB-52C9-91B7-BFD0C52541A6}"/>
              </a:ext>
            </a:extLst>
          </p:cNvPr>
          <p:cNvSpPr txBox="1"/>
          <p:nvPr/>
        </p:nvSpPr>
        <p:spPr>
          <a:xfrm>
            <a:off x="1297503" y="3728081"/>
            <a:ext cx="9702198"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Calibri" panose="020F0502020204030204" pitchFamily="34" charset="0"/>
                <a:cs typeface="+mn-cs"/>
              </a:rPr>
              <a:t>SOPHIA, our core platform, supports healthcare providers to protocolise care by enabling them to embed within their organisations a library of digitised, optimised SOPs*.</a:t>
            </a:r>
            <a:endParaRPr kumimoji="0" lang="en-GB" sz="2800" b="0" i="0" u="none" strike="noStrike" kern="1200" cap="none" spc="0" normalizeH="0" baseline="0" noProof="0">
              <a:ln>
                <a:noFill/>
              </a:ln>
              <a:solidFill>
                <a:prstClr val="black">
                  <a:lumMod val="65000"/>
                  <a:lumOff val="35000"/>
                </a:prstClr>
              </a:solidFill>
              <a:effectLst/>
              <a:uLnTx/>
              <a:uFillTx/>
              <a:latin typeface="Lato"/>
              <a:ea typeface="+mn-ea"/>
              <a:cs typeface="+mn-cs"/>
            </a:endParaRPr>
          </a:p>
        </p:txBody>
      </p:sp>
      <p:sp>
        <p:nvSpPr>
          <p:cNvPr id="6" name="TextBox 5">
            <a:extLst>
              <a:ext uri="{FF2B5EF4-FFF2-40B4-BE49-F238E27FC236}">
                <a16:creationId xmlns:a16="http://schemas.microsoft.com/office/drawing/2014/main" id="{41E3C600-D864-4A7A-5C18-FEEA1957AFA4}"/>
              </a:ext>
            </a:extLst>
          </p:cNvPr>
          <p:cNvSpPr txBox="1"/>
          <p:nvPr/>
        </p:nvSpPr>
        <p:spPr>
          <a:xfrm>
            <a:off x="195020" y="6284523"/>
            <a:ext cx="5617951"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Calibri" panose="020F0502020204030204" pitchFamily="34" charset="0"/>
                <a:cs typeface="+mn-cs"/>
              </a:rPr>
              <a:t>*a written set of instructions that describe, step-by-step, the process that must be taken to properly perform a routine activity</a:t>
            </a:r>
            <a:endParaRPr kumimoji="0" lang="en-GB" sz="1400" b="0" i="1" u="none" strike="noStrike" kern="1200" cap="none" spc="0" normalizeH="0" baseline="0" noProof="0">
              <a:ln>
                <a:noFill/>
              </a:ln>
              <a:solidFill>
                <a:prstClr val="black">
                  <a:lumMod val="65000"/>
                  <a:lumOff val="35000"/>
                </a:prstClr>
              </a:solidFill>
              <a:effectLst/>
              <a:uLnTx/>
              <a:uFillTx/>
              <a:latin typeface="La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lumMod val="65000"/>
                  <a:lumOff val="35000"/>
                </a:prstClr>
              </a:solidFill>
              <a:effectLst/>
              <a:uLnTx/>
              <a:uFillTx/>
              <a:latin typeface="Lato"/>
              <a:ea typeface="+mn-ea"/>
              <a:cs typeface="+mn-cs"/>
            </a:endParaRPr>
          </a:p>
        </p:txBody>
      </p:sp>
      <p:pic>
        <p:nvPicPr>
          <p:cNvPr id="3" name="Picture 2">
            <a:extLst>
              <a:ext uri="{FF2B5EF4-FFF2-40B4-BE49-F238E27FC236}">
                <a16:creationId xmlns:a16="http://schemas.microsoft.com/office/drawing/2014/main" id="{216987BB-8651-7AA5-BA1D-5DD23213CB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cxnSp>
        <p:nvCxnSpPr>
          <p:cNvPr id="7" name="Straight Connector 6">
            <a:extLst>
              <a:ext uri="{FF2B5EF4-FFF2-40B4-BE49-F238E27FC236}">
                <a16:creationId xmlns:a16="http://schemas.microsoft.com/office/drawing/2014/main" id="{C8FA4B58-3870-9236-7B10-FBBD1ACD7666}"/>
              </a:ext>
            </a:extLst>
          </p:cNvPr>
          <p:cNvCxnSpPr>
            <a:cxnSpLocks/>
          </p:cNvCxnSpPr>
          <p:nvPr/>
        </p:nvCxnSpPr>
        <p:spPr>
          <a:xfrm>
            <a:off x="633558" y="551361"/>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09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8CB898-C7AE-A338-2681-58DDC6A423EB}"/>
              </a:ext>
            </a:extLst>
          </p:cNvPr>
          <p:cNvSpPr/>
          <p:nvPr/>
        </p:nvSpPr>
        <p:spPr>
          <a:xfrm>
            <a:off x="13948" y="1202620"/>
            <a:ext cx="12192000" cy="2191031"/>
          </a:xfrm>
          <a:prstGeom prst="rect">
            <a:avLst/>
          </a:prstGeom>
          <a:solidFill>
            <a:srgbClr val="F0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a:ea typeface="+mn-ea"/>
              <a:cs typeface="+mn-cs"/>
            </a:endParaRPr>
          </a:p>
        </p:txBody>
      </p:sp>
      <p:sp>
        <p:nvSpPr>
          <p:cNvPr id="3" name="TextBox 2">
            <a:extLst>
              <a:ext uri="{FF2B5EF4-FFF2-40B4-BE49-F238E27FC236}">
                <a16:creationId xmlns:a16="http://schemas.microsoft.com/office/drawing/2014/main" id="{3E182CAF-9C2F-285B-4DC1-B534E3ED1437}"/>
              </a:ext>
            </a:extLst>
          </p:cNvPr>
          <p:cNvSpPr txBox="1"/>
          <p:nvPr/>
        </p:nvSpPr>
        <p:spPr>
          <a:xfrm>
            <a:off x="922476" y="1471266"/>
            <a:ext cx="1042007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To date, we have built up </a:t>
            </a:r>
            <a:r>
              <a:rPr kumimoji="0" lang="en-GB" sz="2800" b="1"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one of the largest libraries of healthcare SOPs</a:t>
            </a:r>
            <a:r>
              <a:rPr kumimoji="0" lang="en-GB"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 covering healthcare settings from primary care, through to hospitals, mental health trusts and community care providers. </a:t>
            </a:r>
          </a:p>
        </p:txBody>
      </p:sp>
      <p:sp>
        <p:nvSpPr>
          <p:cNvPr id="4" name="TextBox 3">
            <a:extLst>
              <a:ext uri="{FF2B5EF4-FFF2-40B4-BE49-F238E27FC236}">
                <a16:creationId xmlns:a16="http://schemas.microsoft.com/office/drawing/2014/main" id="{09D3A270-0A81-6ED9-E19C-F8254B374511}"/>
              </a:ext>
            </a:extLst>
          </p:cNvPr>
          <p:cNvSpPr txBox="1"/>
          <p:nvPr/>
        </p:nvSpPr>
        <p:spPr>
          <a:xfrm>
            <a:off x="922476" y="3570853"/>
            <a:ext cx="10564194"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Our library grows exponentially as more users interact with the platform – as SOPs are built by users, they become available to everyone in the community to review and interpret for the benefit of their own organisation.</a:t>
            </a:r>
          </a:p>
        </p:txBody>
      </p:sp>
      <p:pic>
        <p:nvPicPr>
          <p:cNvPr id="2" name="Picture 1">
            <a:extLst>
              <a:ext uri="{FF2B5EF4-FFF2-40B4-BE49-F238E27FC236}">
                <a16:creationId xmlns:a16="http://schemas.microsoft.com/office/drawing/2014/main" id="{95972F28-6117-A139-9091-F1E2762B1D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cxnSp>
        <p:nvCxnSpPr>
          <p:cNvPr id="5" name="Straight Connector 4">
            <a:extLst>
              <a:ext uri="{FF2B5EF4-FFF2-40B4-BE49-F238E27FC236}">
                <a16:creationId xmlns:a16="http://schemas.microsoft.com/office/drawing/2014/main" id="{931B242E-5090-B1DA-A4C6-6391AA153936}"/>
              </a:ext>
            </a:extLst>
          </p:cNvPr>
          <p:cNvCxnSpPr>
            <a:cxnSpLocks/>
          </p:cNvCxnSpPr>
          <p:nvPr/>
        </p:nvCxnSpPr>
        <p:spPr>
          <a:xfrm>
            <a:off x="633558" y="551361"/>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29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FC5B-BFCC-60EF-918C-D75013CEAA40}"/>
              </a:ext>
            </a:extLst>
          </p:cNvPr>
          <p:cNvSpPr>
            <a:spLocks noGrp="1"/>
          </p:cNvSpPr>
          <p:nvPr>
            <p:ph type="ctrTitle"/>
          </p:nvPr>
        </p:nvSpPr>
        <p:spPr>
          <a:xfrm>
            <a:off x="1524000" y="2154978"/>
            <a:ext cx="9144000" cy="1135077"/>
          </a:xfrm>
        </p:spPr>
        <p:txBody>
          <a:bodyPr/>
          <a:lstStyle/>
          <a:p>
            <a:r>
              <a:rPr lang="en-GB">
                <a:solidFill>
                  <a:schemeClr val="tx1">
                    <a:lumMod val="65000"/>
                    <a:lumOff val="35000"/>
                  </a:schemeClr>
                </a:solidFill>
              </a:rPr>
              <a:t>Our team</a:t>
            </a:r>
          </a:p>
        </p:txBody>
      </p:sp>
      <p:pic>
        <p:nvPicPr>
          <p:cNvPr id="3" name="Picture 2">
            <a:extLst>
              <a:ext uri="{FF2B5EF4-FFF2-40B4-BE49-F238E27FC236}">
                <a16:creationId xmlns:a16="http://schemas.microsoft.com/office/drawing/2014/main" id="{617D1FEE-D8F9-9663-0DCE-1BA768A681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cxnSp>
        <p:nvCxnSpPr>
          <p:cNvPr id="4" name="Straight Connector 3">
            <a:extLst>
              <a:ext uri="{FF2B5EF4-FFF2-40B4-BE49-F238E27FC236}">
                <a16:creationId xmlns:a16="http://schemas.microsoft.com/office/drawing/2014/main" id="{28D07C50-3F1B-8A10-A29C-D79BDBABBAD6}"/>
              </a:ext>
            </a:extLst>
          </p:cNvPr>
          <p:cNvCxnSpPr>
            <a:cxnSpLocks/>
          </p:cNvCxnSpPr>
          <p:nvPr/>
        </p:nvCxnSpPr>
        <p:spPr>
          <a:xfrm>
            <a:off x="633558" y="551361"/>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5902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a beard&#10;&#10;Description automatically generated with medium confidence">
            <a:extLst>
              <a:ext uri="{FF2B5EF4-FFF2-40B4-BE49-F238E27FC236}">
                <a16:creationId xmlns:a16="http://schemas.microsoft.com/office/drawing/2014/main" id="{FB5F1C33-0E57-4C50-51B6-FE1B23608B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933"/>
          <a:stretch/>
        </p:blipFill>
        <p:spPr>
          <a:xfrm>
            <a:off x="10533521" y="2831779"/>
            <a:ext cx="845819" cy="997163"/>
          </a:xfrm>
          <a:prstGeom prst="flowChartConnector">
            <a:avLst/>
          </a:prstGeom>
        </p:spPr>
      </p:pic>
      <p:pic>
        <p:nvPicPr>
          <p:cNvPr id="57" name="Picture 56">
            <a:extLst>
              <a:ext uri="{FF2B5EF4-FFF2-40B4-BE49-F238E27FC236}">
                <a16:creationId xmlns:a16="http://schemas.microsoft.com/office/drawing/2014/main" id="{B6F3CE8F-2EB4-6154-ADC2-CC7945572D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922096" y="2886450"/>
            <a:ext cx="831524" cy="905691"/>
          </a:xfrm>
          <a:prstGeom prst="ellipse">
            <a:avLst/>
          </a:prstGeom>
          <a:solidFill>
            <a:schemeClr val="accent1"/>
          </a:solidFill>
          <a:ln>
            <a:solidFill>
              <a:schemeClr val="accent1"/>
            </a:solidFill>
          </a:ln>
        </p:spPr>
      </p:pic>
      <p:pic>
        <p:nvPicPr>
          <p:cNvPr id="56" name="Picture 55">
            <a:extLst>
              <a:ext uri="{FF2B5EF4-FFF2-40B4-BE49-F238E27FC236}">
                <a16:creationId xmlns:a16="http://schemas.microsoft.com/office/drawing/2014/main" id="{DBC204B3-1820-22E2-B51E-616F2C688ADA}"/>
              </a:ext>
            </a:extLst>
          </p:cNvPr>
          <p:cNvPicPr>
            <a:picLocks noChangeAspect="1"/>
          </p:cNvPicPr>
          <p:nvPr/>
        </p:nvPicPr>
        <p:blipFill>
          <a:blip r:embed="rId5" cstate="print">
            <a:extLst>
              <a:ext uri="{28A0092B-C50C-407E-A947-70E740481C1C}">
                <a14:useLocalDpi xmlns:a14="http://schemas.microsoft.com/office/drawing/2010/main" val="0"/>
              </a:ext>
            </a:extLst>
          </a:blip>
          <a:srcRect t="8904" b="8904"/>
          <a:stretch/>
        </p:blipFill>
        <p:spPr>
          <a:xfrm>
            <a:off x="2438397" y="2872579"/>
            <a:ext cx="856973" cy="931818"/>
          </a:xfrm>
          <a:prstGeom prst="ellipse">
            <a:avLst/>
          </a:prstGeom>
          <a:solidFill>
            <a:schemeClr val="accent1"/>
          </a:solidFill>
          <a:ln>
            <a:solidFill>
              <a:schemeClr val="accent1"/>
            </a:solidFill>
          </a:ln>
        </p:spPr>
      </p:pic>
      <p:pic>
        <p:nvPicPr>
          <p:cNvPr id="55" name="312bec16-cb5f-49eb-941d-29a94ed11df6">
            <a:extLst>
              <a:ext uri="{FF2B5EF4-FFF2-40B4-BE49-F238E27FC236}">
                <a16:creationId xmlns:a16="http://schemas.microsoft.com/office/drawing/2014/main" id="{E25653AC-C0AC-2B1F-80AA-A3A183A21A8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7281937" y="2886341"/>
            <a:ext cx="895404" cy="909348"/>
          </a:xfrm>
          <a:prstGeom prst="ellipse">
            <a:avLst/>
          </a:prstGeom>
          <a:solidFill>
            <a:schemeClr val="accent1"/>
          </a:solidFill>
          <a:ln>
            <a:solidFill>
              <a:schemeClr val="accent1"/>
            </a:solidFill>
          </a:ln>
        </p:spPr>
      </p:pic>
      <p:pic>
        <p:nvPicPr>
          <p:cNvPr id="54" name="Picture 53">
            <a:extLst>
              <a:ext uri="{FF2B5EF4-FFF2-40B4-BE49-F238E27FC236}">
                <a16:creationId xmlns:a16="http://schemas.microsoft.com/office/drawing/2014/main" id="{0D4A1BF1-ABBD-C1D9-9ACE-6E6A1F44BB5B}"/>
              </a:ext>
            </a:extLst>
          </p:cNvPr>
          <p:cNvPicPr>
            <a:picLocks noChangeAspect="1"/>
          </p:cNvPicPr>
          <p:nvPr/>
        </p:nvPicPr>
        <p:blipFill>
          <a:blip r:embed="rId7"/>
          <a:stretch>
            <a:fillRect/>
          </a:stretch>
        </p:blipFill>
        <p:spPr>
          <a:xfrm>
            <a:off x="5663966" y="2868449"/>
            <a:ext cx="876149" cy="913265"/>
          </a:xfrm>
          <a:prstGeom prst="rect">
            <a:avLst/>
          </a:prstGeom>
          <a:noFill/>
          <a:ln>
            <a:noFill/>
          </a:ln>
        </p:spPr>
      </p:pic>
      <p:pic>
        <p:nvPicPr>
          <p:cNvPr id="53" name="Picture 52">
            <a:extLst>
              <a:ext uri="{FF2B5EF4-FFF2-40B4-BE49-F238E27FC236}">
                <a16:creationId xmlns:a16="http://schemas.microsoft.com/office/drawing/2014/main" id="{704BEBDC-540D-4901-FB87-CE85DB6BC921}"/>
              </a:ext>
            </a:extLst>
          </p:cNvPr>
          <p:cNvPicPr>
            <a:picLocks noChangeAspect="1"/>
          </p:cNvPicPr>
          <p:nvPr/>
        </p:nvPicPr>
        <p:blipFill>
          <a:blip r:embed="rId8"/>
          <a:stretch>
            <a:fillRect/>
          </a:stretch>
        </p:blipFill>
        <p:spPr>
          <a:xfrm>
            <a:off x="4055224" y="2863989"/>
            <a:ext cx="873808" cy="921276"/>
          </a:xfrm>
          <a:prstGeom prst="rect">
            <a:avLst/>
          </a:prstGeom>
          <a:noFill/>
          <a:ln>
            <a:noFill/>
          </a:ln>
        </p:spPr>
      </p:pic>
      <p:sp>
        <p:nvSpPr>
          <p:cNvPr id="36" name="TextBox 35">
            <a:extLst>
              <a:ext uri="{FF2B5EF4-FFF2-40B4-BE49-F238E27FC236}">
                <a16:creationId xmlns:a16="http://schemas.microsoft.com/office/drawing/2014/main" id="{EF014BC7-1D03-427D-8106-4689DA6FED2A}"/>
              </a:ext>
            </a:extLst>
          </p:cNvPr>
          <p:cNvSpPr txBox="1"/>
          <p:nvPr/>
        </p:nvSpPr>
        <p:spPr>
          <a:xfrm>
            <a:off x="504736" y="548848"/>
            <a:ext cx="30959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lumMod val="65000"/>
                    <a:lumOff val="35000"/>
                  </a:prstClr>
                </a:solidFill>
                <a:effectLst/>
                <a:uLnTx/>
                <a:uFillTx/>
                <a:latin typeface="Lato Black" panose="020F0502020204030203" pitchFamily="34" charset="0"/>
                <a:ea typeface="Lato Black" panose="020F0502020204030203" pitchFamily="34" charset="0"/>
                <a:cs typeface="Lato Black" panose="020F0502020204030203" pitchFamily="34" charset="0"/>
              </a:rPr>
              <a:t>Carradale team</a:t>
            </a:r>
          </a:p>
        </p:txBody>
      </p:sp>
      <p:cxnSp>
        <p:nvCxnSpPr>
          <p:cNvPr id="41" name="Straight Connector 40">
            <a:extLst>
              <a:ext uri="{FF2B5EF4-FFF2-40B4-BE49-F238E27FC236}">
                <a16:creationId xmlns:a16="http://schemas.microsoft.com/office/drawing/2014/main" id="{FE8C2B82-425C-4E64-9871-224D82B42CBF}"/>
              </a:ext>
            </a:extLst>
          </p:cNvPr>
          <p:cNvCxnSpPr>
            <a:cxnSpLocks/>
          </p:cNvCxnSpPr>
          <p:nvPr/>
        </p:nvCxnSpPr>
        <p:spPr>
          <a:xfrm>
            <a:off x="633725" y="551361"/>
            <a:ext cx="1080000" cy="0"/>
          </a:xfrm>
          <a:prstGeom prst="line">
            <a:avLst/>
          </a:prstGeom>
          <a:ln w="57150" cap="rnd">
            <a:solidFill>
              <a:srgbClr val="02ADC6"/>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F7FC14F-FAB4-11D4-A7B4-1F10857A264C}"/>
              </a:ext>
            </a:extLst>
          </p:cNvPr>
          <p:cNvPicPr>
            <a:picLocks noChangeAspect="1"/>
          </p:cNvPicPr>
          <p:nvPr/>
        </p:nvPicPr>
        <p:blipFill>
          <a:blip r:embed="rId9" cstate="print">
            <a:extLst>
              <a:ext uri="{28A0092B-C50C-407E-A947-70E740481C1C}">
                <a14:useLocalDpi xmlns:a14="http://schemas.microsoft.com/office/drawing/2010/main" val="0"/>
              </a:ext>
            </a:extLst>
          </a:blip>
          <a:srcRect l="15182" r="15182"/>
          <a:stretch/>
        </p:blipFill>
        <p:spPr>
          <a:xfrm rot="16200000">
            <a:off x="4028863" y="1276524"/>
            <a:ext cx="926128" cy="853917"/>
          </a:xfrm>
          <a:prstGeom prst="ellipse">
            <a:avLst/>
          </a:prstGeom>
          <a:solidFill>
            <a:schemeClr val="accent2"/>
          </a:solidFill>
        </p:spPr>
      </p:pic>
      <p:sp>
        <p:nvSpPr>
          <p:cNvPr id="16" name="Rectangle 15">
            <a:extLst>
              <a:ext uri="{FF2B5EF4-FFF2-40B4-BE49-F238E27FC236}">
                <a16:creationId xmlns:a16="http://schemas.microsoft.com/office/drawing/2014/main" id="{517B2A22-1819-0D35-E73A-46DFA9B5822F}"/>
              </a:ext>
            </a:extLst>
          </p:cNvPr>
          <p:cNvSpPr/>
          <p:nvPr/>
        </p:nvSpPr>
        <p:spPr>
          <a:xfrm>
            <a:off x="7073902" y="2152595"/>
            <a:ext cx="1336265" cy="477888"/>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5631A"/>
                </a:solidFill>
                <a:effectLst/>
                <a:uLnTx/>
                <a:uFillTx/>
                <a:latin typeface="Lato" panose="020F0502020204030203"/>
                <a:ea typeface="Lato" panose="020F0502020204030203" pitchFamily="34" charset="0"/>
                <a:cs typeface="Lato" panose="020F0502020204030203" pitchFamily="34" charset="0"/>
              </a:rPr>
              <a:t>Alba Vargas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5631A"/>
                </a:solidFill>
                <a:effectLst/>
                <a:uLnTx/>
                <a:uFillTx/>
                <a:latin typeface="Lato" panose="020F0502020204030203"/>
                <a:ea typeface="Lato" panose="020F0502020204030203" pitchFamily="34" charset="0"/>
                <a:cs typeface="Lato" panose="020F0502020204030203" pitchFamily="34" charset="0"/>
              </a:rPr>
              <a:t>Associate</a:t>
            </a:r>
          </a:p>
        </p:txBody>
      </p:sp>
      <p:sp>
        <p:nvSpPr>
          <p:cNvPr id="18" name="Freeform: Shape 17">
            <a:extLst>
              <a:ext uri="{FF2B5EF4-FFF2-40B4-BE49-F238E27FC236}">
                <a16:creationId xmlns:a16="http://schemas.microsoft.com/office/drawing/2014/main" id="{5477DE0F-C60A-EB6F-A82C-817E373CC098}"/>
              </a:ext>
            </a:extLst>
          </p:cNvPr>
          <p:cNvSpPr/>
          <p:nvPr/>
        </p:nvSpPr>
        <p:spPr>
          <a:xfrm>
            <a:off x="4025258" y="1205585"/>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F5631A"/>
          </a:solidFill>
          <a:ln>
            <a:solidFill>
              <a:srgbClr val="F5631A"/>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pic>
        <p:nvPicPr>
          <p:cNvPr id="7" name="Picture 6">
            <a:extLst>
              <a:ext uri="{FF2B5EF4-FFF2-40B4-BE49-F238E27FC236}">
                <a16:creationId xmlns:a16="http://schemas.microsoft.com/office/drawing/2014/main" id="{29F3CEC7-1D89-435A-B38E-73AF9D5781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pic>
        <p:nvPicPr>
          <p:cNvPr id="9" name="Picture 8">
            <a:extLst>
              <a:ext uri="{FF2B5EF4-FFF2-40B4-BE49-F238E27FC236}">
                <a16:creationId xmlns:a16="http://schemas.microsoft.com/office/drawing/2014/main" id="{57670E58-1CB5-4343-6A9B-83BC8FAA7959}"/>
              </a:ext>
            </a:extLst>
          </p:cNvPr>
          <p:cNvPicPr>
            <a:picLocks noChangeAspect="1"/>
          </p:cNvPicPr>
          <p:nvPr/>
        </p:nvPicPr>
        <p:blipFill>
          <a:blip r:embed="rId11" cstate="print">
            <a:extLst>
              <a:ext uri="{28A0092B-C50C-407E-A947-70E740481C1C}">
                <a14:useLocalDpi xmlns:a14="http://schemas.microsoft.com/office/drawing/2010/main" val="0"/>
              </a:ext>
            </a:extLst>
          </a:blip>
          <a:srcRect l="15182" r="15182"/>
          <a:stretch/>
        </p:blipFill>
        <p:spPr>
          <a:xfrm rot="16200000">
            <a:off x="2403602" y="1234100"/>
            <a:ext cx="926128" cy="886511"/>
          </a:xfrm>
          <a:prstGeom prst="ellipse">
            <a:avLst/>
          </a:prstGeom>
          <a:solidFill>
            <a:schemeClr val="accent2"/>
          </a:solidFill>
        </p:spPr>
      </p:pic>
      <p:sp>
        <p:nvSpPr>
          <p:cNvPr id="12" name="Freeform: Shape 11">
            <a:extLst>
              <a:ext uri="{FF2B5EF4-FFF2-40B4-BE49-F238E27FC236}">
                <a16:creationId xmlns:a16="http://schemas.microsoft.com/office/drawing/2014/main" id="{4FA7FB52-D612-2194-AF92-DCA3B65CF57B}"/>
              </a:ext>
            </a:extLst>
          </p:cNvPr>
          <p:cNvSpPr/>
          <p:nvPr/>
        </p:nvSpPr>
        <p:spPr>
          <a:xfrm>
            <a:off x="2401119" y="1196876"/>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F5631A"/>
          </a:solidFill>
          <a:ln>
            <a:solidFill>
              <a:srgbClr val="F5631A"/>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pic>
        <p:nvPicPr>
          <p:cNvPr id="14" name="Picture 13">
            <a:extLst>
              <a:ext uri="{FF2B5EF4-FFF2-40B4-BE49-F238E27FC236}">
                <a16:creationId xmlns:a16="http://schemas.microsoft.com/office/drawing/2014/main" id="{6DD63123-FBAE-CCD9-0EB3-B2F209E0287B}"/>
              </a:ext>
            </a:extLst>
          </p:cNvPr>
          <p:cNvPicPr>
            <a:picLocks noChangeAspect="1"/>
          </p:cNvPicPr>
          <p:nvPr/>
        </p:nvPicPr>
        <p:blipFill>
          <a:blip r:embed="rId12" cstate="print">
            <a:extLst>
              <a:ext uri="{28A0092B-C50C-407E-A947-70E740481C1C}">
                <a14:useLocalDpi xmlns:a14="http://schemas.microsoft.com/office/drawing/2010/main" val="0"/>
              </a:ext>
            </a:extLst>
          </a:blip>
          <a:srcRect l="16694" r="16694"/>
          <a:stretch/>
        </p:blipFill>
        <p:spPr>
          <a:xfrm rot="16200000">
            <a:off x="7269697" y="1242701"/>
            <a:ext cx="926128" cy="886511"/>
          </a:xfrm>
          <a:prstGeom prst="ellipse">
            <a:avLst/>
          </a:prstGeom>
          <a:solidFill>
            <a:schemeClr val="accent2"/>
          </a:solidFill>
        </p:spPr>
      </p:pic>
      <p:sp>
        <p:nvSpPr>
          <p:cNvPr id="15" name="Freeform: Shape 14">
            <a:extLst>
              <a:ext uri="{FF2B5EF4-FFF2-40B4-BE49-F238E27FC236}">
                <a16:creationId xmlns:a16="http://schemas.microsoft.com/office/drawing/2014/main" id="{117F73A7-0D5D-4E13-1790-6118DA9FE02A}"/>
              </a:ext>
            </a:extLst>
          </p:cNvPr>
          <p:cNvSpPr/>
          <p:nvPr/>
        </p:nvSpPr>
        <p:spPr>
          <a:xfrm>
            <a:off x="7267214" y="1196768"/>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F5631A"/>
          </a:solidFill>
          <a:ln>
            <a:solidFill>
              <a:srgbClr val="F5631A"/>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pic>
        <p:nvPicPr>
          <p:cNvPr id="22" name="Picture 21">
            <a:extLst>
              <a:ext uri="{FF2B5EF4-FFF2-40B4-BE49-F238E27FC236}">
                <a16:creationId xmlns:a16="http://schemas.microsoft.com/office/drawing/2014/main" id="{F8CBDD02-C57E-4F48-E01E-15D3585BFD19}"/>
              </a:ext>
            </a:extLst>
          </p:cNvPr>
          <p:cNvPicPr>
            <a:picLocks noChangeAspect="1"/>
          </p:cNvPicPr>
          <p:nvPr/>
        </p:nvPicPr>
        <p:blipFill>
          <a:blip r:embed="rId13" cstate="print">
            <a:extLst>
              <a:ext uri="{28A0092B-C50C-407E-A947-70E740481C1C}">
                <a14:useLocalDpi xmlns:a14="http://schemas.microsoft.com/office/drawing/2010/main" val="0"/>
              </a:ext>
            </a:extLst>
          </a:blip>
          <a:srcRect l="13853" r="13853"/>
          <a:stretch/>
        </p:blipFill>
        <p:spPr>
          <a:xfrm rot="21333081">
            <a:off x="8887539" y="1231439"/>
            <a:ext cx="884020" cy="886843"/>
          </a:xfrm>
          <a:prstGeom prst="ellipse">
            <a:avLst/>
          </a:prstGeom>
          <a:solidFill>
            <a:schemeClr val="accent2"/>
          </a:solidFill>
        </p:spPr>
      </p:pic>
      <p:sp>
        <p:nvSpPr>
          <p:cNvPr id="24" name="Freeform: Shape 23">
            <a:extLst>
              <a:ext uri="{FF2B5EF4-FFF2-40B4-BE49-F238E27FC236}">
                <a16:creationId xmlns:a16="http://schemas.microsoft.com/office/drawing/2014/main" id="{5E31E30E-E972-4128-78A0-48E49D4ECCC9}"/>
              </a:ext>
            </a:extLst>
          </p:cNvPr>
          <p:cNvSpPr/>
          <p:nvPr/>
        </p:nvSpPr>
        <p:spPr>
          <a:xfrm>
            <a:off x="8885147" y="1191743"/>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F5631A"/>
          </a:solidFill>
          <a:ln>
            <a:solidFill>
              <a:srgbClr val="F5631A"/>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pic>
        <p:nvPicPr>
          <p:cNvPr id="25" name="Picture 24">
            <a:extLst>
              <a:ext uri="{FF2B5EF4-FFF2-40B4-BE49-F238E27FC236}">
                <a16:creationId xmlns:a16="http://schemas.microsoft.com/office/drawing/2014/main" id="{96C0D780-93DD-B5D9-9E29-F59A8CE5160E}"/>
              </a:ext>
            </a:extLst>
          </p:cNvPr>
          <p:cNvPicPr>
            <a:picLocks noChangeAspect="1"/>
          </p:cNvPicPr>
          <p:nvPr/>
        </p:nvPicPr>
        <p:blipFill>
          <a:blip r:embed="rId14" cstate="print">
            <a:extLst>
              <a:ext uri="{28A0092B-C50C-407E-A947-70E740481C1C}">
                <a14:useLocalDpi xmlns:a14="http://schemas.microsoft.com/office/drawing/2010/main" val="0"/>
              </a:ext>
            </a:extLst>
          </a:blip>
          <a:srcRect l="15182" r="15182"/>
          <a:stretch/>
        </p:blipFill>
        <p:spPr>
          <a:xfrm rot="16200000">
            <a:off x="784294" y="1225391"/>
            <a:ext cx="926128" cy="886511"/>
          </a:xfrm>
          <a:prstGeom prst="ellipse">
            <a:avLst/>
          </a:prstGeom>
          <a:solidFill>
            <a:schemeClr val="accent2"/>
          </a:solidFill>
        </p:spPr>
      </p:pic>
      <p:sp>
        <p:nvSpPr>
          <p:cNvPr id="26" name="Freeform: Shape 25">
            <a:extLst>
              <a:ext uri="{FF2B5EF4-FFF2-40B4-BE49-F238E27FC236}">
                <a16:creationId xmlns:a16="http://schemas.microsoft.com/office/drawing/2014/main" id="{2503DA69-F95C-37F9-5EF2-9558DFCC4D9A}"/>
              </a:ext>
            </a:extLst>
          </p:cNvPr>
          <p:cNvSpPr/>
          <p:nvPr/>
        </p:nvSpPr>
        <p:spPr>
          <a:xfrm>
            <a:off x="781811" y="1188167"/>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F5631A"/>
          </a:solidFill>
          <a:ln>
            <a:solidFill>
              <a:srgbClr val="F5631A"/>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pic>
        <p:nvPicPr>
          <p:cNvPr id="27" name="Picture 26">
            <a:extLst>
              <a:ext uri="{FF2B5EF4-FFF2-40B4-BE49-F238E27FC236}">
                <a16:creationId xmlns:a16="http://schemas.microsoft.com/office/drawing/2014/main" id="{2AB27B6A-0726-5C03-A6CB-CD7F0FC308A1}"/>
              </a:ext>
            </a:extLst>
          </p:cNvPr>
          <p:cNvPicPr>
            <a:picLocks noChangeAspect="1"/>
          </p:cNvPicPr>
          <p:nvPr/>
        </p:nvPicPr>
        <p:blipFill>
          <a:blip r:embed="rId15" cstate="print">
            <a:extLst>
              <a:ext uri="{28A0092B-C50C-407E-A947-70E740481C1C}">
                <a14:useLocalDpi xmlns:a14="http://schemas.microsoft.com/office/drawing/2010/main" val="0"/>
              </a:ext>
            </a:extLst>
          </a:blip>
          <a:srcRect l="15182" r="15182"/>
          <a:stretch/>
        </p:blipFill>
        <p:spPr>
          <a:xfrm rot="16200000">
            <a:off x="5667772" y="1237610"/>
            <a:ext cx="926128" cy="886511"/>
          </a:xfrm>
          <a:prstGeom prst="ellipse">
            <a:avLst/>
          </a:prstGeom>
          <a:solidFill>
            <a:schemeClr val="accent2"/>
          </a:solidFill>
        </p:spPr>
      </p:pic>
      <p:sp>
        <p:nvSpPr>
          <p:cNvPr id="28" name="Freeform: Shape 27">
            <a:extLst>
              <a:ext uri="{FF2B5EF4-FFF2-40B4-BE49-F238E27FC236}">
                <a16:creationId xmlns:a16="http://schemas.microsoft.com/office/drawing/2014/main" id="{D1FEA9F8-CE4D-50FD-568C-DC42F453DAA0}"/>
              </a:ext>
            </a:extLst>
          </p:cNvPr>
          <p:cNvSpPr/>
          <p:nvPr/>
        </p:nvSpPr>
        <p:spPr>
          <a:xfrm>
            <a:off x="5665289" y="1191677"/>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F5631A"/>
          </a:solidFill>
          <a:ln>
            <a:solidFill>
              <a:srgbClr val="F5631A"/>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pic>
        <p:nvPicPr>
          <p:cNvPr id="31" name="Picture 30">
            <a:extLst>
              <a:ext uri="{FF2B5EF4-FFF2-40B4-BE49-F238E27FC236}">
                <a16:creationId xmlns:a16="http://schemas.microsoft.com/office/drawing/2014/main" id="{3D8D4240-2AA6-BFA8-90C9-DEBE964374D3}"/>
              </a:ext>
            </a:extLst>
          </p:cNvPr>
          <p:cNvPicPr>
            <a:picLocks noChangeAspect="1"/>
          </p:cNvPicPr>
          <p:nvPr/>
        </p:nvPicPr>
        <p:blipFill>
          <a:blip r:embed="rId16" cstate="print">
            <a:extLst>
              <a:ext uri="{28A0092B-C50C-407E-A947-70E740481C1C}">
                <a14:useLocalDpi xmlns:a14="http://schemas.microsoft.com/office/drawing/2010/main" val="0"/>
              </a:ext>
            </a:extLst>
          </a:blip>
          <a:srcRect l="16777" r="16777"/>
          <a:stretch/>
        </p:blipFill>
        <p:spPr>
          <a:xfrm rot="21333081">
            <a:off x="10504264" y="1245281"/>
            <a:ext cx="884020" cy="886843"/>
          </a:xfrm>
          <a:prstGeom prst="ellipse">
            <a:avLst/>
          </a:prstGeom>
          <a:solidFill>
            <a:schemeClr val="accent2"/>
          </a:solidFill>
        </p:spPr>
      </p:pic>
      <p:sp>
        <p:nvSpPr>
          <p:cNvPr id="32" name="Freeform: Shape 31">
            <a:extLst>
              <a:ext uri="{FF2B5EF4-FFF2-40B4-BE49-F238E27FC236}">
                <a16:creationId xmlns:a16="http://schemas.microsoft.com/office/drawing/2014/main" id="{64B4ABCA-9713-DEFB-7712-85E7FB60DC77}"/>
              </a:ext>
            </a:extLst>
          </p:cNvPr>
          <p:cNvSpPr/>
          <p:nvPr/>
        </p:nvSpPr>
        <p:spPr>
          <a:xfrm>
            <a:off x="10501872" y="1205585"/>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F5631A"/>
          </a:solidFill>
          <a:ln>
            <a:solidFill>
              <a:srgbClr val="F5631A"/>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35" name="Freeform: Shape 34">
            <a:extLst>
              <a:ext uri="{FF2B5EF4-FFF2-40B4-BE49-F238E27FC236}">
                <a16:creationId xmlns:a16="http://schemas.microsoft.com/office/drawing/2014/main" id="{6DF46E2E-60FF-6349-691A-5657F5DE78A0}"/>
              </a:ext>
            </a:extLst>
          </p:cNvPr>
          <p:cNvSpPr/>
          <p:nvPr/>
        </p:nvSpPr>
        <p:spPr>
          <a:xfrm>
            <a:off x="5644089" y="2845547"/>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02ADC6"/>
          </a:solidFill>
          <a:ln>
            <a:solidFill>
              <a:srgbClr val="02ADC6"/>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39" name="Freeform: Shape 38">
            <a:extLst>
              <a:ext uri="{FF2B5EF4-FFF2-40B4-BE49-F238E27FC236}">
                <a16:creationId xmlns:a16="http://schemas.microsoft.com/office/drawing/2014/main" id="{B182CA00-8FBD-D166-86DB-39632D29D524}"/>
              </a:ext>
            </a:extLst>
          </p:cNvPr>
          <p:cNvSpPr/>
          <p:nvPr/>
        </p:nvSpPr>
        <p:spPr>
          <a:xfrm>
            <a:off x="4028654" y="2845480"/>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02ADC6"/>
          </a:solidFill>
          <a:ln>
            <a:solidFill>
              <a:srgbClr val="02ADC6"/>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pic>
        <p:nvPicPr>
          <p:cNvPr id="40" name="Picture 39">
            <a:extLst>
              <a:ext uri="{FF2B5EF4-FFF2-40B4-BE49-F238E27FC236}">
                <a16:creationId xmlns:a16="http://schemas.microsoft.com/office/drawing/2014/main" id="{16D3D543-BA24-B3DD-ADEC-DD209D4367E9}"/>
              </a:ext>
            </a:extLst>
          </p:cNvPr>
          <p:cNvPicPr>
            <a:picLocks noChangeAspect="1"/>
          </p:cNvPicPr>
          <p:nvPr/>
        </p:nvPicPr>
        <p:blipFill>
          <a:blip r:embed="rId17" cstate="print">
            <a:extLst>
              <a:ext uri="{28A0092B-C50C-407E-A947-70E740481C1C}">
                <a14:useLocalDpi xmlns:a14="http://schemas.microsoft.com/office/drawing/2010/main" val="0"/>
              </a:ext>
            </a:extLst>
          </a:blip>
          <a:srcRect l="15182" r="15182"/>
          <a:stretch/>
        </p:blipFill>
        <p:spPr>
          <a:xfrm>
            <a:off x="789561" y="2891480"/>
            <a:ext cx="873767" cy="886511"/>
          </a:xfrm>
          <a:prstGeom prst="ellipse">
            <a:avLst/>
          </a:prstGeom>
          <a:solidFill>
            <a:schemeClr val="accent1"/>
          </a:solidFill>
          <a:ln>
            <a:solidFill>
              <a:schemeClr val="accent1"/>
            </a:solidFill>
          </a:ln>
        </p:spPr>
      </p:pic>
      <p:sp>
        <p:nvSpPr>
          <p:cNvPr id="42" name="Freeform: Shape 41">
            <a:extLst>
              <a:ext uri="{FF2B5EF4-FFF2-40B4-BE49-F238E27FC236}">
                <a16:creationId xmlns:a16="http://schemas.microsoft.com/office/drawing/2014/main" id="{3F10D33C-3E9E-3E49-76F1-9FD687752E55}"/>
              </a:ext>
            </a:extLst>
          </p:cNvPr>
          <p:cNvSpPr/>
          <p:nvPr/>
        </p:nvSpPr>
        <p:spPr>
          <a:xfrm>
            <a:off x="787078" y="2845547"/>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02ADC6"/>
          </a:solidFill>
          <a:ln>
            <a:solidFill>
              <a:srgbClr val="02ADC6"/>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45" name="Freeform: Shape 44">
            <a:extLst>
              <a:ext uri="{FF2B5EF4-FFF2-40B4-BE49-F238E27FC236}">
                <a16:creationId xmlns:a16="http://schemas.microsoft.com/office/drawing/2014/main" id="{BEE75D00-2043-2E2A-1B78-1F51FE11E782}"/>
              </a:ext>
            </a:extLst>
          </p:cNvPr>
          <p:cNvSpPr/>
          <p:nvPr/>
        </p:nvSpPr>
        <p:spPr>
          <a:xfrm>
            <a:off x="8884187" y="2842067"/>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02ADC6"/>
          </a:solidFill>
          <a:ln>
            <a:solidFill>
              <a:srgbClr val="02ADC6"/>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47" name="Freeform: Shape 46">
            <a:extLst>
              <a:ext uri="{FF2B5EF4-FFF2-40B4-BE49-F238E27FC236}">
                <a16:creationId xmlns:a16="http://schemas.microsoft.com/office/drawing/2014/main" id="{1E2D7018-AABD-4B97-D404-ED137954DE53}"/>
              </a:ext>
            </a:extLst>
          </p:cNvPr>
          <p:cNvSpPr/>
          <p:nvPr/>
        </p:nvSpPr>
        <p:spPr>
          <a:xfrm>
            <a:off x="2400634" y="2845547"/>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02ADC6"/>
          </a:solidFill>
          <a:ln>
            <a:solidFill>
              <a:srgbClr val="02ADC6"/>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49" name="Freeform: Shape 48">
            <a:extLst>
              <a:ext uri="{FF2B5EF4-FFF2-40B4-BE49-F238E27FC236}">
                <a16:creationId xmlns:a16="http://schemas.microsoft.com/office/drawing/2014/main" id="{9E38782D-398F-A736-13CA-B22DF81A13E3}"/>
              </a:ext>
            </a:extLst>
          </p:cNvPr>
          <p:cNvSpPr/>
          <p:nvPr/>
        </p:nvSpPr>
        <p:spPr>
          <a:xfrm>
            <a:off x="7266721" y="2845547"/>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02ADC6"/>
          </a:solidFill>
          <a:ln>
            <a:solidFill>
              <a:srgbClr val="02ADC6"/>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52" name="Freeform: Shape 51">
            <a:extLst>
              <a:ext uri="{FF2B5EF4-FFF2-40B4-BE49-F238E27FC236}">
                <a16:creationId xmlns:a16="http://schemas.microsoft.com/office/drawing/2014/main" id="{EFD9874F-9A09-8BFE-243E-4DB3B1F2B94A}"/>
              </a:ext>
            </a:extLst>
          </p:cNvPr>
          <p:cNvSpPr/>
          <p:nvPr/>
        </p:nvSpPr>
        <p:spPr>
          <a:xfrm>
            <a:off x="10500910" y="2838491"/>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02ADC6"/>
          </a:solidFill>
          <a:ln>
            <a:solidFill>
              <a:srgbClr val="02ADC6"/>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59" name="Rectangle 58">
            <a:extLst>
              <a:ext uri="{FF2B5EF4-FFF2-40B4-BE49-F238E27FC236}">
                <a16:creationId xmlns:a16="http://schemas.microsoft.com/office/drawing/2014/main" id="{5218C1EC-E759-EE27-1C75-6F86CF24E5A4}"/>
              </a:ext>
            </a:extLst>
          </p:cNvPr>
          <p:cNvSpPr/>
          <p:nvPr/>
        </p:nvSpPr>
        <p:spPr>
          <a:xfrm>
            <a:off x="5323344" y="2152595"/>
            <a:ext cx="1705179" cy="477888"/>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5631A"/>
                </a:solidFill>
                <a:effectLst/>
                <a:uLnTx/>
                <a:uFillTx/>
                <a:latin typeface="Lato" panose="020F0502020204030203"/>
                <a:ea typeface="Lato" panose="020F0502020204030203" pitchFamily="34" charset="0"/>
                <a:cs typeface="Lato" panose="020F0502020204030203" pitchFamily="34" charset="0"/>
              </a:rPr>
              <a:t>Mehri Heybaran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5631A"/>
                </a:solidFill>
                <a:effectLst/>
                <a:uLnTx/>
                <a:uFillTx/>
                <a:latin typeface="Lato" panose="020F0502020204030203"/>
                <a:ea typeface="Lato" panose="020F0502020204030203" pitchFamily="34" charset="0"/>
                <a:cs typeface="Lato" panose="020F0502020204030203" pitchFamily="34" charset="0"/>
              </a:rPr>
              <a:t>Analyst</a:t>
            </a:r>
          </a:p>
        </p:txBody>
      </p:sp>
      <p:sp>
        <p:nvSpPr>
          <p:cNvPr id="60" name="Rectangle 59">
            <a:extLst>
              <a:ext uri="{FF2B5EF4-FFF2-40B4-BE49-F238E27FC236}">
                <a16:creationId xmlns:a16="http://schemas.microsoft.com/office/drawing/2014/main" id="{2756FC12-5549-6695-58C1-72B97D460E80}"/>
              </a:ext>
            </a:extLst>
          </p:cNvPr>
          <p:cNvSpPr/>
          <p:nvPr/>
        </p:nvSpPr>
        <p:spPr>
          <a:xfrm>
            <a:off x="3717912" y="2152528"/>
            <a:ext cx="1485039" cy="477888"/>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5631A"/>
                </a:solidFill>
                <a:effectLst/>
                <a:uLnTx/>
                <a:uFillTx/>
                <a:latin typeface="Lato" panose="020F0502020204030203"/>
                <a:ea typeface="Lato" panose="020F0502020204030203" pitchFamily="34" charset="0"/>
                <a:cs typeface="Lato" panose="020F0502020204030203" pitchFamily="34" charset="0"/>
              </a:rPr>
              <a:t>Mona El Cheikh</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5631A"/>
                </a:solidFill>
                <a:effectLst/>
                <a:uLnTx/>
                <a:uFillTx/>
                <a:latin typeface="Lato" panose="020F0502020204030203"/>
                <a:ea typeface="Lato" panose="020F0502020204030203" pitchFamily="34" charset="0"/>
                <a:cs typeface="Lato" panose="020F0502020204030203" pitchFamily="34" charset="0"/>
              </a:rPr>
              <a:t>Analyst</a:t>
            </a:r>
          </a:p>
        </p:txBody>
      </p:sp>
      <p:sp>
        <p:nvSpPr>
          <p:cNvPr id="66" name="Rectangle 65">
            <a:extLst>
              <a:ext uri="{FF2B5EF4-FFF2-40B4-BE49-F238E27FC236}">
                <a16:creationId xmlns:a16="http://schemas.microsoft.com/office/drawing/2014/main" id="{710D47C9-AE00-0F3B-8584-37B262E286F6}"/>
              </a:ext>
            </a:extLst>
          </p:cNvPr>
          <p:cNvSpPr/>
          <p:nvPr/>
        </p:nvSpPr>
        <p:spPr>
          <a:xfrm>
            <a:off x="441331" y="2149085"/>
            <a:ext cx="1705179" cy="477888"/>
          </a:xfrm>
          <a:prstGeom prst="rect">
            <a:avLst/>
          </a:prstGeom>
          <a:noFill/>
          <a:ln>
            <a:noFill/>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5631A"/>
                </a:solidFill>
                <a:effectLst/>
                <a:uLnTx/>
                <a:uFillTx/>
                <a:latin typeface="Lato" panose="020F0502020204030203"/>
                <a:ea typeface="Lato" panose="020F0502020204030203" pitchFamily="34" charset="0"/>
                <a:cs typeface="Lato" panose="020F0502020204030203" pitchFamily="34" charset="0"/>
              </a:rPr>
              <a:t>Salamatou Bourdanne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5631A"/>
                </a:solidFill>
                <a:effectLst/>
                <a:uLnTx/>
                <a:uFillTx/>
                <a:latin typeface="Lato" panose="020F0502020204030203"/>
                <a:ea typeface="Lato" panose="020F0502020204030203" pitchFamily="34" charset="0"/>
                <a:cs typeface="Lato" panose="020F0502020204030203" pitchFamily="34" charset="0"/>
              </a:rPr>
              <a:t>Analyst</a:t>
            </a:r>
          </a:p>
        </p:txBody>
      </p:sp>
      <p:sp>
        <p:nvSpPr>
          <p:cNvPr id="67" name="Rectangle 66">
            <a:extLst>
              <a:ext uri="{FF2B5EF4-FFF2-40B4-BE49-F238E27FC236}">
                <a16:creationId xmlns:a16="http://schemas.microsoft.com/office/drawing/2014/main" id="{AD81B0A4-B9D5-1D4D-89A6-C3FD894A700E}"/>
              </a:ext>
            </a:extLst>
          </p:cNvPr>
          <p:cNvSpPr/>
          <p:nvPr/>
        </p:nvSpPr>
        <p:spPr>
          <a:xfrm>
            <a:off x="1957757" y="2152594"/>
            <a:ext cx="1751102" cy="477888"/>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5631A"/>
                </a:solidFill>
                <a:effectLst/>
                <a:uLnTx/>
                <a:uFillTx/>
                <a:latin typeface="Lato" panose="020F0502020204030203"/>
                <a:ea typeface="Lato" panose="020F0502020204030203" pitchFamily="34" charset="0"/>
                <a:cs typeface="Lato" panose="020F0502020204030203" pitchFamily="34" charset="0"/>
              </a:rPr>
              <a:t>Caroline Van de Putte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5631A"/>
                </a:solidFill>
                <a:effectLst/>
                <a:uLnTx/>
                <a:uFillTx/>
                <a:latin typeface="Lato" panose="020F0502020204030203"/>
                <a:ea typeface="Lato" panose="020F0502020204030203" pitchFamily="34" charset="0"/>
                <a:cs typeface="Lato" panose="020F0502020204030203" pitchFamily="34" charset="0"/>
              </a:rPr>
              <a:t>Associate</a:t>
            </a:r>
          </a:p>
        </p:txBody>
      </p:sp>
      <p:sp>
        <p:nvSpPr>
          <p:cNvPr id="68" name="Rectangle 67">
            <a:extLst>
              <a:ext uri="{FF2B5EF4-FFF2-40B4-BE49-F238E27FC236}">
                <a16:creationId xmlns:a16="http://schemas.microsoft.com/office/drawing/2014/main" id="{6D10F9CE-BE55-AE63-ADB5-7F37764D090A}"/>
              </a:ext>
            </a:extLst>
          </p:cNvPr>
          <p:cNvSpPr/>
          <p:nvPr/>
        </p:nvSpPr>
        <p:spPr>
          <a:xfrm>
            <a:off x="8407928" y="2152595"/>
            <a:ext cx="1867201" cy="477888"/>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5631A"/>
                </a:solidFill>
                <a:effectLst/>
                <a:uLnTx/>
                <a:uFillTx/>
                <a:latin typeface="Lato" panose="020F0502020204030203"/>
                <a:ea typeface="Lato" panose="020F0502020204030203" pitchFamily="34" charset="0"/>
                <a:cs typeface="Lato" panose="020F0502020204030203" pitchFamily="34" charset="0"/>
              </a:rPr>
              <a:t>Kamy Roberge Carrington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5631A"/>
                </a:solidFill>
                <a:effectLst/>
                <a:uLnTx/>
                <a:uFillTx/>
                <a:latin typeface="Lato" panose="020F0502020204030203"/>
                <a:ea typeface="Lato" panose="020F0502020204030203" pitchFamily="34" charset="0"/>
                <a:cs typeface="Lato" panose="020F0502020204030203" pitchFamily="34" charset="0"/>
              </a:rPr>
              <a:t>Analyst</a:t>
            </a:r>
          </a:p>
        </p:txBody>
      </p:sp>
      <p:sp>
        <p:nvSpPr>
          <p:cNvPr id="69" name="TextBox 68">
            <a:extLst>
              <a:ext uri="{FF2B5EF4-FFF2-40B4-BE49-F238E27FC236}">
                <a16:creationId xmlns:a16="http://schemas.microsoft.com/office/drawing/2014/main" id="{FBFFDF6B-F2FD-4198-5BE0-A1B9FA7AC9C9}"/>
              </a:ext>
            </a:extLst>
          </p:cNvPr>
          <p:cNvSpPr txBox="1"/>
          <p:nvPr/>
        </p:nvSpPr>
        <p:spPr>
          <a:xfrm>
            <a:off x="9978479" y="2152595"/>
            <a:ext cx="1867201" cy="477888"/>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5631A"/>
                </a:solidFill>
                <a:effectLst/>
                <a:uLnTx/>
                <a:uFillTx/>
                <a:latin typeface="Lato" panose="020F0502020204030203"/>
                <a:ea typeface="Lato" panose="020F0502020204030203" pitchFamily="34" charset="0"/>
                <a:cs typeface="Lato" panose="020F0502020204030203" pitchFamily="34" charset="0"/>
              </a:rPr>
              <a:t>Bell Santhudkijkarn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5631A"/>
                </a:solidFill>
                <a:effectLst/>
                <a:uLnTx/>
                <a:uFillTx/>
                <a:latin typeface="Lato" panose="020F0502020204030203"/>
                <a:ea typeface="Lato" panose="020F0502020204030203" pitchFamily="34" charset="0"/>
                <a:cs typeface="Lato" panose="020F0502020204030203" pitchFamily="34" charset="0"/>
              </a:rPr>
              <a:t>Analyst</a:t>
            </a:r>
          </a:p>
        </p:txBody>
      </p:sp>
      <p:sp>
        <p:nvSpPr>
          <p:cNvPr id="70" name="Rectangle 69">
            <a:extLst>
              <a:ext uri="{FF2B5EF4-FFF2-40B4-BE49-F238E27FC236}">
                <a16:creationId xmlns:a16="http://schemas.microsoft.com/office/drawing/2014/main" id="{188FF443-DCD4-2F90-48B5-192DDC21C5BB}"/>
              </a:ext>
            </a:extLst>
          </p:cNvPr>
          <p:cNvSpPr/>
          <p:nvPr/>
        </p:nvSpPr>
        <p:spPr>
          <a:xfrm>
            <a:off x="-3689" y="3825098"/>
            <a:ext cx="2481903" cy="477888"/>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2ADC6"/>
                </a:solidFill>
                <a:effectLst/>
                <a:uLnTx/>
                <a:uFillTx/>
                <a:latin typeface="Lato" panose="020F0502020204030203"/>
                <a:ea typeface="Lato" panose="020F0502020204030203" pitchFamily="34" charset="0"/>
                <a:cs typeface="Lato" panose="020F0502020204030203" pitchFamily="34" charset="0"/>
              </a:rPr>
              <a:t>Dora Jewell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2ADC6"/>
                </a:solidFill>
                <a:effectLst/>
                <a:uLnTx/>
                <a:uFillTx/>
                <a:latin typeface="Lato" panose="020F0502020204030203"/>
                <a:ea typeface="Lato" panose="020F0502020204030203" pitchFamily="34" charset="0"/>
                <a:cs typeface="Lato" panose="020F0502020204030203" pitchFamily="34" charset="0"/>
              </a:rPr>
              <a:t>Principal &amp; Head of Products</a:t>
            </a:r>
          </a:p>
        </p:txBody>
      </p:sp>
      <p:sp>
        <p:nvSpPr>
          <p:cNvPr id="72" name="Rectangle 71">
            <a:extLst>
              <a:ext uri="{FF2B5EF4-FFF2-40B4-BE49-F238E27FC236}">
                <a16:creationId xmlns:a16="http://schemas.microsoft.com/office/drawing/2014/main" id="{FFF0F7B9-825A-CF28-A8AE-8FE6DDF402B4}"/>
              </a:ext>
            </a:extLst>
          </p:cNvPr>
          <p:cNvSpPr/>
          <p:nvPr/>
        </p:nvSpPr>
        <p:spPr>
          <a:xfrm>
            <a:off x="3600701" y="3820132"/>
            <a:ext cx="1751102" cy="477888"/>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2ADC6"/>
                </a:solidFill>
                <a:effectLst/>
                <a:uLnTx/>
                <a:uFillTx/>
                <a:latin typeface="Lato" panose="020F0502020204030203"/>
                <a:ea typeface="Lato" panose="020F0502020204030203" pitchFamily="34" charset="0"/>
                <a:cs typeface="Lato" panose="020F0502020204030203" pitchFamily="34" charset="0"/>
              </a:rPr>
              <a:t>Ovidiu Maritan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2ADC6"/>
                </a:solidFill>
                <a:effectLst/>
                <a:uLnTx/>
                <a:uFillTx/>
                <a:latin typeface="Lato" panose="020F0502020204030203"/>
                <a:ea typeface="Lato" panose="020F0502020204030203" pitchFamily="34" charset="0"/>
                <a:cs typeface="Lato" panose="020F0502020204030203" pitchFamily="34" charset="0"/>
              </a:rPr>
              <a:t>Delivery Manager</a:t>
            </a:r>
          </a:p>
        </p:txBody>
      </p:sp>
      <p:sp>
        <p:nvSpPr>
          <p:cNvPr id="73" name="Rectangle 72">
            <a:extLst>
              <a:ext uri="{FF2B5EF4-FFF2-40B4-BE49-F238E27FC236}">
                <a16:creationId xmlns:a16="http://schemas.microsoft.com/office/drawing/2014/main" id="{52521A60-EFCA-9AE9-9494-0CAA1DC5F80F}"/>
              </a:ext>
            </a:extLst>
          </p:cNvPr>
          <p:cNvSpPr/>
          <p:nvPr/>
        </p:nvSpPr>
        <p:spPr>
          <a:xfrm>
            <a:off x="8405077" y="3827501"/>
            <a:ext cx="1867201" cy="477888"/>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2ADC6"/>
                </a:solidFill>
                <a:effectLst/>
                <a:uLnTx/>
                <a:uFillTx/>
                <a:latin typeface="Lato" panose="020F0502020204030203"/>
                <a:ea typeface="Lato" panose="020F0502020204030203" pitchFamily="34" charset="0"/>
                <a:cs typeface="Lato" panose="020F0502020204030203" pitchFamily="34" charset="0"/>
              </a:rPr>
              <a:t>Szilard Vigh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2ADC6"/>
                </a:solidFill>
                <a:effectLst/>
                <a:uLnTx/>
                <a:uFillTx/>
                <a:latin typeface="Lato" panose="020F0502020204030203"/>
                <a:ea typeface="Lato" panose="020F0502020204030203" pitchFamily="34" charset="0"/>
                <a:cs typeface="Lato" panose="020F0502020204030203" pitchFamily="34" charset="0"/>
              </a:rPr>
              <a:t>Lead Developer</a:t>
            </a:r>
          </a:p>
        </p:txBody>
      </p:sp>
      <p:sp>
        <p:nvSpPr>
          <p:cNvPr id="74" name="Rectangle 73">
            <a:extLst>
              <a:ext uri="{FF2B5EF4-FFF2-40B4-BE49-F238E27FC236}">
                <a16:creationId xmlns:a16="http://schemas.microsoft.com/office/drawing/2014/main" id="{B3217553-944E-2E56-D696-BD7608D75073}"/>
              </a:ext>
            </a:extLst>
          </p:cNvPr>
          <p:cNvSpPr/>
          <p:nvPr/>
        </p:nvSpPr>
        <p:spPr>
          <a:xfrm>
            <a:off x="2007523" y="3820199"/>
            <a:ext cx="1705179" cy="477888"/>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2ADC6"/>
                </a:solidFill>
                <a:effectLst/>
                <a:uLnTx/>
                <a:uFillTx/>
                <a:latin typeface="Lato" panose="020F0502020204030203"/>
                <a:ea typeface="Lato" panose="020F0502020204030203" pitchFamily="34" charset="0"/>
                <a:cs typeface="Lato" panose="020F0502020204030203" pitchFamily="34" charset="0"/>
              </a:rPr>
              <a:t>Tibor Bruncsak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2ADC6"/>
                </a:solidFill>
                <a:effectLst/>
                <a:uLnTx/>
                <a:uFillTx/>
                <a:latin typeface="Lato" panose="020F0502020204030203"/>
                <a:ea typeface="Lato" panose="020F0502020204030203" pitchFamily="34" charset="0"/>
                <a:cs typeface="Lato" panose="020F0502020204030203" pitchFamily="34" charset="0"/>
              </a:rPr>
              <a:t>Senior Developer</a:t>
            </a:r>
          </a:p>
        </p:txBody>
      </p:sp>
      <p:sp>
        <p:nvSpPr>
          <p:cNvPr id="75" name="Rectangle 74">
            <a:extLst>
              <a:ext uri="{FF2B5EF4-FFF2-40B4-BE49-F238E27FC236}">
                <a16:creationId xmlns:a16="http://schemas.microsoft.com/office/drawing/2014/main" id="{D3B5884C-8B3F-5AF5-9C42-6CE12B6A4027}"/>
              </a:ext>
            </a:extLst>
          </p:cNvPr>
          <p:cNvSpPr/>
          <p:nvPr/>
        </p:nvSpPr>
        <p:spPr>
          <a:xfrm>
            <a:off x="5395756" y="3820199"/>
            <a:ext cx="1485039" cy="477888"/>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2ADC6"/>
                </a:solidFill>
                <a:effectLst/>
                <a:uLnTx/>
                <a:uFillTx/>
                <a:latin typeface="Lato" panose="020F0502020204030203"/>
                <a:ea typeface="Lato" panose="020F0502020204030203" pitchFamily="34" charset="0"/>
                <a:cs typeface="Lato" panose="020F0502020204030203" pitchFamily="34" charset="0"/>
              </a:rPr>
              <a:t>Carmen Biris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2ADC6"/>
                </a:solidFill>
                <a:effectLst/>
                <a:uLnTx/>
                <a:uFillTx/>
                <a:latin typeface="Lato" panose="020F0502020204030203"/>
                <a:ea typeface="Lato" panose="020F0502020204030203" pitchFamily="34" charset="0"/>
                <a:cs typeface="Lato" panose="020F0502020204030203" pitchFamily="34" charset="0"/>
              </a:rPr>
              <a:t>Project Manager</a:t>
            </a:r>
          </a:p>
        </p:txBody>
      </p:sp>
      <p:sp>
        <p:nvSpPr>
          <p:cNvPr id="76" name="Rectangle 75">
            <a:extLst>
              <a:ext uri="{FF2B5EF4-FFF2-40B4-BE49-F238E27FC236}">
                <a16:creationId xmlns:a16="http://schemas.microsoft.com/office/drawing/2014/main" id="{EAC4BBA8-335A-D156-AF6F-85597030B71F}"/>
              </a:ext>
            </a:extLst>
          </p:cNvPr>
          <p:cNvSpPr/>
          <p:nvPr/>
        </p:nvSpPr>
        <p:spPr>
          <a:xfrm>
            <a:off x="6856621" y="3818792"/>
            <a:ext cx="1705179" cy="477888"/>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2ADC6"/>
                </a:solidFill>
                <a:effectLst/>
                <a:uLnTx/>
                <a:uFillTx/>
                <a:latin typeface="Lato" panose="020F0502020204030203"/>
                <a:ea typeface="Lato" panose="020F0502020204030203" pitchFamily="34" charset="0"/>
                <a:cs typeface="Lato" panose="020F0502020204030203" pitchFamily="34" charset="0"/>
              </a:rPr>
              <a:t>Kelechi Odoemena</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2ADC6"/>
                </a:solidFill>
                <a:effectLst/>
                <a:uLnTx/>
                <a:uFillTx/>
                <a:latin typeface="Lato" panose="020F0502020204030203"/>
                <a:ea typeface="Lato" panose="020F0502020204030203" pitchFamily="34" charset="0"/>
                <a:cs typeface="Lato" panose="020F0502020204030203" pitchFamily="34" charset="0"/>
              </a:rPr>
              <a:t>Power Platform</a:t>
            </a:r>
          </a:p>
        </p:txBody>
      </p:sp>
      <p:sp>
        <p:nvSpPr>
          <p:cNvPr id="77" name="Rectangle 76">
            <a:extLst>
              <a:ext uri="{FF2B5EF4-FFF2-40B4-BE49-F238E27FC236}">
                <a16:creationId xmlns:a16="http://schemas.microsoft.com/office/drawing/2014/main" id="{3BB8037A-4F69-C419-9FE6-5C4391AF52A5}"/>
              </a:ext>
            </a:extLst>
          </p:cNvPr>
          <p:cNvSpPr/>
          <p:nvPr/>
        </p:nvSpPr>
        <p:spPr>
          <a:xfrm>
            <a:off x="10028091" y="3812707"/>
            <a:ext cx="1867201" cy="477888"/>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2ADC6"/>
                </a:solidFill>
                <a:effectLst/>
                <a:uLnTx/>
                <a:uFillTx/>
                <a:latin typeface="Lato" panose="020F0502020204030203"/>
                <a:ea typeface="Lato" panose="020F0502020204030203" pitchFamily="34" charset="0"/>
                <a:cs typeface="Lato" panose="020F0502020204030203" pitchFamily="34" charset="0"/>
              </a:rPr>
              <a:t>Johnpaul Okoji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2ADC6"/>
                </a:solidFill>
                <a:effectLst/>
                <a:uLnTx/>
                <a:uFillTx/>
                <a:latin typeface="Lato" panose="020F0502020204030203"/>
                <a:ea typeface="Lato" panose="020F0502020204030203" pitchFamily="34" charset="0"/>
                <a:cs typeface="Lato" panose="020F0502020204030203" pitchFamily="34" charset="0"/>
              </a:rPr>
              <a:t>Power Platform</a:t>
            </a:r>
          </a:p>
        </p:txBody>
      </p:sp>
      <p:pic>
        <p:nvPicPr>
          <p:cNvPr id="95" name="Picture 94">
            <a:extLst>
              <a:ext uri="{FF2B5EF4-FFF2-40B4-BE49-F238E27FC236}">
                <a16:creationId xmlns:a16="http://schemas.microsoft.com/office/drawing/2014/main" id="{8F594D2E-573A-26D3-C8BD-9B5E9FF7E0B5}"/>
              </a:ext>
            </a:extLst>
          </p:cNvPr>
          <p:cNvPicPr>
            <a:picLocks noChangeAspect="1"/>
          </p:cNvPicPr>
          <p:nvPr/>
        </p:nvPicPr>
        <p:blipFill>
          <a:blip r:embed="rId18" cstate="print">
            <a:extLst>
              <a:ext uri="{28A0092B-C50C-407E-A947-70E740481C1C}">
                <a14:useLocalDpi xmlns:a14="http://schemas.microsoft.com/office/drawing/2010/main" val="0"/>
              </a:ext>
            </a:extLst>
          </a:blip>
          <a:srcRect l="2250" r="2250"/>
          <a:stretch/>
        </p:blipFill>
        <p:spPr>
          <a:xfrm>
            <a:off x="1635306" y="4573702"/>
            <a:ext cx="862149" cy="916204"/>
          </a:xfrm>
          <a:prstGeom prst="ellipse">
            <a:avLst/>
          </a:prstGeom>
          <a:solidFill>
            <a:schemeClr val="accent3"/>
          </a:solidFill>
          <a:ln>
            <a:solidFill>
              <a:schemeClr val="accent3"/>
            </a:solidFill>
          </a:ln>
        </p:spPr>
      </p:pic>
      <p:sp>
        <p:nvSpPr>
          <p:cNvPr id="87" name="Freeform: Shape 86">
            <a:extLst>
              <a:ext uri="{FF2B5EF4-FFF2-40B4-BE49-F238E27FC236}">
                <a16:creationId xmlns:a16="http://schemas.microsoft.com/office/drawing/2014/main" id="{E1193CE0-95A5-EED6-F912-C2E3E6C60714}"/>
              </a:ext>
            </a:extLst>
          </p:cNvPr>
          <p:cNvSpPr/>
          <p:nvPr/>
        </p:nvSpPr>
        <p:spPr>
          <a:xfrm>
            <a:off x="1608135" y="4541877"/>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4B8378"/>
          </a:solidFill>
          <a:ln>
            <a:solidFill>
              <a:srgbClr val="4B8378"/>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ABCE"/>
              </a:solidFill>
              <a:effectLst/>
              <a:uLnTx/>
              <a:uFillTx/>
              <a:latin typeface="Lato"/>
              <a:ea typeface="+mn-ea"/>
              <a:cs typeface="+mn-cs"/>
            </a:endParaRPr>
          </a:p>
        </p:txBody>
      </p:sp>
      <p:sp>
        <p:nvSpPr>
          <p:cNvPr id="98" name="Rectangle 97">
            <a:extLst>
              <a:ext uri="{FF2B5EF4-FFF2-40B4-BE49-F238E27FC236}">
                <a16:creationId xmlns:a16="http://schemas.microsoft.com/office/drawing/2014/main" id="{C11107A7-3420-E205-E98E-A133DBB9FA49}"/>
              </a:ext>
            </a:extLst>
          </p:cNvPr>
          <p:cNvSpPr/>
          <p:nvPr/>
        </p:nvSpPr>
        <p:spPr>
          <a:xfrm>
            <a:off x="1354493" y="5509720"/>
            <a:ext cx="1423255" cy="477888"/>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B8378"/>
                </a:solidFill>
                <a:effectLst/>
                <a:uLnTx/>
                <a:uFillTx/>
                <a:latin typeface="Lato" panose="020F0502020204030203"/>
                <a:ea typeface="Lato" panose="020F0502020204030203" pitchFamily="34" charset="0"/>
                <a:cs typeface="Lato" panose="020F0502020204030203" pitchFamily="34" charset="0"/>
              </a:rPr>
              <a:t>Stuart Bell, CBE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B8378"/>
                </a:solidFill>
                <a:effectLst/>
                <a:uLnTx/>
                <a:uFillTx/>
                <a:latin typeface="Lato" panose="020F0502020204030203"/>
                <a:ea typeface="Lato" panose="020F0502020204030203" pitchFamily="34" charset="0"/>
                <a:cs typeface="Lato" panose="020F0502020204030203" pitchFamily="34" charset="0"/>
              </a:rPr>
              <a:t>Acute Care</a:t>
            </a:r>
          </a:p>
        </p:txBody>
      </p:sp>
      <p:pic>
        <p:nvPicPr>
          <p:cNvPr id="92" name="Picture 91">
            <a:extLst>
              <a:ext uri="{FF2B5EF4-FFF2-40B4-BE49-F238E27FC236}">
                <a16:creationId xmlns:a16="http://schemas.microsoft.com/office/drawing/2014/main" id="{27D15A6D-27C2-C12D-5712-C3C5ED7289C5}"/>
              </a:ext>
            </a:extLst>
          </p:cNvPr>
          <p:cNvPicPr>
            <a:picLocks noChangeAspect="1"/>
          </p:cNvPicPr>
          <p:nvPr/>
        </p:nvPicPr>
        <p:blipFill>
          <a:blip r:embed="rId19" cstate="print">
            <a:extLst>
              <a:ext uri="{28A0092B-C50C-407E-A947-70E740481C1C}">
                <a14:useLocalDpi xmlns:a14="http://schemas.microsoft.com/office/drawing/2010/main" val="0"/>
              </a:ext>
            </a:extLst>
          </a:blip>
          <a:srcRect l="21875" r="21875"/>
          <a:stretch/>
        </p:blipFill>
        <p:spPr>
          <a:xfrm>
            <a:off x="3259675" y="4600913"/>
            <a:ext cx="858210" cy="906648"/>
          </a:xfrm>
          <a:prstGeom prst="ellipse">
            <a:avLst/>
          </a:prstGeom>
          <a:solidFill>
            <a:schemeClr val="accent3"/>
          </a:solidFill>
          <a:ln>
            <a:solidFill>
              <a:schemeClr val="accent3"/>
            </a:solidFill>
          </a:ln>
        </p:spPr>
      </p:pic>
      <p:sp>
        <p:nvSpPr>
          <p:cNvPr id="89" name="Freeform: Shape 88">
            <a:extLst>
              <a:ext uri="{FF2B5EF4-FFF2-40B4-BE49-F238E27FC236}">
                <a16:creationId xmlns:a16="http://schemas.microsoft.com/office/drawing/2014/main" id="{198B64B4-35EF-F7F0-63C0-A4014D264810}"/>
              </a:ext>
            </a:extLst>
          </p:cNvPr>
          <p:cNvSpPr/>
          <p:nvPr/>
        </p:nvSpPr>
        <p:spPr>
          <a:xfrm>
            <a:off x="3231041" y="4543116"/>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4B8378"/>
          </a:solidFill>
          <a:ln>
            <a:solidFill>
              <a:srgbClr val="4B8378"/>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ABCE"/>
              </a:solidFill>
              <a:effectLst/>
              <a:uLnTx/>
              <a:uFillTx/>
              <a:latin typeface="Lato"/>
              <a:ea typeface="+mn-ea"/>
              <a:cs typeface="+mn-cs"/>
            </a:endParaRPr>
          </a:p>
        </p:txBody>
      </p:sp>
      <p:sp>
        <p:nvSpPr>
          <p:cNvPr id="99" name="Rectangle 98">
            <a:extLst>
              <a:ext uri="{FF2B5EF4-FFF2-40B4-BE49-F238E27FC236}">
                <a16:creationId xmlns:a16="http://schemas.microsoft.com/office/drawing/2014/main" id="{7EEFD6ED-848E-75AD-99F2-A5B2DE8B99C3}"/>
              </a:ext>
            </a:extLst>
          </p:cNvPr>
          <p:cNvSpPr/>
          <p:nvPr/>
        </p:nvSpPr>
        <p:spPr>
          <a:xfrm>
            <a:off x="2982061" y="5511991"/>
            <a:ext cx="1423255" cy="477888"/>
          </a:xfrm>
          <a:prstGeom prst="rect">
            <a:avLst/>
          </a:prstGeom>
          <a:noFill/>
          <a:ln>
            <a:noFill/>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B8378"/>
                </a:solidFill>
                <a:effectLst/>
                <a:uLnTx/>
                <a:uFillTx/>
                <a:latin typeface="Lato" panose="020F0502020204030203"/>
                <a:ea typeface="Lato" panose="020F0502020204030203" pitchFamily="34" charset="0"/>
                <a:cs typeface="Lato" panose="020F0502020204030203" pitchFamily="34" charset="0"/>
              </a:rPr>
              <a:t>Mike Farrar</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B8378"/>
                </a:solidFill>
                <a:effectLst/>
                <a:uLnTx/>
                <a:uFillTx/>
                <a:latin typeface="Lato" panose="020F0502020204030203"/>
                <a:ea typeface="Lato" panose="020F0502020204030203" pitchFamily="34" charset="0"/>
                <a:cs typeface="Lato" panose="020F0502020204030203" pitchFamily="34" charset="0"/>
              </a:rPr>
              <a:t>Acute Care</a:t>
            </a:r>
          </a:p>
        </p:txBody>
      </p:sp>
      <p:pic>
        <p:nvPicPr>
          <p:cNvPr id="93" name="Picture 92">
            <a:extLst>
              <a:ext uri="{FF2B5EF4-FFF2-40B4-BE49-F238E27FC236}">
                <a16:creationId xmlns:a16="http://schemas.microsoft.com/office/drawing/2014/main" id="{0F02C769-72E5-32D2-90DB-F02EAB0DC188}"/>
              </a:ext>
            </a:extLst>
          </p:cNvPr>
          <p:cNvPicPr>
            <a:picLocks noChangeAspect="1"/>
          </p:cNvPicPr>
          <p:nvPr/>
        </p:nvPicPr>
        <p:blipFill>
          <a:blip r:embed="rId20" cstate="print">
            <a:extLst>
              <a:ext uri="{28A0092B-C50C-407E-A947-70E740481C1C}">
                <a14:useLocalDpi xmlns:a14="http://schemas.microsoft.com/office/drawing/2010/main" val="0"/>
              </a:ext>
            </a:extLst>
          </a:blip>
          <a:srcRect l="14353" r="14353"/>
          <a:stretch/>
        </p:blipFill>
        <p:spPr>
          <a:xfrm>
            <a:off x="6476723" y="4560529"/>
            <a:ext cx="914706" cy="914706"/>
          </a:xfrm>
          <a:prstGeom prst="ellipse">
            <a:avLst/>
          </a:prstGeom>
          <a:solidFill>
            <a:schemeClr val="accent3"/>
          </a:solidFill>
          <a:ln>
            <a:solidFill>
              <a:schemeClr val="accent3"/>
            </a:solidFill>
          </a:ln>
        </p:spPr>
      </p:pic>
      <p:sp>
        <p:nvSpPr>
          <p:cNvPr id="84" name="Freeform: Shape 83">
            <a:extLst>
              <a:ext uri="{FF2B5EF4-FFF2-40B4-BE49-F238E27FC236}">
                <a16:creationId xmlns:a16="http://schemas.microsoft.com/office/drawing/2014/main" id="{B6968093-06F3-30B6-06B3-0A27BDF64C1C}"/>
              </a:ext>
            </a:extLst>
          </p:cNvPr>
          <p:cNvSpPr/>
          <p:nvPr/>
        </p:nvSpPr>
        <p:spPr>
          <a:xfrm>
            <a:off x="6468319" y="4536608"/>
            <a:ext cx="942463"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4B8378"/>
          </a:solidFill>
          <a:ln>
            <a:solidFill>
              <a:srgbClr val="4B8378"/>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ABCE"/>
              </a:solidFill>
              <a:effectLst/>
              <a:uLnTx/>
              <a:uFillTx/>
              <a:latin typeface="Lato"/>
              <a:ea typeface="+mn-ea"/>
              <a:cs typeface="+mn-cs"/>
            </a:endParaRPr>
          </a:p>
        </p:txBody>
      </p:sp>
      <p:sp>
        <p:nvSpPr>
          <p:cNvPr id="100" name="Rectangle 99">
            <a:extLst>
              <a:ext uri="{FF2B5EF4-FFF2-40B4-BE49-F238E27FC236}">
                <a16:creationId xmlns:a16="http://schemas.microsoft.com/office/drawing/2014/main" id="{30AE51D1-6599-9635-3D7D-084C77ADEB1C}"/>
              </a:ext>
            </a:extLst>
          </p:cNvPr>
          <p:cNvSpPr/>
          <p:nvPr/>
        </p:nvSpPr>
        <p:spPr>
          <a:xfrm>
            <a:off x="5641992" y="5513160"/>
            <a:ext cx="2577710" cy="477888"/>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B8378"/>
                </a:solidFill>
                <a:effectLst/>
                <a:uLnTx/>
                <a:uFillTx/>
                <a:latin typeface="Lato" panose="020F0502020204030203"/>
                <a:ea typeface="Lato" panose="020F0502020204030203" pitchFamily="34" charset="0"/>
                <a:cs typeface="Lato" panose="020F0502020204030203" pitchFamily="34" charset="0"/>
              </a:rPr>
              <a:t>Sir Mike Richards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B8378"/>
                </a:solidFill>
                <a:effectLst/>
                <a:uLnTx/>
                <a:uFillTx/>
                <a:latin typeface="Lato" panose="020F0502020204030203"/>
                <a:ea typeface="Lato" panose="020F0502020204030203" pitchFamily="34" charset="0"/>
                <a:cs typeface="Lato" panose="020F0502020204030203" pitchFamily="34" charset="0"/>
              </a:rPr>
              <a:t>Cancer Care</a:t>
            </a:r>
          </a:p>
        </p:txBody>
      </p:sp>
      <p:pic>
        <p:nvPicPr>
          <p:cNvPr id="94" name="Picture 93">
            <a:extLst>
              <a:ext uri="{FF2B5EF4-FFF2-40B4-BE49-F238E27FC236}">
                <a16:creationId xmlns:a16="http://schemas.microsoft.com/office/drawing/2014/main" id="{C350138B-2FB2-448A-79D0-5D27C477B2A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l="24205" r="24205"/>
          <a:stretch/>
        </p:blipFill>
        <p:spPr bwMode="auto">
          <a:xfrm>
            <a:off x="9757115" y="4590201"/>
            <a:ext cx="832802" cy="879410"/>
          </a:xfrm>
          <a:prstGeom prst="flowChartConnector">
            <a:avLst/>
          </a:prstGeom>
          <a:solidFill>
            <a:schemeClr val="accent3"/>
          </a:solidFill>
          <a:ln>
            <a:solidFill>
              <a:schemeClr val="accent3"/>
            </a:solidFill>
          </a:ln>
        </p:spPr>
      </p:pic>
      <p:sp>
        <p:nvSpPr>
          <p:cNvPr id="88" name="Freeform: Shape 87">
            <a:extLst>
              <a:ext uri="{FF2B5EF4-FFF2-40B4-BE49-F238E27FC236}">
                <a16:creationId xmlns:a16="http://schemas.microsoft.com/office/drawing/2014/main" id="{68A08058-7126-0C3E-E5FF-55E83E64DEEA}"/>
              </a:ext>
            </a:extLst>
          </p:cNvPr>
          <p:cNvSpPr/>
          <p:nvPr/>
        </p:nvSpPr>
        <p:spPr>
          <a:xfrm>
            <a:off x="9705084" y="4534160"/>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4B8378"/>
          </a:solidFill>
          <a:ln>
            <a:solidFill>
              <a:srgbClr val="4B8378"/>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ABCE"/>
              </a:solidFill>
              <a:effectLst/>
              <a:uLnTx/>
              <a:uFillTx/>
              <a:latin typeface="Lato"/>
              <a:ea typeface="+mn-ea"/>
              <a:cs typeface="+mn-cs"/>
            </a:endParaRPr>
          </a:p>
        </p:txBody>
      </p:sp>
      <p:sp>
        <p:nvSpPr>
          <p:cNvPr id="101" name="Rectangle 100">
            <a:extLst>
              <a:ext uri="{FF2B5EF4-FFF2-40B4-BE49-F238E27FC236}">
                <a16:creationId xmlns:a16="http://schemas.microsoft.com/office/drawing/2014/main" id="{33362F4A-FF7B-772D-F072-074E967CB2E1}"/>
              </a:ext>
            </a:extLst>
          </p:cNvPr>
          <p:cNvSpPr/>
          <p:nvPr/>
        </p:nvSpPr>
        <p:spPr>
          <a:xfrm>
            <a:off x="8882571" y="5505483"/>
            <a:ext cx="2577710" cy="477888"/>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B8378"/>
                </a:solidFill>
                <a:effectLst/>
                <a:uLnTx/>
                <a:uFillTx/>
                <a:latin typeface="Lato" panose="020F0502020204030203"/>
                <a:ea typeface="Lato" panose="020F0502020204030203" pitchFamily="34" charset="0"/>
                <a:cs typeface="Lato" panose="020F0502020204030203" pitchFamily="34" charset="0"/>
              </a:rPr>
              <a:t>Ros Alstead OBE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B8378"/>
                </a:solidFill>
                <a:effectLst/>
                <a:uLnTx/>
                <a:uFillTx/>
                <a:latin typeface="Lato" panose="020F0502020204030203"/>
                <a:ea typeface="Lato" panose="020F0502020204030203" pitchFamily="34" charset="0"/>
                <a:cs typeface="Lato" panose="020F0502020204030203" pitchFamily="34" charset="0"/>
              </a:rPr>
              <a:t>Mental Health </a:t>
            </a:r>
          </a:p>
        </p:txBody>
      </p:sp>
      <p:pic>
        <p:nvPicPr>
          <p:cNvPr id="97" name="Picture 96">
            <a:extLst>
              <a:ext uri="{FF2B5EF4-FFF2-40B4-BE49-F238E27FC236}">
                <a16:creationId xmlns:a16="http://schemas.microsoft.com/office/drawing/2014/main" id="{4EABB852-E189-81DD-5458-E9150AA75764}"/>
              </a:ext>
            </a:extLst>
          </p:cNvPr>
          <p:cNvPicPr>
            <a:picLocks noChangeAspect="1"/>
          </p:cNvPicPr>
          <p:nvPr/>
        </p:nvPicPr>
        <p:blipFill>
          <a:blip r:embed="rId22" cstate="print">
            <a:extLst>
              <a:ext uri="{28A0092B-C50C-407E-A947-70E740481C1C}">
                <a14:useLocalDpi xmlns:a14="http://schemas.microsoft.com/office/drawing/2010/main" val="0"/>
              </a:ext>
            </a:extLst>
          </a:blip>
          <a:srcRect l="17875" r="17875"/>
          <a:stretch/>
        </p:blipFill>
        <p:spPr>
          <a:xfrm>
            <a:off x="4816397" y="4591571"/>
            <a:ext cx="902271" cy="902271"/>
          </a:xfrm>
          <a:prstGeom prst="ellipse">
            <a:avLst/>
          </a:prstGeom>
          <a:solidFill>
            <a:schemeClr val="accent3"/>
          </a:solidFill>
          <a:ln>
            <a:solidFill>
              <a:schemeClr val="accent3"/>
            </a:solidFill>
          </a:ln>
        </p:spPr>
      </p:pic>
      <p:sp>
        <p:nvSpPr>
          <p:cNvPr id="85" name="Freeform: Shape 84">
            <a:extLst>
              <a:ext uri="{FF2B5EF4-FFF2-40B4-BE49-F238E27FC236}">
                <a16:creationId xmlns:a16="http://schemas.microsoft.com/office/drawing/2014/main" id="{52A5EDB6-7FFA-E577-2D23-7AD6E3AF834A}"/>
              </a:ext>
            </a:extLst>
          </p:cNvPr>
          <p:cNvSpPr/>
          <p:nvPr/>
        </p:nvSpPr>
        <p:spPr>
          <a:xfrm>
            <a:off x="4817349" y="4538036"/>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4B8378"/>
          </a:solidFill>
          <a:ln>
            <a:solidFill>
              <a:srgbClr val="4B8378"/>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ABCE"/>
              </a:solidFill>
              <a:effectLst/>
              <a:uLnTx/>
              <a:uFillTx/>
              <a:latin typeface="Lato"/>
              <a:ea typeface="+mn-ea"/>
              <a:cs typeface="+mn-cs"/>
            </a:endParaRPr>
          </a:p>
        </p:txBody>
      </p:sp>
      <p:sp>
        <p:nvSpPr>
          <p:cNvPr id="102" name="Rectangle 101">
            <a:extLst>
              <a:ext uri="{FF2B5EF4-FFF2-40B4-BE49-F238E27FC236}">
                <a16:creationId xmlns:a16="http://schemas.microsoft.com/office/drawing/2014/main" id="{BF847551-3C4F-2DFD-54ED-580C7D655028}"/>
              </a:ext>
            </a:extLst>
          </p:cNvPr>
          <p:cNvSpPr/>
          <p:nvPr/>
        </p:nvSpPr>
        <p:spPr>
          <a:xfrm>
            <a:off x="4561788" y="5511026"/>
            <a:ext cx="1423255" cy="477888"/>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B8378"/>
                </a:solidFill>
                <a:effectLst/>
                <a:uLnTx/>
                <a:uFillTx/>
                <a:latin typeface="Lato" panose="020F0502020204030203"/>
                <a:ea typeface="Lato" panose="020F0502020204030203" pitchFamily="34" charset="0"/>
                <a:cs typeface="Lato" panose="020F0502020204030203" pitchFamily="34" charset="0"/>
              </a:rPr>
              <a:t>Mike Bell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B8378"/>
                </a:solidFill>
                <a:effectLst/>
                <a:uLnTx/>
                <a:uFillTx/>
                <a:latin typeface="Lato" panose="020F0502020204030203"/>
                <a:ea typeface="Lato" panose="020F0502020204030203" pitchFamily="34" charset="0"/>
                <a:cs typeface="Lato" panose="020F0502020204030203" pitchFamily="34" charset="0"/>
              </a:rPr>
              <a:t>Acute Care</a:t>
            </a:r>
          </a:p>
        </p:txBody>
      </p:sp>
      <p:pic>
        <p:nvPicPr>
          <p:cNvPr id="96" name="Picture 95" descr="Subject matter expert">
            <a:extLst>
              <a:ext uri="{FF2B5EF4-FFF2-40B4-BE49-F238E27FC236}">
                <a16:creationId xmlns:a16="http://schemas.microsoft.com/office/drawing/2014/main" id="{D55653F8-A9CD-176B-E499-C79F792717A1}"/>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4416" t="3333" r="19929" b="33034"/>
          <a:stretch/>
        </p:blipFill>
        <p:spPr bwMode="auto">
          <a:xfrm>
            <a:off x="8051670" y="4589099"/>
            <a:ext cx="907525" cy="879565"/>
          </a:xfrm>
          <a:prstGeom prst="flowChartConnector">
            <a:avLst/>
          </a:prstGeom>
          <a:solidFill>
            <a:schemeClr val="accent3"/>
          </a:solidFill>
          <a:ln>
            <a:solidFill>
              <a:schemeClr val="accent3"/>
            </a:solidFill>
          </a:ln>
        </p:spPr>
      </p:pic>
      <p:sp>
        <p:nvSpPr>
          <p:cNvPr id="90" name="Freeform: Shape 89">
            <a:extLst>
              <a:ext uri="{FF2B5EF4-FFF2-40B4-BE49-F238E27FC236}">
                <a16:creationId xmlns:a16="http://schemas.microsoft.com/office/drawing/2014/main" id="{5D3C2FDD-889E-8DFE-5740-8D7140DA3C2F}"/>
              </a:ext>
            </a:extLst>
          </p:cNvPr>
          <p:cNvSpPr/>
          <p:nvPr/>
        </p:nvSpPr>
        <p:spPr>
          <a:xfrm>
            <a:off x="8053047" y="4539052"/>
            <a:ext cx="911042" cy="981954"/>
          </a:xfrm>
          <a:custGeom>
            <a:avLst/>
            <a:gdLst>
              <a:gd name="connsiteX0" fmla="*/ 1463040 w 2926080"/>
              <a:gd name="connsiteY0" fmla="*/ 152587 h 2926080"/>
              <a:gd name="connsiteX1" fmla="*/ 152587 w 2926080"/>
              <a:gd name="connsiteY1" fmla="*/ 1463040 h 2926080"/>
              <a:gd name="connsiteX2" fmla="*/ 1463040 w 2926080"/>
              <a:gd name="connsiteY2" fmla="*/ 2773493 h 2926080"/>
              <a:gd name="connsiteX3" fmla="*/ 2773493 w 2926080"/>
              <a:gd name="connsiteY3" fmla="*/ 1463040 h 2926080"/>
              <a:gd name="connsiteX4" fmla="*/ 1463040 w 2926080"/>
              <a:gd name="connsiteY4" fmla="*/ 152587 h 2926080"/>
              <a:gd name="connsiteX5" fmla="*/ 1463040 w 2926080"/>
              <a:gd name="connsiteY5" fmla="*/ 0 h 2926080"/>
              <a:gd name="connsiteX6" fmla="*/ 2926080 w 2926080"/>
              <a:gd name="connsiteY6" fmla="*/ 1463040 h 2926080"/>
              <a:gd name="connsiteX7" fmla="*/ 1463040 w 2926080"/>
              <a:gd name="connsiteY7" fmla="*/ 2926080 h 2926080"/>
              <a:gd name="connsiteX8" fmla="*/ 0 w 2926080"/>
              <a:gd name="connsiteY8" fmla="*/ 1463040 h 2926080"/>
              <a:gd name="connsiteX9" fmla="*/ 1463040 w 2926080"/>
              <a:gd name="connsiteY9"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6080" h="2926080">
                <a:moveTo>
                  <a:pt x="1463040" y="152587"/>
                </a:moveTo>
                <a:cubicBezTo>
                  <a:pt x="739297" y="152587"/>
                  <a:pt x="152587" y="739297"/>
                  <a:pt x="152587" y="1463040"/>
                </a:cubicBezTo>
                <a:cubicBezTo>
                  <a:pt x="152587" y="2186783"/>
                  <a:pt x="739297" y="2773493"/>
                  <a:pt x="1463040" y="2773493"/>
                </a:cubicBezTo>
                <a:cubicBezTo>
                  <a:pt x="2186783" y="2773493"/>
                  <a:pt x="2773493" y="2186783"/>
                  <a:pt x="2773493" y="1463040"/>
                </a:cubicBezTo>
                <a:cubicBezTo>
                  <a:pt x="2773493" y="739297"/>
                  <a:pt x="2186783" y="152587"/>
                  <a:pt x="1463040" y="152587"/>
                </a:cubicBezTo>
                <a:close/>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a:solidFill>
            <a:srgbClr val="4B8378"/>
          </a:solidFill>
          <a:ln>
            <a:solidFill>
              <a:srgbClr val="4B8378"/>
            </a:solidFill>
          </a:ln>
          <a:effectLst>
            <a:outerShdw blurRad="215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ABCE"/>
              </a:solidFill>
              <a:effectLst/>
              <a:uLnTx/>
              <a:uFillTx/>
              <a:latin typeface="Lato"/>
              <a:ea typeface="+mn-ea"/>
              <a:cs typeface="+mn-cs"/>
            </a:endParaRPr>
          </a:p>
        </p:txBody>
      </p:sp>
      <p:sp>
        <p:nvSpPr>
          <p:cNvPr id="103" name="Rectangle 102">
            <a:extLst>
              <a:ext uri="{FF2B5EF4-FFF2-40B4-BE49-F238E27FC236}">
                <a16:creationId xmlns:a16="http://schemas.microsoft.com/office/drawing/2014/main" id="{811A65D4-B6B4-6E4A-6A76-8B65DC46F80C}"/>
              </a:ext>
            </a:extLst>
          </p:cNvPr>
          <p:cNvSpPr/>
          <p:nvPr/>
        </p:nvSpPr>
        <p:spPr>
          <a:xfrm>
            <a:off x="7223882" y="5506577"/>
            <a:ext cx="2577710" cy="477888"/>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B8378"/>
                </a:solidFill>
                <a:effectLst/>
                <a:uLnTx/>
                <a:uFillTx/>
                <a:latin typeface="Lato" panose="020F0502020204030203"/>
                <a:ea typeface="Lato" panose="020F0502020204030203" pitchFamily="34" charset="0"/>
                <a:cs typeface="Lato" panose="020F0502020204030203" pitchFamily="34" charset="0"/>
              </a:rPr>
              <a:t>Dr Nick Hicks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B8378"/>
                </a:solidFill>
                <a:effectLst/>
                <a:uLnTx/>
                <a:uFillTx/>
                <a:latin typeface="Lato" panose="020F0502020204030203"/>
                <a:ea typeface="Lato" panose="020F0502020204030203" pitchFamily="34" charset="0"/>
                <a:cs typeface="Lato" panose="020F0502020204030203" pitchFamily="34" charset="0"/>
              </a:rPr>
              <a:t>Population Health </a:t>
            </a:r>
          </a:p>
        </p:txBody>
      </p:sp>
      <p:sp>
        <p:nvSpPr>
          <p:cNvPr id="104" name="Rectangle: Rounded Corners 103">
            <a:extLst>
              <a:ext uri="{FF2B5EF4-FFF2-40B4-BE49-F238E27FC236}">
                <a16:creationId xmlns:a16="http://schemas.microsoft.com/office/drawing/2014/main" id="{75436C6F-A35D-0137-9FF1-64C91FBD0C64}"/>
              </a:ext>
            </a:extLst>
          </p:cNvPr>
          <p:cNvSpPr/>
          <p:nvPr/>
        </p:nvSpPr>
        <p:spPr>
          <a:xfrm>
            <a:off x="329501" y="6347394"/>
            <a:ext cx="269966" cy="306296"/>
          </a:xfrm>
          <a:prstGeom prst="roundRect">
            <a:avLst/>
          </a:prstGeom>
          <a:solidFill>
            <a:srgbClr val="F5631A"/>
          </a:solidFill>
          <a:ln>
            <a:solidFill>
              <a:srgbClr val="F56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Lato"/>
              <a:ea typeface="+mn-ea"/>
              <a:cs typeface="+mn-cs"/>
            </a:endParaRPr>
          </a:p>
        </p:txBody>
      </p:sp>
      <p:sp>
        <p:nvSpPr>
          <p:cNvPr id="105" name="TextBox 104">
            <a:extLst>
              <a:ext uri="{FF2B5EF4-FFF2-40B4-BE49-F238E27FC236}">
                <a16:creationId xmlns:a16="http://schemas.microsoft.com/office/drawing/2014/main" id="{08F41A34-4427-ACE6-1002-9B0257C596FD}"/>
              </a:ext>
            </a:extLst>
          </p:cNvPr>
          <p:cNvSpPr txBox="1"/>
          <p:nvPr/>
        </p:nvSpPr>
        <p:spPr>
          <a:xfrm>
            <a:off x="547213" y="6322767"/>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5631A"/>
                </a:solidFill>
                <a:effectLst/>
                <a:uLnTx/>
                <a:uFillTx/>
                <a:latin typeface="Lato"/>
                <a:ea typeface="+mn-ea"/>
                <a:cs typeface="+mn-cs"/>
              </a:rPr>
              <a:t>Client support</a:t>
            </a:r>
          </a:p>
        </p:txBody>
      </p:sp>
      <p:sp>
        <p:nvSpPr>
          <p:cNvPr id="106" name="Rectangle: Rounded Corners 105">
            <a:extLst>
              <a:ext uri="{FF2B5EF4-FFF2-40B4-BE49-F238E27FC236}">
                <a16:creationId xmlns:a16="http://schemas.microsoft.com/office/drawing/2014/main" id="{FB6C1187-5B68-D0AC-0E42-1306D19E92A5}"/>
              </a:ext>
            </a:extLst>
          </p:cNvPr>
          <p:cNvSpPr/>
          <p:nvPr/>
        </p:nvSpPr>
        <p:spPr>
          <a:xfrm>
            <a:off x="2291995" y="6363312"/>
            <a:ext cx="269966" cy="306296"/>
          </a:xfrm>
          <a:prstGeom prst="roundRect">
            <a:avLst/>
          </a:prstGeom>
          <a:solidFill>
            <a:srgbClr val="02ADC6"/>
          </a:solidFill>
          <a:ln>
            <a:solidFill>
              <a:srgbClr val="02AD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2ADC6"/>
              </a:solidFill>
              <a:effectLst/>
              <a:uLnTx/>
              <a:uFillTx/>
              <a:latin typeface="Lato"/>
              <a:ea typeface="+mn-ea"/>
              <a:cs typeface="+mn-cs"/>
            </a:endParaRPr>
          </a:p>
        </p:txBody>
      </p:sp>
      <p:sp>
        <p:nvSpPr>
          <p:cNvPr id="107" name="TextBox 106">
            <a:extLst>
              <a:ext uri="{FF2B5EF4-FFF2-40B4-BE49-F238E27FC236}">
                <a16:creationId xmlns:a16="http://schemas.microsoft.com/office/drawing/2014/main" id="{A0AB0D44-1415-714C-5653-8F069548BC91}"/>
              </a:ext>
            </a:extLst>
          </p:cNvPr>
          <p:cNvSpPr txBox="1"/>
          <p:nvPr/>
        </p:nvSpPr>
        <p:spPr>
          <a:xfrm>
            <a:off x="2509707" y="6338685"/>
            <a:ext cx="26468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2ADC6"/>
                </a:solidFill>
                <a:effectLst/>
                <a:uLnTx/>
                <a:uFillTx/>
                <a:latin typeface="Lato"/>
                <a:ea typeface="+mn-ea"/>
                <a:cs typeface="+mn-cs"/>
              </a:rPr>
              <a:t>Platform development support</a:t>
            </a:r>
          </a:p>
        </p:txBody>
      </p:sp>
      <p:sp>
        <p:nvSpPr>
          <p:cNvPr id="108" name="Rectangle: Rounded Corners 107">
            <a:extLst>
              <a:ext uri="{FF2B5EF4-FFF2-40B4-BE49-F238E27FC236}">
                <a16:creationId xmlns:a16="http://schemas.microsoft.com/office/drawing/2014/main" id="{692E7FB6-2ED1-EBA7-57FD-993941664984}"/>
              </a:ext>
            </a:extLst>
          </p:cNvPr>
          <p:cNvSpPr/>
          <p:nvPr/>
        </p:nvSpPr>
        <p:spPr>
          <a:xfrm>
            <a:off x="5436191" y="6354603"/>
            <a:ext cx="269966" cy="306296"/>
          </a:xfrm>
          <a:prstGeom prst="roundRect">
            <a:avLst/>
          </a:prstGeom>
          <a:solidFill>
            <a:srgbClr val="4B8378"/>
          </a:solidFill>
          <a:ln>
            <a:solidFill>
              <a:srgbClr val="4B83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Lato"/>
              <a:ea typeface="+mn-ea"/>
              <a:cs typeface="+mn-cs"/>
            </a:endParaRPr>
          </a:p>
        </p:txBody>
      </p:sp>
      <p:sp>
        <p:nvSpPr>
          <p:cNvPr id="109" name="TextBox 108">
            <a:extLst>
              <a:ext uri="{FF2B5EF4-FFF2-40B4-BE49-F238E27FC236}">
                <a16:creationId xmlns:a16="http://schemas.microsoft.com/office/drawing/2014/main" id="{EF1D6C9F-7389-0525-23F8-3E8FB50B65FD}"/>
              </a:ext>
            </a:extLst>
          </p:cNvPr>
          <p:cNvSpPr txBox="1"/>
          <p:nvPr/>
        </p:nvSpPr>
        <p:spPr>
          <a:xfrm>
            <a:off x="5653903" y="6329976"/>
            <a:ext cx="20313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B8378"/>
                </a:solidFill>
                <a:effectLst/>
                <a:uLnTx/>
                <a:uFillTx/>
                <a:latin typeface="Lato"/>
                <a:ea typeface="+mn-ea"/>
                <a:cs typeface="+mn-cs"/>
              </a:rPr>
              <a:t>Market access advisers</a:t>
            </a:r>
          </a:p>
        </p:txBody>
      </p:sp>
      <p:sp>
        <p:nvSpPr>
          <p:cNvPr id="110" name="Rectangle: Rounded Corners 109">
            <a:extLst>
              <a:ext uri="{FF2B5EF4-FFF2-40B4-BE49-F238E27FC236}">
                <a16:creationId xmlns:a16="http://schemas.microsoft.com/office/drawing/2014/main" id="{1060E07D-6993-80F2-8A59-E1494CDEEB97}"/>
              </a:ext>
            </a:extLst>
          </p:cNvPr>
          <p:cNvSpPr/>
          <p:nvPr/>
        </p:nvSpPr>
        <p:spPr>
          <a:xfrm>
            <a:off x="248575" y="6294126"/>
            <a:ext cx="7436653" cy="436922"/>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Lato"/>
              <a:ea typeface="+mn-ea"/>
              <a:cs typeface="+mn-cs"/>
            </a:endParaRPr>
          </a:p>
        </p:txBody>
      </p:sp>
    </p:spTree>
    <p:extLst>
      <p:ext uri="{BB962C8B-B14F-4D97-AF65-F5344CB8AC3E}">
        <p14:creationId xmlns:p14="http://schemas.microsoft.com/office/powerpoint/2010/main" val="28185328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BC700A-09E0-E898-4D3D-F24F85ECE5C2}"/>
              </a:ext>
            </a:extLst>
          </p:cNvPr>
          <p:cNvSpPr>
            <a:spLocks noGrp="1"/>
          </p:cNvSpPr>
          <p:nvPr>
            <p:ph type="title"/>
          </p:nvPr>
        </p:nvSpPr>
        <p:spPr>
          <a:xfrm>
            <a:off x="1168262" y="2365114"/>
            <a:ext cx="9871112" cy="484370"/>
          </a:xfrm>
        </p:spPr>
        <p:txBody>
          <a:bodyPr/>
          <a:lstStyle/>
          <a:p>
            <a:r>
              <a:rPr lang="en-GB" sz="6000"/>
              <a:t>Context for our engagement</a:t>
            </a:r>
          </a:p>
        </p:txBody>
      </p:sp>
    </p:spTree>
    <p:extLst>
      <p:ext uri="{BB962C8B-B14F-4D97-AF65-F5344CB8AC3E}">
        <p14:creationId xmlns:p14="http://schemas.microsoft.com/office/powerpoint/2010/main" val="30542842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g13ee891997a_0_294"/>
          <p:cNvPicPr preferRelativeResize="0"/>
          <p:nvPr/>
        </p:nvPicPr>
        <p:blipFill rotWithShape="1">
          <a:blip r:embed="rId3">
            <a:alphaModFix/>
          </a:blip>
          <a:srcRect/>
          <a:stretch/>
        </p:blipFill>
        <p:spPr>
          <a:xfrm>
            <a:off x="5554253" y="2794669"/>
            <a:ext cx="2893485" cy="1626900"/>
          </a:xfrm>
          <a:prstGeom prst="rect">
            <a:avLst/>
          </a:prstGeom>
          <a:noFill/>
          <a:ln>
            <a:noFill/>
          </a:ln>
        </p:spPr>
      </p:pic>
      <p:sp>
        <p:nvSpPr>
          <p:cNvPr id="420" name="Google Shape;420;g13ee891997a_0_294"/>
          <p:cNvSpPr txBox="1">
            <a:spLocks noGrp="1"/>
          </p:cNvSpPr>
          <p:nvPr>
            <p:ph type="body" idx="1"/>
          </p:nvPr>
        </p:nvSpPr>
        <p:spPr>
          <a:xfrm>
            <a:off x="332888" y="5757648"/>
            <a:ext cx="10063125" cy="797625"/>
          </a:xfrm>
          <a:prstGeom prst="rect">
            <a:avLst/>
          </a:prstGeom>
          <a:noFill/>
          <a:ln>
            <a:noFill/>
          </a:ln>
        </p:spPr>
        <p:txBody>
          <a:bodyPr spcFirstLastPara="1" wrap="square" lIns="68569" tIns="34275" rIns="68569" bIns="34275" anchor="t" anchorCtr="0">
            <a:noAutofit/>
          </a:bodyPr>
          <a:lstStyle/>
          <a:p>
            <a:pPr marL="0" indent="0"/>
            <a:r>
              <a:rPr lang="en-GB">
                <a:solidFill>
                  <a:schemeClr val="dk1"/>
                </a:solidFill>
              </a:rPr>
              <a:t>1 The Vital Signs software is registered as a class IIa medical device in the UK &amp; Europe. It is intended for non-invasive spot measurements of pulse rate (50 to 130 ± 3 beats per minute) and estimated breathing rate (8 to 39 ± 2 breaths per minute). It does not provide alerting or alarms for vital signs. The Vital Signs Trends chart is a feature within the Vital Signs software which shows a summary of average vital signs to inform decisions to take further vital signs spot check measurements or check on patients and cannot be used to measure or monitor pulse rate or breathing rate. It is a fixed-installed solution for use within hospitals, general care, and secured environments where a framework exists that mandates periodic checks by a trained professional to ensure subject safety. See Instructions for Use for intended use, contraindications, warnings, cautions, usage directions and maintenance.</a:t>
            </a:r>
            <a:endParaRPr>
              <a:solidFill>
                <a:schemeClr val="dk1"/>
              </a:solidFill>
            </a:endParaRPr>
          </a:p>
          <a:p>
            <a:pPr marL="0" indent="0"/>
            <a:r>
              <a:rPr lang="en-GB">
                <a:solidFill>
                  <a:schemeClr val="dk1"/>
                </a:solidFill>
              </a:rPr>
              <a:t>2 The Activity Tracker software (including the activity detection, fall risk, location risk, inactivity warning, flexi room, refresh room and activity report products) are Clinical Decision Support System (CDSS) products. The Recent Incident Review product is a video review product. They are not medical devices. See Instructions for Use for intended use, contraindications, warnings, cautions, usage directions and maintenance.</a:t>
            </a:r>
            <a:endParaRPr>
              <a:solidFill>
                <a:schemeClr val="dk1"/>
              </a:solidFill>
            </a:endParaRPr>
          </a:p>
          <a:p>
            <a:pPr marL="0" indent="0"/>
            <a:endParaRPr/>
          </a:p>
        </p:txBody>
      </p:sp>
      <p:sp>
        <p:nvSpPr>
          <p:cNvPr id="421" name="Google Shape;421;g13ee891997a_0_294"/>
          <p:cNvSpPr txBox="1">
            <a:spLocks noGrp="1"/>
          </p:cNvSpPr>
          <p:nvPr>
            <p:ph type="body" idx="2"/>
          </p:nvPr>
        </p:nvSpPr>
        <p:spPr>
          <a:xfrm>
            <a:off x="415463" y="1441050"/>
            <a:ext cx="5003775" cy="2596050"/>
          </a:xfrm>
          <a:prstGeom prst="rect">
            <a:avLst/>
          </a:prstGeom>
          <a:noFill/>
          <a:ln>
            <a:noFill/>
          </a:ln>
        </p:spPr>
        <p:txBody>
          <a:bodyPr spcFirstLastPara="1" wrap="square" lIns="68569" tIns="34275" rIns="68569" bIns="34275" anchor="t" anchorCtr="0">
            <a:noAutofit/>
          </a:bodyPr>
          <a:lstStyle/>
          <a:p>
            <a:pPr marL="0" indent="0"/>
            <a:r>
              <a:rPr lang="en-GB" sz="1875" b="1">
                <a:solidFill>
                  <a:schemeClr val="accent1"/>
                </a:solidFill>
              </a:rPr>
              <a:t>Secure infrared sensitive camera in every room</a:t>
            </a:r>
            <a:endParaRPr sz="1875" b="1">
              <a:solidFill>
                <a:schemeClr val="accent1"/>
              </a:solidFill>
            </a:endParaRPr>
          </a:p>
          <a:p>
            <a:pPr marL="0" indent="0"/>
            <a:r>
              <a:rPr lang="en-GB" sz="1875">
                <a:solidFill>
                  <a:schemeClr val="accent1"/>
                </a:solidFill>
              </a:rPr>
              <a:t>Infrared sensitive camera in a wall-mounted secure housing unit</a:t>
            </a:r>
            <a:endParaRPr sz="1875">
              <a:solidFill>
                <a:schemeClr val="accent1"/>
              </a:solidFill>
            </a:endParaRPr>
          </a:p>
          <a:p>
            <a:pPr marL="0" indent="0"/>
            <a:endParaRPr sz="1875" b="1">
              <a:solidFill>
                <a:schemeClr val="accent1"/>
              </a:solidFill>
            </a:endParaRPr>
          </a:p>
          <a:p>
            <a:pPr marL="0" indent="0"/>
            <a:r>
              <a:rPr lang="en-GB" sz="1875" b="1">
                <a:solidFill>
                  <a:schemeClr val="accent1"/>
                </a:solidFill>
              </a:rPr>
              <a:t>Privacy screens for staff to interact</a:t>
            </a:r>
            <a:endParaRPr sz="1875" b="1">
              <a:solidFill>
                <a:schemeClr val="accent1"/>
              </a:solidFill>
            </a:endParaRPr>
          </a:p>
          <a:p>
            <a:pPr marL="0" indent="0"/>
            <a:r>
              <a:rPr lang="en-GB" sz="1875">
                <a:solidFill>
                  <a:schemeClr val="accent1"/>
                </a:solidFill>
              </a:rPr>
              <a:t>Handheld devices</a:t>
            </a:r>
            <a:endParaRPr sz="1875">
              <a:solidFill>
                <a:schemeClr val="accent1"/>
              </a:solidFill>
            </a:endParaRPr>
          </a:p>
          <a:p>
            <a:pPr marL="0" indent="0"/>
            <a:r>
              <a:rPr lang="en-GB" sz="1875">
                <a:solidFill>
                  <a:schemeClr val="accent1"/>
                </a:solidFill>
              </a:rPr>
              <a:t>Nursing station PC</a:t>
            </a:r>
            <a:endParaRPr sz="1875">
              <a:solidFill>
                <a:schemeClr val="accent1"/>
              </a:solidFill>
            </a:endParaRPr>
          </a:p>
          <a:p>
            <a:pPr marL="0" indent="0"/>
            <a:endParaRPr sz="1875" b="1">
              <a:solidFill>
                <a:schemeClr val="accent1"/>
              </a:solidFill>
            </a:endParaRPr>
          </a:p>
        </p:txBody>
      </p:sp>
      <p:pic>
        <p:nvPicPr>
          <p:cNvPr id="422" name="Google Shape;422;g13ee891997a_0_294" descr="Icon&#10;&#10;Description automatically generated"/>
          <p:cNvPicPr preferRelativeResize="0"/>
          <p:nvPr/>
        </p:nvPicPr>
        <p:blipFill rotWithShape="1">
          <a:blip r:embed="rId4">
            <a:alphaModFix/>
          </a:blip>
          <a:srcRect/>
          <a:stretch/>
        </p:blipFill>
        <p:spPr>
          <a:xfrm>
            <a:off x="472606" y="561940"/>
            <a:ext cx="3090266" cy="529553"/>
          </a:xfrm>
          <a:prstGeom prst="rect">
            <a:avLst/>
          </a:prstGeom>
          <a:noFill/>
          <a:ln>
            <a:noFill/>
          </a:ln>
        </p:spPr>
      </p:pic>
      <p:pic>
        <p:nvPicPr>
          <p:cNvPr id="423" name="Google Shape;423;g13ee891997a_0_294"/>
          <p:cNvPicPr preferRelativeResize="0"/>
          <p:nvPr/>
        </p:nvPicPr>
        <p:blipFill rotWithShape="1">
          <a:blip r:embed="rId5">
            <a:alphaModFix/>
          </a:blip>
          <a:srcRect/>
          <a:stretch/>
        </p:blipFill>
        <p:spPr>
          <a:xfrm>
            <a:off x="447188" y="4741901"/>
            <a:ext cx="810000" cy="810000"/>
          </a:xfrm>
          <a:prstGeom prst="rect">
            <a:avLst/>
          </a:prstGeom>
          <a:noFill/>
          <a:ln>
            <a:noFill/>
          </a:ln>
        </p:spPr>
      </p:pic>
      <p:pic>
        <p:nvPicPr>
          <p:cNvPr id="424" name="Google Shape;424;g13ee891997a_0_294"/>
          <p:cNvPicPr preferRelativeResize="0"/>
          <p:nvPr/>
        </p:nvPicPr>
        <p:blipFill rotWithShape="1">
          <a:blip r:embed="rId6">
            <a:alphaModFix/>
          </a:blip>
          <a:srcRect/>
          <a:stretch/>
        </p:blipFill>
        <p:spPr>
          <a:xfrm>
            <a:off x="3990481" y="4762612"/>
            <a:ext cx="810000" cy="810000"/>
          </a:xfrm>
          <a:prstGeom prst="rect">
            <a:avLst/>
          </a:prstGeom>
          <a:noFill/>
          <a:ln>
            <a:noFill/>
          </a:ln>
        </p:spPr>
      </p:pic>
      <p:pic>
        <p:nvPicPr>
          <p:cNvPr id="425" name="Google Shape;425;g13ee891997a_0_294"/>
          <p:cNvPicPr preferRelativeResize="0"/>
          <p:nvPr/>
        </p:nvPicPr>
        <p:blipFill rotWithShape="1">
          <a:blip r:embed="rId7">
            <a:alphaModFix/>
          </a:blip>
          <a:srcRect/>
          <a:stretch/>
        </p:blipFill>
        <p:spPr>
          <a:xfrm>
            <a:off x="7990993" y="4719759"/>
            <a:ext cx="810000" cy="810000"/>
          </a:xfrm>
          <a:prstGeom prst="rect">
            <a:avLst/>
          </a:prstGeom>
          <a:noFill/>
          <a:ln>
            <a:noFill/>
          </a:ln>
        </p:spPr>
      </p:pic>
      <p:sp>
        <p:nvSpPr>
          <p:cNvPr id="426" name="Google Shape;426;g13ee891997a_0_294"/>
          <p:cNvSpPr/>
          <p:nvPr/>
        </p:nvSpPr>
        <p:spPr>
          <a:xfrm>
            <a:off x="1315219" y="4779919"/>
            <a:ext cx="2326500" cy="797625"/>
          </a:xfrm>
          <a:prstGeom prst="roundRect">
            <a:avLst>
              <a:gd name="adj" fmla="val 50000"/>
            </a:avLst>
          </a:prstGeom>
          <a:solidFill>
            <a:srgbClr val="D2FDF4"/>
          </a:solidFill>
          <a:ln>
            <a:noFill/>
          </a:ln>
        </p:spPr>
        <p:txBody>
          <a:bodyPr spcFirstLastPara="1" wrap="square" lIns="68569" tIns="68569" rIns="68569" bIns="68569" anchor="ctr" anchorCtr="0">
            <a:noAutofit/>
          </a:bodyPr>
          <a:lstStyle/>
          <a:p>
            <a:pPr algn="ctr" defTabSz="685800">
              <a:buClr>
                <a:srgbClr val="000000"/>
              </a:buClr>
              <a:buSzPts val="2000"/>
            </a:pPr>
            <a:r>
              <a:rPr lang="en-GB" sz="1500" b="1" kern="0">
                <a:solidFill>
                  <a:srgbClr val="00B98E"/>
                </a:solidFill>
                <a:latin typeface="Poppins"/>
                <a:ea typeface="Poppins"/>
                <a:cs typeface="Poppins"/>
                <a:sym typeface="Poppins"/>
              </a:rPr>
              <a:t>Medical grade cardio-respiratory vital signs</a:t>
            </a:r>
            <a:r>
              <a:rPr lang="en-GB" sz="1500" b="1" kern="0" baseline="30000">
                <a:solidFill>
                  <a:srgbClr val="00B98E"/>
                </a:solidFill>
                <a:latin typeface="Poppins"/>
                <a:ea typeface="Poppins"/>
                <a:cs typeface="Poppins"/>
                <a:sym typeface="Poppins"/>
              </a:rPr>
              <a:t>1</a:t>
            </a:r>
            <a:endParaRPr sz="1500" b="1" kern="0" baseline="30000">
              <a:solidFill>
                <a:srgbClr val="E95850"/>
              </a:solidFill>
              <a:latin typeface="Poppins"/>
              <a:ea typeface="Poppins"/>
              <a:cs typeface="Poppins"/>
              <a:sym typeface="Poppins"/>
            </a:endParaRPr>
          </a:p>
        </p:txBody>
      </p:sp>
      <p:sp>
        <p:nvSpPr>
          <p:cNvPr id="427" name="Google Shape;427;g13ee891997a_0_294"/>
          <p:cNvSpPr/>
          <p:nvPr/>
        </p:nvSpPr>
        <p:spPr>
          <a:xfrm>
            <a:off x="4839506" y="4745400"/>
            <a:ext cx="2857500" cy="810000"/>
          </a:xfrm>
          <a:prstGeom prst="roundRect">
            <a:avLst>
              <a:gd name="adj" fmla="val 50000"/>
            </a:avLst>
          </a:prstGeom>
          <a:solidFill>
            <a:srgbClr val="D2FDF4"/>
          </a:solidFill>
          <a:ln>
            <a:noFill/>
          </a:ln>
        </p:spPr>
        <p:txBody>
          <a:bodyPr spcFirstLastPara="1" wrap="square" lIns="68569" tIns="68569" rIns="68569" bIns="68569" anchor="ctr" anchorCtr="0">
            <a:noAutofit/>
          </a:bodyPr>
          <a:lstStyle/>
          <a:p>
            <a:pPr algn="ctr" defTabSz="685800">
              <a:buClr>
                <a:srgbClr val="000000"/>
              </a:buClr>
              <a:buSzPts val="2000"/>
            </a:pPr>
            <a:r>
              <a:rPr lang="en-GB" sz="1500" b="1" kern="0">
                <a:solidFill>
                  <a:srgbClr val="00B98E"/>
                </a:solidFill>
                <a:latin typeface="Poppins"/>
                <a:ea typeface="Poppins"/>
                <a:cs typeface="Poppins"/>
                <a:sym typeface="Poppins"/>
              </a:rPr>
              <a:t>Activity based alerts and warnings</a:t>
            </a:r>
            <a:r>
              <a:rPr lang="en-GB" sz="1500" b="1" kern="0" baseline="30000">
                <a:solidFill>
                  <a:srgbClr val="00B98E"/>
                </a:solidFill>
                <a:latin typeface="Poppins"/>
                <a:ea typeface="Poppins"/>
                <a:cs typeface="Poppins"/>
                <a:sym typeface="Poppins"/>
              </a:rPr>
              <a:t>2</a:t>
            </a:r>
            <a:endParaRPr sz="1500" b="1" kern="0" baseline="30000">
              <a:solidFill>
                <a:srgbClr val="00B98E"/>
              </a:solidFill>
              <a:latin typeface="Poppins"/>
              <a:ea typeface="Poppins"/>
              <a:cs typeface="Poppins"/>
              <a:sym typeface="Poppins"/>
            </a:endParaRPr>
          </a:p>
        </p:txBody>
      </p:sp>
      <p:sp>
        <p:nvSpPr>
          <p:cNvPr id="428" name="Google Shape;428;g13ee891997a_0_294"/>
          <p:cNvSpPr/>
          <p:nvPr/>
        </p:nvSpPr>
        <p:spPr>
          <a:xfrm>
            <a:off x="8853581" y="4716581"/>
            <a:ext cx="2857500" cy="810000"/>
          </a:xfrm>
          <a:prstGeom prst="roundRect">
            <a:avLst>
              <a:gd name="adj" fmla="val 50000"/>
            </a:avLst>
          </a:prstGeom>
          <a:solidFill>
            <a:srgbClr val="D2FDF4"/>
          </a:solidFill>
          <a:ln>
            <a:noFill/>
          </a:ln>
        </p:spPr>
        <p:txBody>
          <a:bodyPr spcFirstLastPara="1" wrap="square" lIns="68569" tIns="68569" rIns="68569" bIns="68569" anchor="ctr" anchorCtr="0">
            <a:noAutofit/>
          </a:bodyPr>
          <a:lstStyle/>
          <a:p>
            <a:pPr algn="ctr" defTabSz="685800">
              <a:buClr>
                <a:srgbClr val="000000"/>
              </a:buClr>
              <a:buSzPts val="2000"/>
            </a:pPr>
            <a:r>
              <a:rPr lang="en-GB" sz="1500" b="1" kern="0">
                <a:solidFill>
                  <a:srgbClr val="00B98E"/>
                </a:solidFill>
                <a:latin typeface="Poppins"/>
                <a:ea typeface="Poppins"/>
                <a:cs typeface="Poppins"/>
                <a:sym typeface="Poppins"/>
              </a:rPr>
              <a:t>Reports on risk factors over time</a:t>
            </a:r>
            <a:r>
              <a:rPr lang="en-GB" sz="1500" b="1" kern="0" baseline="30000">
                <a:solidFill>
                  <a:srgbClr val="00B98E"/>
                </a:solidFill>
                <a:latin typeface="Poppins"/>
                <a:ea typeface="Poppins"/>
                <a:cs typeface="Poppins"/>
                <a:sym typeface="Poppins"/>
              </a:rPr>
              <a:t>1, 2</a:t>
            </a:r>
            <a:endParaRPr sz="1050" kern="0" baseline="30000">
              <a:solidFill>
                <a:srgbClr val="000000"/>
              </a:solidFill>
              <a:latin typeface="Arial"/>
              <a:ea typeface="Arial"/>
              <a:cs typeface="Arial"/>
              <a:sym typeface="Arial"/>
            </a:endParaRPr>
          </a:p>
        </p:txBody>
      </p:sp>
      <p:pic>
        <p:nvPicPr>
          <p:cNvPr id="429" name="Google Shape;429;g13ee891997a_0_294"/>
          <p:cNvPicPr preferRelativeResize="0"/>
          <p:nvPr/>
        </p:nvPicPr>
        <p:blipFill rotWithShape="1">
          <a:blip r:embed="rId8">
            <a:alphaModFix/>
          </a:blip>
          <a:srcRect t="15272" b="4346"/>
          <a:stretch/>
        </p:blipFill>
        <p:spPr>
          <a:xfrm>
            <a:off x="5554256" y="982819"/>
            <a:ext cx="2893482" cy="1594529"/>
          </a:xfrm>
          <a:prstGeom prst="rect">
            <a:avLst/>
          </a:prstGeom>
          <a:noFill/>
          <a:ln>
            <a:noFill/>
          </a:ln>
        </p:spPr>
      </p:pic>
      <p:pic>
        <p:nvPicPr>
          <p:cNvPr id="430" name="Google Shape;430;g13ee891997a_0_294"/>
          <p:cNvPicPr preferRelativeResize="0"/>
          <p:nvPr/>
        </p:nvPicPr>
        <p:blipFill rotWithShape="1">
          <a:blip r:embed="rId9">
            <a:alphaModFix/>
          </a:blip>
          <a:srcRect/>
          <a:stretch/>
        </p:blipFill>
        <p:spPr>
          <a:xfrm>
            <a:off x="8624981" y="2794669"/>
            <a:ext cx="2892234" cy="1626900"/>
          </a:xfrm>
          <a:prstGeom prst="rect">
            <a:avLst/>
          </a:prstGeom>
          <a:noFill/>
          <a:ln>
            <a:noFill/>
          </a:ln>
        </p:spPr>
      </p:pic>
      <p:sp>
        <p:nvSpPr>
          <p:cNvPr id="431" name="Google Shape;431;g13ee891997a_0_294"/>
          <p:cNvSpPr txBox="1">
            <a:spLocks noGrp="1"/>
          </p:cNvSpPr>
          <p:nvPr>
            <p:ph type="body" idx="1"/>
          </p:nvPr>
        </p:nvSpPr>
        <p:spPr>
          <a:xfrm>
            <a:off x="5964188" y="4421569"/>
            <a:ext cx="2483550" cy="212625"/>
          </a:xfrm>
          <a:prstGeom prst="rect">
            <a:avLst/>
          </a:prstGeom>
          <a:noFill/>
          <a:ln>
            <a:noFill/>
          </a:ln>
        </p:spPr>
        <p:txBody>
          <a:bodyPr spcFirstLastPara="1" wrap="square" lIns="68569" tIns="34275" rIns="68569" bIns="34275" anchor="t" anchorCtr="0">
            <a:noAutofit/>
          </a:bodyPr>
          <a:lstStyle/>
          <a:p>
            <a:pPr marL="0" indent="0" algn="r"/>
            <a:r>
              <a:rPr lang="en-GB"/>
              <a:t>© Midlands Partnership NHS Foundation Trust 2022.</a:t>
            </a:r>
            <a:endParaRPr/>
          </a:p>
        </p:txBody>
      </p:sp>
      <p:sp>
        <p:nvSpPr>
          <p:cNvPr id="432" name="Google Shape;432;g13ee891997a_0_294"/>
          <p:cNvSpPr txBox="1">
            <a:spLocks noGrp="1"/>
          </p:cNvSpPr>
          <p:nvPr>
            <p:ph type="body" idx="1"/>
          </p:nvPr>
        </p:nvSpPr>
        <p:spPr>
          <a:xfrm>
            <a:off x="9040556" y="4421569"/>
            <a:ext cx="2483550" cy="212625"/>
          </a:xfrm>
          <a:prstGeom prst="rect">
            <a:avLst/>
          </a:prstGeom>
          <a:noFill/>
          <a:ln>
            <a:noFill/>
          </a:ln>
        </p:spPr>
        <p:txBody>
          <a:bodyPr spcFirstLastPara="1" wrap="square" lIns="68569" tIns="34275" rIns="68569" bIns="34275" anchor="t" anchorCtr="0">
            <a:noAutofit/>
          </a:bodyPr>
          <a:lstStyle/>
          <a:p>
            <a:pPr marL="0" indent="0" algn="r"/>
            <a:r>
              <a:rPr lang="en-GB"/>
              <a:t>© Midlands Partnership NHS Foundation Trust 2022.</a:t>
            </a:r>
            <a:endParaRPr/>
          </a:p>
        </p:txBody>
      </p:sp>
      <p:grpSp>
        <p:nvGrpSpPr>
          <p:cNvPr id="433" name="Google Shape;433;g13ee891997a_0_294"/>
          <p:cNvGrpSpPr/>
          <p:nvPr/>
        </p:nvGrpSpPr>
        <p:grpSpPr>
          <a:xfrm>
            <a:off x="8624981" y="965869"/>
            <a:ext cx="2857500" cy="1608599"/>
            <a:chOff x="11499975" y="1287825"/>
            <a:chExt cx="3810000" cy="2144798"/>
          </a:xfrm>
        </p:grpSpPr>
        <p:pic>
          <p:nvPicPr>
            <p:cNvPr id="434" name="Google Shape;434;g13ee891997a_0_294"/>
            <p:cNvPicPr preferRelativeResize="0"/>
            <p:nvPr/>
          </p:nvPicPr>
          <p:blipFill rotWithShape="1">
            <a:blip r:embed="rId10">
              <a:alphaModFix/>
            </a:blip>
            <a:srcRect/>
            <a:stretch/>
          </p:blipFill>
          <p:spPr>
            <a:xfrm>
              <a:off x="11499975" y="1287825"/>
              <a:ext cx="3810000" cy="2144798"/>
            </a:xfrm>
            <a:prstGeom prst="rect">
              <a:avLst/>
            </a:prstGeom>
            <a:noFill/>
            <a:ln>
              <a:noFill/>
            </a:ln>
          </p:spPr>
        </p:pic>
        <p:cxnSp>
          <p:nvCxnSpPr>
            <p:cNvPr id="435" name="Google Shape;435;g13ee891997a_0_294"/>
            <p:cNvCxnSpPr/>
            <p:nvPr/>
          </p:nvCxnSpPr>
          <p:spPr>
            <a:xfrm>
              <a:off x="13558850" y="1609725"/>
              <a:ext cx="200100" cy="0"/>
            </a:xfrm>
            <a:prstGeom prst="straightConnector1">
              <a:avLst/>
            </a:prstGeom>
            <a:noFill/>
            <a:ln w="38100" cap="flat" cmpd="sng">
              <a:solidFill>
                <a:srgbClr val="BFE3E7"/>
              </a:solidFill>
              <a:prstDash val="solid"/>
              <a:round/>
              <a:headEnd type="none" w="sm" len="sm"/>
              <a:tailEnd type="none" w="sm" len="sm"/>
            </a:ln>
          </p:spPr>
        </p:cxnSp>
      </p:grpSp>
    </p:spTree>
    <p:extLst>
      <p:ext uri="{BB962C8B-B14F-4D97-AF65-F5344CB8AC3E}">
        <p14:creationId xmlns:p14="http://schemas.microsoft.com/office/powerpoint/2010/main" val="1408072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B5E0BC-3B1E-E763-9A27-7263F05D26DC}"/>
              </a:ext>
            </a:extLst>
          </p:cNvPr>
          <p:cNvSpPr/>
          <p:nvPr/>
        </p:nvSpPr>
        <p:spPr>
          <a:xfrm>
            <a:off x="-872" y="4901277"/>
            <a:ext cx="12192000" cy="1324559"/>
          </a:xfrm>
          <a:prstGeom prst="rect">
            <a:avLst/>
          </a:prstGeom>
          <a:solidFill>
            <a:srgbClr val="F0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a:ea typeface="+mn-ea"/>
              <a:cs typeface="+mn-cs"/>
            </a:endParaRPr>
          </a:p>
        </p:txBody>
      </p:sp>
      <p:sp>
        <p:nvSpPr>
          <p:cNvPr id="69" name="Content Placeholder 2"/>
          <p:cNvSpPr txBox="1">
            <a:spLocks/>
          </p:cNvSpPr>
          <p:nvPr/>
        </p:nvSpPr>
        <p:spPr>
          <a:xfrm>
            <a:off x="723899" y="2245168"/>
            <a:ext cx="10836729" cy="2392545"/>
          </a:xfrm>
          <a:prstGeom prst="rect">
            <a:avLst/>
          </a:prstGeom>
        </p:spPr>
        <p:txBody>
          <a:bodyPr vert="horz" lIns="45715" tIns="22857" rIns="45715" bIns="22857"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Roboto" pitchFamily="2" charset="0"/>
                <a:cs typeface="Calibri" panose="020F0502020204030204" pitchFamily="34" charset="0"/>
              </a:rPr>
              <a:t>According to numerous studies, about </a:t>
            </a:r>
            <a:r>
              <a:rPr kumimoji="0" lang="en-GB" sz="2000" b="1" i="0" u="none" strike="noStrike" kern="1200" cap="none" spc="0" normalizeH="0" baseline="0" noProof="0">
                <a:ln>
                  <a:noFill/>
                </a:ln>
                <a:solidFill>
                  <a:srgbClr val="01343B">
                    <a:lumMod val="75000"/>
                    <a:lumOff val="25000"/>
                  </a:srgbClr>
                </a:solidFill>
                <a:effectLst/>
                <a:uLnTx/>
                <a:uFillTx/>
                <a:latin typeface="Calibri" panose="020F0502020204030204" pitchFamily="34" charset="0"/>
                <a:ea typeface="Roboto" pitchFamily="2" charset="0"/>
                <a:cs typeface="Calibri" panose="020F0502020204030204" pitchFamily="34" charset="0"/>
              </a:rPr>
              <a:t>50% of adverse events taking place in healthcare systems may be prevented</a:t>
            </a:r>
            <a:r>
              <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Roboto" pitchFamily="2" charset="0"/>
                <a:cs typeface="Calibri" panose="020F0502020204030204" pitchFamily="34" charset="0"/>
              </a:rPr>
              <a:t> – numerous studies confirm medical errors as a leading cause of death in the U.S.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Roboto" pitchFamily="2" charset="0"/>
              <a:cs typeface="Calibri" panose="020F050202020403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Roboto" pitchFamily="2" charset="0"/>
                <a:cs typeface="Calibri" panose="020F0502020204030204" pitchFamily="34" charset="0"/>
              </a:rPr>
              <a:t>Where errors are made by people, their </a:t>
            </a:r>
            <a:r>
              <a:rPr kumimoji="0" lang="en-GB" sz="2000" b="1" i="0" u="none" strike="noStrike" kern="1200" cap="none" spc="0" normalizeH="0" baseline="0" noProof="0">
                <a:ln>
                  <a:noFill/>
                </a:ln>
                <a:solidFill>
                  <a:srgbClr val="01343B">
                    <a:lumMod val="75000"/>
                    <a:lumOff val="25000"/>
                  </a:srgbClr>
                </a:solidFill>
                <a:effectLst/>
                <a:uLnTx/>
                <a:uFillTx/>
                <a:latin typeface="Calibri" panose="020F0502020204030204" pitchFamily="34" charset="0"/>
                <a:ea typeface="Roboto" pitchFamily="2" charset="0"/>
                <a:cs typeface="Calibri" panose="020F0502020204030204" pitchFamily="34" charset="0"/>
              </a:rPr>
              <a:t>behaviours are to a very high degree influenced by the working environment and its processes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0" i="0" u="none" strike="noStrike" kern="1200" cap="none" spc="0" normalizeH="0" baseline="0" noProof="0">
              <a:ln>
                <a:noFill/>
              </a:ln>
              <a:solidFill>
                <a:srgbClr val="373545"/>
              </a:solidFill>
              <a:effectLst/>
              <a:uLnTx/>
              <a:uFillTx/>
              <a:latin typeface="Lato"/>
              <a:ea typeface="Roboto" pitchFamily="2" charset="0"/>
              <a:cs typeface="+mn-cs"/>
            </a:endParaRPr>
          </a:p>
        </p:txBody>
      </p:sp>
      <p:sp>
        <p:nvSpPr>
          <p:cNvPr id="77" name="TextBox 76">
            <a:extLst>
              <a:ext uri="{FF2B5EF4-FFF2-40B4-BE49-F238E27FC236}">
                <a16:creationId xmlns:a16="http://schemas.microsoft.com/office/drawing/2014/main" id="{4CB328BD-56DF-4ED4-9684-B1C1D9694C39}"/>
              </a:ext>
            </a:extLst>
          </p:cNvPr>
          <p:cNvSpPr txBox="1"/>
          <p:nvPr/>
        </p:nvSpPr>
        <p:spPr>
          <a:xfrm>
            <a:off x="508571" y="547037"/>
            <a:ext cx="1178893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lumMod val="65000"/>
                    <a:lumOff val="35000"/>
                  </a:prstClr>
                </a:solidFill>
                <a:effectLst/>
                <a:uLnTx/>
                <a:uFillTx/>
                <a:latin typeface="Lato Black" panose="020F0502020204030203" pitchFamily="34" charset="0"/>
                <a:ea typeface="Lato Black" panose="020F0502020204030203" pitchFamily="34" charset="0"/>
                <a:cs typeface="Lato Black" panose="020F0502020204030203" pitchFamily="34" charset="0"/>
              </a:rPr>
              <a:t>Avoidable clinical risk remains at significant levels throughout care systems globally</a:t>
            </a:r>
          </a:p>
        </p:txBody>
      </p:sp>
      <p:cxnSp>
        <p:nvCxnSpPr>
          <p:cNvPr id="78" name="Straight Connector 77">
            <a:extLst>
              <a:ext uri="{FF2B5EF4-FFF2-40B4-BE49-F238E27FC236}">
                <a16:creationId xmlns:a16="http://schemas.microsoft.com/office/drawing/2014/main" id="{FE8C2B82-425C-4E64-9871-224D82B42CBF}"/>
              </a:ext>
            </a:extLst>
          </p:cNvPr>
          <p:cNvCxnSpPr>
            <a:cxnSpLocks/>
          </p:cNvCxnSpPr>
          <p:nvPr/>
        </p:nvCxnSpPr>
        <p:spPr>
          <a:xfrm>
            <a:off x="637298" y="566087"/>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DAD6869-95A3-3A29-584C-0B395C837A78}"/>
              </a:ext>
            </a:extLst>
          </p:cNvPr>
          <p:cNvSpPr txBox="1"/>
          <p:nvPr/>
        </p:nvSpPr>
        <p:spPr>
          <a:xfrm>
            <a:off x="723898" y="5121253"/>
            <a:ext cx="1138011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1343B">
                    <a:lumMod val="75000"/>
                    <a:lumOff val="25000"/>
                  </a:srgbClr>
                </a:solidFill>
                <a:effectLst/>
                <a:uLnTx/>
                <a:uFillTx/>
                <a:latin typeface="Lato"/>
                <a:ea typeface="Roboto" pitchFamily="2" charset="0"/>
                <a:cs typeface="+mn-cs"/>
              </a:rPr>
              <a:t>Most ‘person centred failures’ can be traced back to system(</a:t>
            </a:r>
            <a:r>
              <a:rPr kumimoji="0" lang="en-GB" sz="1800" b="1" i="0" u="none" strike="noStrike" kern="1200" cap="none" spc="0" normalizeH="0" baseline="0" noProof="0" err="1">
                <a:ln>
                  <a:noFill/>
                </a:ln>
                <a:solidFill>
                  <a:srgbClr val="01343B">
                    <a:lumMod val="75000"/>
                    <a:lumOff val="25000"/>
                  </a:srgbClr>
                </a:solidFill>
                <a:effectLst/>
                <a:uLnTx/>
                <a:uFillTx/>
                <a:latin typeface="Lato"/>
                <a:ea typeface="Roboto" pitchFamily="2" charset="0"/>
                <a:cs typeface="+mn-cs"/>
              </a:rPr>
              <a:t>ic</a:t>
            </a:r>
            <a:r>
              <a:rPr kumimoji="0" lang="en-GB" sz="1800" b="1" i="0" u="none" strike="noStrike" kern="1200" cap="none" spc="0" normalizeH="0" baseline="0" noProof="0">
                <a:ln>
                  <a:noFill/>
                </a:ln>
                <a:solidFill>
                  <a:srgbClr val="01343B">
                    <a:lumMod val="75000"/>
                    <a:lumOff val="25000"/>
                  </a:srgbClr>
                </a:solidFill>
                <a:effectLst/>
                <a:uLnTx/>
                <a:uFillTx/>
                <a:latin typeface="Lato"/>
                <a:ea typeface="Roboto" pitchFamily="2" charset="0"/>
                <a:cs typeface="+mn-cs"/>
              </a:rPr>
              <a:t>) failures</a:t>
            </a:r>
            <a:r>
              <a:rPr kumimoji="0" lang="en-GB" sz="1800" b="0" i="0" u="none" strike="noStrike" kern="1200" cap="none" spc="0" normalizeH="0" baseline="0" noProof="0">
                <a:ln>
                  <a:noFill/>
                </a:ln>
                <a:solidFill>
                  <a:prstClr val="black">
                    <a:lumMod val="65000"/>
                    <a:lumOff val="35000"/>
                  </a:prstClr>
                </a:solidFill>
                <a:effectLst/>
                <a:uLnTx/>
                <a:uFillTx/>
                <a:latin typeface="Lato"/>
                <a:ea typeface="Roboto" pitchFamily="2" charset="0"/>
                <a:cs typeface="+mn-cs"/>
              </a:rPr>
              <a:t>. These systemic failures are often exacerbated by the introduction of new technologies and the unseen impact they have on historical ways of working.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lumMod val="65000"/>
                  <a:lumOff val="35000"/>
                </a:prstClr>
              </a:solidFill>
              <a:effectLst/>
              <a:uLnTx/>
              <a:uFillTx/>
              <a:latin typeface="Lato"/>
              <a:ea typeface="+mn-ea"/>
              <a:cs typeface="+mn-cs"/>
            </a:endParaRPr>
          </a:p>
        </p:txBody>
      </p:sp>
      <p:pic>
        <p:nvPicPr>
          <p:cNvPr id="3" name="Picture 2">
            <a:extLst>
              <a:ext uri="{FF2B5EF4-FFF2-40B4-BE49-F238E27FC236}">
                <a16:creationId xmlns:a16="http://schemas.microsoft.com/office/drawing/2014/main" id="{12BCE568-03D0-98F6-2BD0-DF4CF20B05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spTree>
    <p:extLst>
      <p:ext uri="{BB962C8B-B14F-4D97-AF65-F5344CB8AC3E}">
        <p14:creationId xmlns:p14="http://schemas.microsoft.com/office/powerpoint/2010/main" val="38639409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B03EC1-207A-0FCA-017D-42A9528C6E94}"/>
              </a:ext>
            </a:extLst>
          </p:cNvPr>
          <p:cNvSpPr/>
          <p:nvPr/>
        </p:nvSpPr>
        <p:spPr>
          <a:xfrm>
            <a:off x="-8359" y="2340553"/>
            <a:ext cx="12192000" cy="1324559"/>
          </a:xfrm>
          <a:prstGeom prst="rect">
            <a:avLst/>
          </a:prstGeom>
          <a:solidFill>
            <a:srgbClr val="F0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a:ea typeface="+mn-ea"/>
              <a:cs typeface="+mn-cs"/>
            </a:endParaRPr>
          </a:p>
        </p:txBody>
      </p:sp>
      <p:sp>
        <p:nvSpPr>
          <p:cNvPr id="4" name="Content Placeholder 2">
            <a:extLst>
              <a:ext uri="{FF2B5EF4-FFF2-40B4-BE49-F238E27FC236}">
                <a16:creationId xmlns:a16="http://schemas.microsoft.com/office/drawing/2014/main" id="{0C04FD70-865F-6A6F-CE83-374FF5961DF7}"/>
              </a:ext>
            </a:extLst>
          </p:cNvPr>
          <p:cNvSpPr txBox="1">
            <a:spLocks/>
          </p:cNvSpPr>
          <p:nvPr/>
        </p:nvSpPr>
        <p:spPr>
          <a:xfrm>
            <a:off x="587375" y="3850994"/>
            <a:ext cx="11042649" cy="2422624"/>
          </a:xfrm>
          <a:prstGeom prst="rect">
            <a:avLst/>
          </a:prstGeom>
        </p:spPr>
        <p:txBody>
          <a:bodyPr vert="horz" lIns="45715" tIns="22857" rIns="45715" bIns="22857"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Roboto" pitchFamily="2" charset="0"/>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a:ln>
                <a:noFill/>
              </a:ln>
              <a:solidFill>
                <a:srgbClr val="373545"/>
              </a:solidFill>
              <a:effectLst/>
              <a:uLnTx/>
              <a:uFillTx/>
              <a:latin typeface="Lato"/>
              <a:ea typeface="Roboto" pitchFamily="2" charset="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a:ln>
                <a:noFill/>
              </a:ln>
              <a:solidFill>
                <a:srgbClr val="373545"/>
              </a:solidFill>
              <a:effectLst/>
              <a:uLnTx/>
              <a:uFillTx/>
              <a:latin typeface="Lato"/>
              <a:ea typeface="Roboto" pitchFamily="2" charset="0"/>
              <a:cs typeface="+mn-cs"/>
            </a:endParaRPr>
          </a:p>
        </p:txBody>
      </p:sp>
      <p:sp>
        <p:nvSpPr>
          <p:cNvPr id="5" name="Content Placeholder 2">
            <a:extLst>
              <a:ext uri="{FF2B5EF4-FFF2-40B4-BE49-F238E27FC236}">
                <a16:creationId xmlns:a16="http://schemas.microsoft.com/office/drawing/2014/main" id="{90AAA9D3-D15B-02F5-5936-6FBFBDFF7FCC}"/>
              </a:ext>
            </a:extLst>
          </p:cNvPr>
          <p:cNvSpPr txBox="1">
            <a:spLocks/>
          </p:cNvSpPr>
          <p:nvPr/>
        </p:nvSpPr>
        <p:spPr>
          <a:xfrm>
            <a:off x="2660927" y="2790317"/>
            <a:ext cx="2357285" cy="503778"/>
          </a:xfrm>
          <a:prstGeom prst="rect">
            <a:avLst/>
          </a:prstGeom>
        </p:spPr>
        <p:txBody>
          <a:bodyPr vert="horz" lIns="45715" tIns="22857" rIns="45715" bIns="22857"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50" b="0" i="0" u="none" strike="noStrike" kern="1200" cap="none" spc="0" normalizeH="0" baseline="0" noProof="0">
              <a:ln>
                <a:noFill/>
              </a:ln>
              <a:solidFill>
                <a:srgbClr val="373545"/>
              </a:solidFill>
              <a:effectLst/>
              <a:uLnTx/>
              <a:uFillTx/>
              <a:latin typeface="Lato"/>
              <a:ea typeface="Roboto" pitchFamily="2" charset="0"/>
              <a:cs typeface="+mn-cs"/>
            </a:endParaRPr>
          </a:p>
        </p:txBody>
      </p:sp>
      <p:pic>
        <p:nvPicPr>
          <p:cNvPr id="13" name="Picture 12">
            <a:extLst>
              <a:ext uri="{FF2B5EF4-FFF2-40B4-BE49-F238E27FC236}">
                <a16:creationId xmlns:a16="http://schemas.microsoft.com/office/drawing/2014/main" id="{C404A0E9-5915-D307-6188-6A70175AC4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7292" y="6513277"/>
            <a:ext cx="3526349" cy="344723"/>
          </a:xfrm>
          <a:prstGeom prst="rect">
            <a:avLst/>
          </a:prstGeom>
        </p:spPr>
      </p:pic>
      <p:sp>
        <p:nvSpPr>
          <p:cNvPr id="14" name="TextBox 13">
            <a:extLst>
              <a:ext uri="{FF2B5EF4-FFF2-40B4-BE49-F238E27FC236}">
                <a16:creationId xmlns:a16="http://schemas.microsoft.com/office/drawing/2014/main" id="{60ED131E-1236-9490-5DC6-BEA9E28FEB2F}"/>
              </a:ext>
            </a:extLst>
          </p:cNvPr>
          <p:cNvSpPr txBox="1"/>
          <p:nvPr/>
        </p:nvSpPr>
        <p:spPr>
          <a:xfrm>
            <a:off x="496848" y="547770"/>
            <a:ext cx="1178893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lumMod val="65000"/>
                    <a:lumOff val="35000"/>
                  </a:prstClr>
                </a:solidFill>
                <a:effectLst/>
                <a:uLnTx/>
                <a:uFillTx/>
                <a:latin typeface="Lato Black" panose="020F0502020204030203" pitchFamily="34" charset="0"/>
                <a:ea typeface="Lato Black" panose="020F0502020204030203" pitchFamily="34" charset="0"/>
                <a:cs typeface="Lato Black" panose="020F0502020204030203" pitchFamily="34" charset="0"/>
              </a:rPr>
              <a:t>Tackling clinical risk inevitably helps to address </a:t>
            </a:r>
            <a:r>
              <a:rPr kumimoji="0" lang="en-GB" sz="3200" b="1" i="0" u="none" strike="noStrike" kern="1200" cap="none" spc="0" normalizeH="0" baseline="0" noProof="0">
                <a:ln>
                  <a:noFill/>
                </a:ln>
                <a:solidFill>
                  <a:srgbClr val="01343B">
                    <a:lumMod val="75000"/>
                    <a:lumOff val="25000"/>
                  </a:srgbClr>
                </a:solidFill>
                <a:effectLst/>
                <a:uLnTx/>
                <a:uFillTx/>
                <a:latin typeface="Lato Black" panose="020F0502020204030203" pitchFamily="34" charset="0"/>
                <a:ea typeface="Lato Black" panose="020F0502020204030203" pitchFamily="34" charset="0"/>
                <a:cs typeface="Lato Black" panose="020F0502020204030203" pitchFamily="34" charset="0"/>
              </a:rPr>
              <a:t>avoidable   waste</a:t>
            </a:r>
            <a:endParaRPr kumimoji="0" lang="en-GB" sz="3200" b="1" i="0" u="none" strike="noStrike" kern="1200" cap="none" spc="0" normalizeH="0" baseline="0" noProof="0">
              <a:ln>
                <a:noFill/>
              </a:ln>
              <a:solidFill>
                <a:prstClr val="black">
                  <a:lumMod val="65000"/>
                  <a:lumOff val="35000"/>
                </a:prstClr>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cxnSp>
        <p:nvCxnSpPr>
          <p:cNvPr id="15" name="Straight Connector 14">
            <a:extLst>
              <a:ext uri="{FF2B5EF4-FFF2-40B4-BE49-F238E27FC236}">
                <a16:creationId xmlns:a16="http://schemas.microsoft.com/office/drawing/2014/main" id="{9633A179-9D31-2F47-9716-69F0E0A851D3}"/>
              </a:ext>
            </a:extLst>
          </p:cNvPr>
          <p:cNvCxnSpPr>
            <a:cxnSpLocks/>
          </p:cNvCxnSpPr>
          <p:nvPr/>
        </p:nvCxnSpPr>
        <p:spPr>
          <a:xfrm>
            <a:off x="643763" y="557295"/>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BCBD4CE-1F5C-5992-B844-025637AA9E3E}"/>
              </a:ext>
            </a:extLst>
          </p:cNvPr>
          <p:cNvSpPr txBox="1"/>
          <p:nvPr/>
        </p:nvSpPr>
        <p:spPr>
          <a:xfrm>
            <a:off x="754512" y="2548842"/>
            <a:ext cx="1142164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1343B">
                    <a:lumMod val="75000"/>
                    <a:lumOff val="25000"/>
                  </a:srgbClr>
                </a:solidFill>
                <a:effectLst/>
                <a:uLnTx/>
                <a:uFillTx/>
                <a:latin typeface="Lato"/>
                <a:ea typeface="Roboto" pitchFamily="2" charset="0"/>
                <a:cs typeface="+mn-cs"/>
              </a:rPr>
              <a:t>Addressing sources of avoidable clinical risk </a:t>
            </a:r>
            <a:r>
              <a:rPr kumimoji="0" lang="en-GB" sz="1800" b="0" i="0" u="none" strike="noStrike" kern="1200" cap="none" spc="0" normalizeH="0" baseline="0" noProof="0">
                <a:ln>
                  <a:noFill/>
                </a:ln>
                <a:solidFill>
                  <a:prstClr val="black">
                    <a:lumMod val="65000"/>
                    <a:lumOff val="35000"/>
                  </a:prstClr>
                </a:solidFill>
                <a:effectLst/>
                <a:uLnTx/>
                <a:uFillTx/>
                <a:latin typeface="Lato"/>
                <a:ea typeface="Roboto" pitchFamily="2" charset="0"/>
                <a:cs typeface="+mn-cs"/>
              </a:rPr>
              <a:t>(e.g. over-use of medicines, inefficient patient transfers, inconsistent discharge processes, inconsistent approaches to outpatient booking)</a:t>
            </a:r>
            <a:r>
              <a:rPr kumimoji="0" lang="en-GB" sz="1800" b="1" i="0" u="none" strike="noStrike" kern="1200" cap="none" spc="0" normalizeH="0" baseline="0" noProof="0">
                <a:ln>
                  <a:noFill/>
                </a:ln>
                <a:solidFill>
                  <a:prstClr val="black">
                    <a:lumMod val="65000"/>
                    <a:lumOff val="35000"/>
                  </a:prstClr>
                </a:solidFill>
                <a:effectLst/>
                <a:uLnTx/>
                <a:uFillTx/>
                <a:latin typeface="Lato"/>
                <a:ea typeface="Roboto" pitchFamily="2" charset="0"/>
                <a:cs typeface="+mn-cs"/>
              </a:rPr>
              <a:t> </a:t>
            </a:r>
            <a:r>
              <a:rPr kumimoji="0" lang="en-GB" sz="1800" b="0" i="0" u="none" strike="noStrike" kern="1200" cap="none" spc="0" normalizeH="0" baseline="0" noProof="0">
                <a:ln>
                  <a:noFill/>
                </a:ln>
                <a:solidFill>
                  <a:prstClr val="black">
                    <a:lumMod val="65000"/>
                    <a:lumOff val="35000"/>
                  </a:prstClr>
                </a:solidFill>
                <a:effectLst/>
                <a:uLnTx/>
                <a:uFillTx/>
                <a:latin typeface="Lato"/>
                <a:ea typeface="Roboto" pitchFamily="2" charset="0"/>
                <a:cs typeface="+mn-cs"/>
              </a:rPr>
              <a:t>will inevitably help organisations</a:t>
            </a:r>
            <a:r>
              <a:rPr kumimoji="0" lang="en-GB" sz="1800" b="1" i="0" u="none" strike="noStrike" kern="1200" cap="none" spc="0" normalizeH="0" baseline="0" noProof="0">
                <a:ln>
                  <a:noFill/>
                </a:ln>
                <a:solidFill>
                  <a:srgbClr val="01343B">
                    <a:lumMod val="75000"/>
                    <a:lumOff val="25000"/>
                  </a:srgbClr>
                </a:solidFill>
                <a:effectLst/>
                <a:uLnTx/>
                <a:uFillTx/>
                <a:latin typeface="Lato"/>
                <a:ea typeface="Roboto" pitchFamily="2" charset="0"/>
                <a:cs typeface="+mn-cs"/>
              </a:rPr>
              <a:t> make better use of scarce resources (staff, equipment, facilities)</a:t>
            </a:r>
            <a:endParaRPr kumimoji="0" lang="en-US" sz="1800" b="1" i="0" u="none" strike="noStrike" kern="1200" cap="none" spc="0" normalizeH="0" baseline="0" noProof="0">
              <a:ln>
                <a:noFill/>
              </a:ln>
              <a:solidFill>
                <a:srgbClr val="01343B">
                  <a:lumMod val="75000"/>
                  <a:lumOff val="25000"/>
                </a:srgbClr>
              </a:solidFill>
              <a:effectLst/>
              <a:uLnTx/>
              <a:uFillTx/>
              <a:latin typeface="Lato"/>
              <a:ea typeface="Roboto" pitchFamily="2" charset="0"/>
              <a:cs typeface="+mn-cs"/>
            </a:endParaRPr>
          </a:p>
        </p:txBody>
      </p:sp>
      <p:sp>
        <p:nvSpPr>
          <p:cNvPr id="2" name="Rectangle 1">
            <a:extLst>
              <a:ext uri="{FF2B5EF4-FFF2-40B4-BE49-F238E27FC236}">
                <a16:creationId xmlns:a16="http://schemas.microsoft.com/office/drawing/2014/main" id="{4B9279CB-D31A-BAC6-ED7C-C54E793522E3}"/>
              </a:ext>
            </a:extLst>
          </p:cNvPr>
          <p:cNvSpPr/>
          <p:nvPr/>
        </p:nvSpPr>
        <p:spPr>
          <a:xfrm>
            <a:off x="0" y="4148884"/>
            <a:ext cx="12200359" cy="1159963"/>
          </a:xfrm>
          <a:prstGeom prst="rect">
            <a:avLst/>
          </a:prstGeom>
          <a:solidFill>
            <a:srgbClr val="F0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a:ea typeface="+mn-ea"/>
              <a:cs typeface="+mn-cs"/>
            </a:endParaRPr>
          </a:p>
        </p:txBody>
      </p:sp>
      <p:sp>
        <p:nvSpPr>
          <p:cNvPr id="6" name="Content Placeholder 2">
            <a:extLst>
              <a:ext uri="{FF2B5EF4-FFF2-40B4-BE49-F238E27FC236}">
                <a16:creationId xmlns:a16="http://schemas.microsoft.com/office/drawing/2014/main" id="{2E3B8E7F-5541-197D-7FA7-A5470A1439B9}"/>
              </a:ext>
            </a:extLst>
          </p:cNvPr>
          <p:cNvSpPr txBox="1">
            <a:spLocks/>
          </p:cNvSpPr>
          <p:nvPr/>
        </p:nvSpPr>
        <p:spPr>
          <a:xfrm>
            <a:off x="2718049" y="4598648"/>
            <a:ext cx="2357285" cy="503778"/>
          </a:xfrm>
          <a:prstGeom prst="rect">
            <a:avLst/>
          </a:prstGeom>
        </p:spPr>
        <p:txBody>
          <a:bodyPr vert="horz" lIns="45715" tIns="22857" rIns="45715" bIns="22857"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50" b="0" i="0" u="none" strike="noStrike" kern="1200" cap="none" spc="0" normalizeH="0" baseline="0" noProof="0">
              <a:ln>
                <a:noFill/>
              </a:ln>
              <a:solidFill>
                <a:srgbClr val="373545"/>
              </a:solidFill>
              <a:effectLst/>
              <a:uLnTx/>
              <a:uFillTx/>
              <a:latin typeface="Lato"/>
              <a:ea typeface="Roboto" pitchFamily="2" charset="0"/>
              <a:cs typeface="+mn-cs"/>
            </a:endParaRPr>
          </a:p>
        </p:txBody>
      </p:sp>
      <p:sp>
        <p:nvSpPr>
          <p:cNvPr id="7" name="TextBox 6">
            <a:extLst>
              <a:ext uri="{FF2B5EF4-FFF2-40B4-BE49-F238E27FC236}">
                <a16:creationId xmlns:a16="http://schemas.microsoft.com/office/drawing/2014/main" id="{2884F154-889D-C817-8844-533AFB0FE49A}"/>
              </a:ext>
            </a:extLst>
          </p:cNvPr>
          <p:cNvSpPr txBox="1"/>
          <p:nvPr/>
        </p:nvSpPr>
        <p:spPr>
          <a:xfrm>
            <a:off x="811634" y="4357173"/>
            <a:ext cx="114216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1343B">
                    <a:lumMod val="75000"/>
                    <a:lumOff val="25000"/>
                  </a:srgbClr>
                </a:solidFill>
                <a:effectLst/>
                <a:uLnTx/>
                <a:uFillTx/>
                <a:latin typeface="Lato"/>
                <a:ea typeface="Roboto" pitchFamily="2" charset="0"/>
                <a:cs typeface="Calibri" panose="020F0502020204030204" pitchFamily="34" charset="0"/>
              </a:rPr>
              <a:t>Waste</a:t>
            </a:r>
            <a:r>
              <a:rPr kumimoji="0" lang="en-US" sz="1800" b="0" i="0" u="none" strike="noStrike" kern="1200" cap="none" spc="0" normalizeH="0" baseline="0" noProof="0">
                <a:ln>
                  <a:noFill/>
                </a:ln>
                <a:solidFill>
                  <a:prstClr val="black">
                    <a:lumMod val="65000"/>
                    <a:lumOff val="35000"/>
                  </a:prstClr>
                </a:solidFill>
                <a:effectLst/>
                <a:uLnTx/>
                <a:uFillTx/>
                <a:latin typeface="Lato"/>
                <a:ea typeface="Roboto" pitchFamily="2" charset="0"/>
                <a:cs typeface="Calibri" panose="020F0502020204030204" pitchFamily="34" charset="0"/>
              </a:rPr>
              <a:t> typically estimated to represent between </a:t>
            </a:r>
            <a:r>
              <a:rPr kumimoji="0" lang="en-US" sz="1800" b="1" i="0" u="none" strike="noStrike" kern="1200" cap="none" spc="0" normalizeH="0" baseline="0" noProof="0">
                <a:ln>
                  <a:noFill/>
                </a:ln>
                <a:solidFill>
                  <a:srgbClr val="01343B">
                    <a:lumMod val="75000"/>
                    <a:lumOff val="25000"/>
                  </a:srgbClr>
                </a:solidFill>
                <a:effectLst/>
                <a:uLnTx/>
                <a:uFillTx/>
                <a:latin typeface="Lato"/>
                <a:ea typeface="Roboto" pitchFamily="2" charset="0"/>
                <a:cs typeface="Calibri" panose="020F0502020204030204" pitchFamily="34" charset="0"/>
              </a:rPr>
              <a:t>20% and 50% of total expenditure </a:t>
            </a:r>
            <a:r>
              <a:rPr kumimoji="0" lang="en-US" sz="1800" b="0" i="0" u="none" strike="noStrike" kern="1200" cap="none" spc="0" normalizeH="0" baseline="0" noProof="0">
                <a:ln>
                  <a:noFill/>
                </a:ln>
                <a:solidFill>
                  <a:prstClr val="black">
                    <a:lumMod val="65000"/>
                    <a:lumOff val="35000"/>
                  </a:prstClr>
                </a:solidFill>
                <a:effectLst/>
                <a:uLnTx/>
                <a:uFillTx/>
                <a:latin typeface="Lato"/>
                <a:ea typeface="Roboto" pitchFamily="2" charset="0"/>
                <a:cs typeface="Calibri" panose="020F0502020204030204" pitchFamily="34" charset="0"/>
              </a:rPr>
              <a:t>in established healthcare markets</a:t>
            </a:r>
          </a:p>
        </p:txBody>
      </p:sp>
    </p:spTree>
    <p:extLst>
      <p:ext uri="{BB962C8B-B14F-4D97-AF65-F5344CB8AC3E}">
        <p14:creationId xmlns:p14="http://schemas.microsoft.com/office/powerpoint/2010/main" val="39556336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BC700A-09E0-E898-4D3D-F24F85ECE5C2}"/>
              </a:ext>
            </a:extLst>
          </p:cNvPr>
          <p:cNvSpPr>
            <a:spLocks noGrp="1"/>
          </p:cNvSpPr>
          <p:nvPr>
            <p:ph type="title"/>
          </p:nvPr>
        </p:nvSpPr>
        <p:spPr>
          <a:xfrm>
            <a:off x="636016" y="2352861"/>
            <a:ext cx="10933159" cy="722543"/>
          </a:xfrm>
        </p:spPr>
        <p:txBody>
          <a:bodyPr/>
          <a:lstStyle/>
          <a:p>
            <a:pPr algn="ctr"/>
            <a:r>
              <a:rPr lang="en-GB" sz="6000"/>
              <a:t>Protocolising                         healthcare delivery</a:t>
            </a:r>
            <a:r>
              <a:rPr lang="en-GB" sz="5400"/>
              <a:t/>
            </a:r>
            <a:br>
              <a:rPr lang="en-GB" sz="5400"/>
            </a:br>
            <a:r>
              <a:rPr lang="en-GB" sz="5400"/>
              <a:t/>
            </a:r>
            <a:br>
              <a:rPr lang="en-GB" sz="5400"/>
            </a:br>
            <a:r>
              <a:rPr lang="en-GB" sz="3600">
                <a:solidFill>
                  <a:schemeClr val="tx1">
                    <a:lumMod val="95000"/>
                    <a:lumOff val="5000"/>
                  </a:schemeClr>
                </a:solidFill>
              </a:rPr>
              <a:t>Policies vs SOPs</a:t>
            </a:r>
            <a:endParaRPr lang="en-GB" sz="5400">
              <a:solidFill>
                <a:schemeClr val="tx1">
                  <a:lumMod val="95000"/>
                  <a:lumOff val="5000"/>
                </a:schemeClr>
              </a:solidFill>
            </a:endParaRPr>
          </a:p>
        </p:txBody>
      </p:sp>
    </p:spTree>
    <p:extLst>
      <p:ext uri="{BB962C8B-B14F-4D97-AF65-F5344CB8AC3E}">
        <p14:creationId xmlns:p14="http://schemas.microsoft.com/office/powerpoint/2010/main" val="15095472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DE5842-94D4-B77A-9FF1-60B9A651DEA3}"/>
              </a:ext>
            </a:extLst>
          </p:cNvPr>
          <p:cNvSpPr/>
          <p:nvPr/>
        </p:nvSpPr>
        <p:spPr>
          <a:xfrm>
            <a:off x="1" y="1743075"/>
            <a:ext cx="12192000" cy="2981321"/>
          </a:xfrm>
          <a:prstGeom prst="rect">
            <a:avLst/>
          </a:prstGeom>
          <a:solidFill>
            <a:srgbClr val="F0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a:ea typeface="+mn-ea"/>
              <a:cs typeface="+mn-cs"/>
            </a:endParaRPr>
          </a:p>
        </p:txBody>
      </p:sp>
      <p:sp>
        <p:nvSpPr>
          <p:cNvPr id="2" name="TextBox 1">
            <a:extLst>
              <a:ext uri="{FF2B5EF4-FFF2-40B4-BE49-F238E27FC236}">
                <a16:creationId xmlns:a16="http://schemas.microsoft.com/office/drawing/2014/main" id="{B703CBC6-F84C-6A45-A092-A91F4EDD2563}"/>
              </a:ext>
            </a:extLst>
          </p:cNvPr>
          <p:cNvSpPr txBox="1"/>
          <p:nvPr/>
        </p:nvSpPr>
        <p:spPr>
          <a:xfrm>
            <a:off x="1219200" y="1888776"/>
            <a:ext cx="9753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Protocolisation of healthcare delivery offers one of the simplest routes to tackling unwarranted variation and its downstream impact on clinical safety and waste </a:t>
            </a:r>
          </a:p>
        </p:txBody>
      </p:sp>
      <p:pic>
        <p:nvPicPr>
          <p:cNvPr id="3" name="Picture 2">
            <a:extLst>
              <a:ext uri="{FF2B5EF4-FFF2-40B4-BE49-F238E27FC236}">
                <a16:creationId xmlns:a16="http://schemas.microsoft.com/office/drawing/2014/main" id="{46420A4E-343C-B059-B25B-0E25A58996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cxnSp>
        <p:nvCxnSpPr>
          <p:cNvPr id="4" name="Straight Connector 3">
            <a:extLst>
              <a:ext uri="{FF2B5EF4-FFF2-40B4-BE49-F238E27FC236}">
                <a16:creationId xmlns:a16="http://schemas.microsoft.com/office/drawing/2014/main" id="{E5A3FDA6-C459-9D94-72A0-AE9B49131ED7}"/>
              </a:ext>
            </a:extLst>
          </p:cNvPr>
          <p:cNvCxnSpPr>
            <a:cxnSpLocks/>
          </p:cNvCxnSpPr>
          <p:nvPr/>
        </p:nvCxnSpPr>
        <p:spPr>
          <a:xfrm>
            <a:off x="633558" y="551361"/>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4860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F74405-9B7A-D51A-27E7-FE350378C527}"/>
              </a:ext>
            </a:extLst>
          </p:cNvPr>
          <p:cNvSpPr/>
          <p:nvPr/>
        </p:nvSpPr>
        <p:spPr>
          <a:xfrm>
            <a:off x="1" y="1743075"/>
            <a:ext cx="12192000" cy="2998167"/>
          </a:xfrm>
          <a:prstGeom prst="rect">
            <a:avLst/>
          </a:prstGeom>
          <a:solidFill>
            <a:srgbClr val="F4F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a:ea typeface="+mn-ea"/>
              <a:cs typeface="+mn-cs"/>
            </a:endParaRPr>
          </a:p>
        </p:txBody>
      </p:sp>
      <p:sp>
        <p:nvSpPr>
          <p:cNvPr id="3" name="TextBox 2">
            <a:extLst>
              <a:ext uri="{FF2B5EF4-FFF2-40B4-BE49-F238E27FC236}">
                <a16:creationId xmlns:a16="http://schemas.microsoft.com/office/drawing/2014/main" id="{107ABF53-4337-FB90-B9A6-D4C0E4190766}"/>
              </a:ext>
            </a:extLst>
          </p:cNvPr>
          <p:cNvSpPr txBox="1"/>
          <p:nvPr/>
        </p:nvSpPr>
        <p:spPr>
          <a:xfrm>
            <a:off x="399466" y="1878930"/>
            <a:ext cx="11378451"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00" cap="none" spc="0" normalizeH="0" baseline="0" noProof="0">
                <a:ln>
                  <a:noFill/>
                </a:ln>
                <a:solidFill>
                  <a:prstClr val="black">
                    <a:lumMod val="65000"/>
                    <a:lumOff val="35000"/>
                  </a:prstClr>
                </a:solidFill>
                <a:effectLst/>
                <a:uLnTx/>
                <a:uFillTx/>
                <a:latin typeface="Calibri" panose="020F0502020204030204" pitchFamily="34" charset="0"/>
                <a:ea typeface="Calibri" panose="020F0502020204030204" pitchFamily="34" charset="0"/>
                <a:cs typeface="Calibri" panose="020F0502020204030204" pitchFamily="34" charset="0"/>
              </a:rPr>
              <a:t>Unlike policies which are typically relatively high-level statements of intent, optimised standard operating procedures (“SOPs”) provide a set of clear, step-by-step instructions which promote consistent and uniform delivery of care across an organisation and/or care pathway.</a:t>
            </a:r>
            <a:endParaRPr kumimoji="0" lang="en-GB" sz="3600" b="0" i="0" u="none" strike="noStrike" kern="100" cap="none" spc="0" normalizeH="0" baseline="0" noProof="0">
              <a:ln>
                <a:noFill/>
              </a:ln>
              <a:solidFill>
                <a:prstClr val="black">
                  <a:lumMod val="65000"/>
                  <a:lumOff val="3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EB1AB86-CBE6-F0F3-CB28-57190213E4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cxnSp>
        <p:nvCxnSpPr>
          <p:cNvPr id="4" name="Straight Connector 3">
            <a:extLst>
              <a:ext uri="{FF2B5EF4-FFF2-40B4-BE49-F238E27FC236}">
                <a16:creationId xmlns:a16="http://schemas.microsoft.com/office/drawing/2014/main" id="{D9EFECF8-B1A9-D7C0-73DA-5A150856DEAA}"/>
              </a:ext>
            </a:extLst>
          </p:cNvPr>
          <p:cNvCxnSpPr>
            <a:cxnSpLocks/>
          </p:cNvCxnSpPr>
          <p:nvPr/>
        </p:nvCxnSpPr>
        <p:spPr>
          <a:xfrm>
            <a:off x="633558" y="551361"/>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834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DFE86F7-9EBC-7E7D-1794-72DDA4264792}"/>
              </a:ext>
            </a:extLst>
          </p:cNvPr>
          <p:cNvGraphicFramePr>
            <a:graphicFrameLocks noGrp="1"/>
          </p:cNvGraphicFramePr>
          <p:nvPr>
            <p:extLst>
              <p:ext uri="{D42A27DB-BD31-4B8C-83A1-F6EECF244321}">
                <p14:modId xmlns:p14="http://schemas.microsoft.com/office/powerpoint/2010/main" val="2386978834"/>
              </p:ext>
            </p:extLst>
          </p:nvPr>
        </p:nvGraphicFramePr>
        <p:xfrm>
          <a:off x="571500" y="1825625"/>
          <a:ext cx="5455306" cy="3777589"/>
        </p:xfrm>
        <a:graphic>
          <a:graphicData uri="http://schemas.openxmlformats.org/drawingml/2006/table">
            <a:tbl>
              <a:tblPr firstRow="1" bandRow="1">
                <a:tableStyleId>{F5AB1C69-6EDB-4FF4-983F-18BD219EF322}</a:tableStyleId>
              </a:tblPr>
              <a:tblGrid>
                <a:gridCol w="5455306">
                  <a:extLst>
                    <a:ext uri="{9D8B030D-6E8A-4147-A177-3AD203B41FA5}">
                      <a16:colId xmlns:a16="http://schemas.microsoft.com/office/drawing/2014/main" val="1005261747"/>
                    </a:ext>
                  </a:extLst>
                </a:gridCol>
              </a:tblGrid>
              <a:tr h="468993">
                <a:tc>
                  <a:txBody>
                    <a:bodyPr/>
                    <a:lstStyle/>
                    <a:p>
                      <a:r>
                        <a:rPr lang="en-GB" sz="1600"/>
                        <a:t>Policy</a:t>
                      </a:r>
                    </a:p>
                  </a:txBody>
                  <a:tcPr/>
                </a:tc>
                <a:extLst>
                  <a:ext uri="{0D108BD9-81ED-4DB2-BD59-A6C34878D82A}">
                    <a16:rowId xmlns:a16="http://schemas.microsoft.com/office/drawing/2014/main" val="2338305614"/>
                  </a:ext>
                </a:extLst>
              </a:tr>
              <a:tr h="547354">
                <a:tc>
                  <a:txBody>
                    <a:bodyPr/>
                    <a:lstStyle/>
                    <a:p>
                      <a:r>
                        <a:rPr lang="en-GB" sz="1600">
                          <a:solidFill>
                            <a:schemeClr val="tx1">
                              <a:lumMod val="65000"/>
                              <a:lumOff val="35000"/>
                            </a:schemeClr>
                          </a:solidFill>
                        </a:rPr>
                        <a:t>Lengthy, </a:t>
                      </a:r>
                      <a:r>
                        <a:rPr lang="en-GB" sz="1600" b="1">
                          <a:solidFill>
                            <a:schemeClr val="accent6">
                              <a:lumMod val="75000"/>
                              <a:lumOff val="25000"/>
                            </a:schemeClr>
                          </a:solidFill>
                        </a:rPr>
                        <a:t>High-level guidelines </a:t>
                      </a:r>
                      <a:r>
                        <a:rPr lang="en-GB" sz="1600">
                          <a:solidFill>
                            <a:schemeClr val="tx1">
                              <a:lumMod val="65000"/>
                              <a:lumOff val="35000"/>
                            </a:schemeClr>
                          </a:solidFill>
                        </a:rPr>
                        <a:t>and principles established by an organisation</a:t>
                      </a:r>
                    </a:p>
                  </a:txBody>
                  <a:tcPr/>
                </a:tc>
                <a:extLst>
                  <a:ext uri="{0D108BD9-81ED-4DB2-BD59-A6C34878D82A}">
                    <a16:rowId xmlns:a16="http://schemas.microsoft.com/office/drawing/2014/main" val="1913479131"/>
                  </a:ext>
                </a:extLst>
              </a:tr>
              <a:tr h="730498">
                <a:tc>
                  <a:txBody>
                    <a:bodyPr/>
                    <a:lstStyle/>
                    <a:p>
                      <a:r>
                        <a:rPr lang="en-GB" sz="1600">
                          <a:solidFill>
                            <a:schemeClr val="tx1">
                              <a:lumMod val="65000"/>
                              <a:lumOff val="35000"/>
                            </a:schemeClr>
                          </a:solidFill>
                        </a:rPr>
                        <a:t>Tells reader what to do in </a:t>
                      </a:r>
                      <a:r>
                        <a:rPr lang="en-GB" sz="1600" b="1">
                          <a:solidFill>
                            <a:schemeClr val="accent6">
                              <a:lumMod val="75000"/>
                              <a:lumOff val="25000"/>
                            </a:schemeClr>
                          </a:solidFill>
                        </a:rPr>
                        <a:t>theory</a:t>
                      </a:r>
                    </a:p>
                  </a:txBody>
                  <a:tcPr/>
                </a:tc>
                <a:extLst>
                  <a:ext uri="{0D108BD9-81ED-4DB2-BD59-A6C34878D82A}">
                    <a16:rowId xmlns:a16="http://schemas.microsoft.com/office/drawing/2014/main" val="462006310"/>
                  </a:ext>
                </a:extLst>
              </a:tr>
              <a:tr h="4959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chemeClr val="tx1">
                              <a:lumMod val="65000"/>
                              <a:lumOff val="35000"/>
                            </a:schemeClr>
                          </a:solidFill>
                        </a:rPr>
                        <a:t>Often </a:t>
                      </a:r>
                      <a:r>
                        <a:rPr lang="en-GB" sz="1600" b="1">
                          <a:solidFill>
                            <a:schemeClr val="accent6">
                              <a:lumMod val="75000"/>
                              <a:lumOff val="25000"/>
                            </a:schemeClr>
                          </a:solidFill>
                        </a:rPr>
                        <a:t>very long </a:t>
                      </a:r>
                      <a:r>
                        <a:rPr lang="en-GB" sz="1600">
                          <a:solidFill>
                            <a:schemeClr val="tx1">
                              <a:lumMod val="65000"/>
                              <a:lumOff val="35000"/>
                            </a:schemeClr>
                          </a:solidFill>
                        </a:rPr>
                        <a:t>documents which require a significant time commitment to read</a:t>
                      </a:r>
                    </a:p>
                  </a:txBody>
                  <a:tcPr/>
                </a:tc>
                <a:extLst>
                  <a:ext uri="{0D108BD9-81ED-4DB2-BD59-A6C34878D82A}">
                    <a16:rowId xmlns:a16="http://schemas.microsoft.com/office/drawing/2014/main" val="3767537385"/>
                  </a:ext>
                </a:extLst>
              </a:tr>
              <a:tr h="596898">
                <a:tc>
                  <a:txBody>
                    <a:bodyPr/>
                    <a:lstStyle/>
                    <a:p>
                      <a:r>
                        <a:rPr lang="en-GB" sz="1600">
                          <a:solidFill>
                            <a:schemeClr val="tx1">
                              <a:lumMod val="65000"/>
                              <a:lumOff val="35000"/>
                            </a:schemeClr>
                          </a:solidFill>
                        </a:rPr>
                        <a:t>Typically, broad and flexible, allowing for </a:t>
                      </a:r>
                      <a:r>
                        <a:rPr lang="en-GB" sz="1600" b="1">
                          <a:solidFill>
                            <a:schemeClr val="accent6">
                              <a:lumMod val="75000"/>
                              <a:lumOff val="25000"/>
                            </a:schemeClr>
                          </a:solidFill>
                        </a:rPr>
                        <a:t>multiple interpretations</a:t>
                      </a:r>
                    </a:p>
                  </a:txBody>
                  <a:tcPr/>
                </a:tc>
                <a:extLst>
                  <a:ext uri="{0D108BD9-81ED-4DB2-BD59-A6C34878D82A}">
                    <a16:rowId xmlns:a16="http://schemas.microsoft.com/office/drawing/2014/main" val="1920571456"/>
                  </a:ext>
                </a:extLst>
              </a:tr>
              <a:tr h="5968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chemeClr val="tx1">
                              <a:lumMod val="65000"/>
                              <a:lumOff val="35000"/>
                            </a:schemeClr>
                          </a:solidFill>
                        </a:rPr>
                        <a:t>Can cover </a:t>
                      </a:r>
                      <a:r>
                        <a:rPr lang="en-GB" sz="1600" b="1">
                          <a:solidFill>
                            <a:schemeClr val="accent6">
                              <a:lumMod val="75000"/>
                              <a:lumOff val="25000"/>
                            </a:schemeClr>
                          </a:solidFill>
                        </a:rPr>
                        <a:t>many different areas </a:t>
                      </a:r>
                      <a:r>
                        <a:rPr lang="en-GB" sz="1600">
                          <a:solidFill>
                            <a:schemeClr val="tx1">
                              <a:lumMod val="65000"/>
                              <a:lumOff val="35000"/>
                            </a:schemeClr>
                          </a:solidFill>
                        </a:rPr>
                        <a:t>– e.g., a single policy for transfers and discharges</a:t>
                      </a:r>
                    </a:p>
                    <a:p>
                      <a:endParaRPr lang="en-GB" sz="1600">
                        <a:solidFill>
                          <a:schemeClr val="tx1">
                            <a:lumMod val="65000"/>
                            <a:lumOff val="35000"/>
                          </a:schemeClr>
                        </a:solidFill>
                      </a:endParaRPr>
                    </a:p>
                  </a:txBody>
                  <a:tcPr/>
                </a:tc>
                <a:extLst>
                  <a:ext uri="{0D108BD9-81ED-4DB2-BD59-A6C34878D82A}">
                    <a16:rowId xmlns:a16="http://schemas.microsoft.com/office/drawing/2014/main" val="3022339043"/>
                  </a:ext>
                </a:extLst>
              </a:tr>
            </a:tbl>
          </a:graphicData>
        </a:graphic>
      </p:graphicFrame>
      <p:pic>
        <p:nvPicPr>
          <p:cNvPr id="4" name="Picture 3">
            <a:extLst>
              <a:ext uri="{FF2B5EF4-FFF2-40B4-BE49-F238E27FC236}">
                <a16:creationId xmlns:a16="http://schemas.microsoft.com/office/drawing/2014/main" id="{3D09C092-2BE9-7F70-36B7-469C36F03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cxnSp>
        <p:nvCxnSpPr>
          <p:cNvPr id="5" name="Straight Connector 4">
            <a:extLst>
              <a:ext uri="{FF2B5EF4-FFF2-40B4-BE49-F238E27FC236}">
                <a16:creationId xmlns:a16="http://schemas.microsoft.com/office/drawing/2014/main" id="{CAFE28BD-17DA-52A1-0188-713569C71853}"/>
              </a:ext>
            </a:extLst>
          </p:cNvPr>
          <p:cNvCxnSpPr>
            <a:cxnSpLocks/>
          </p:cNvCxnSpPr>
          <p:nvPr/>
        </p:nvCxnSpPr>
        <p:spPr>
          <a:xfrm>
            <a:off x="578142" y="551361"/>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8294743C-4D93-2775-0D89-1B53D98C48D5}"/>
              </a:ext>
            </a:extLst>
          </p:cNvPr>
          <p:cNvGraphicFramePr>
            <a:graphicFrameLocks noGrp="1"/>
          </p:cNvGraphicFramePr>
          <p:nvPr>
            <p:extLst>
              <p:ext uri="{D42A27DB-BD31-4B8C-83A1-F6EECF244321}">
                <p14:modId xmlns:p14="http://schemas.microsoft.com/office/powerpoint/2010/main" val="208675661"/>
              </p:ext>
            </p:extLst>
          </p:nvPr>
        </p:nvGraphicFramePr>
        <p:xfrm>
          <a:off x="6196614" y="1825624"/>
          <a:ext cx="5455964" cy="3777589"/>
        </p:xfrm>
        <a:graphic>
          <a:graphicData uri="http://schemas.openxmlformats.org/drawingml/2006/table">
            <a:tbl>
              <a:tblPr firstRow="1" bandRow="1">
                <a:tableStyleId>{F5AB1C69-6EDB-4FF4-983F-18BD219EF322}</a:tableStyleId>
              </a:tblPr>
              <a:tblGrid>
                <a:gridCol w="5455964">
                  <a:extLst>
                    <a:ext uri="{9D8B030D-6E8A-4147-A177-3AD203B41FA5}">
                      <a16:colId xmlns:a16="http://schemas.microsoft.com/office/drawing/2014/main" val="1005261747"/>
                    </a:ext>
                  </a:extLst>
                </a:gridCol>
              </a:tblGrid>
              <a:tr h="468993">
                <a:tc>
                  <a:txBody>
                    <a:bodyPr/>
                    <a:lstStyle/>
                    <a:p>
                      <a:r>
                        <a:rPr lang="en-GB" sz="1600"/>
                        <a:t>Standard Operating Procedure</a:t>
                      </a:r>
                    </a:p>
                  </a:txBody>
                  <a:tcPr/>
                </a:tc>
                <a:extLst>
                  <a:ext uri="{0D108BD9-81ED-4DB2-BD59-A6C34878D82A}">
                    <a16:rowId xmlns:a16="http://schemas.microsoft.com/office/drawing/2014/main" val="2338305614"/>
                  </a:ext>
                </a:extLst>
              </a:tr>
              <a:tr h="547354">
                <a:tc>
                  <a:txBody>
                    <a:bodyPr/>
                    <a:lstStyle/>
                    <a:p>
                      <a:r>
                        <a:rPr lang="en-GB" sz="1600" b="1">
                          <a:solidFill>
                            <a:schemeClr val="accent6">
                              <a:lumMod val="75000"/>
                              <a:lumOff val="25000"/>
                            </a:schemeClr>
                          </a:solidFill>
                        </a:rPr>
                        <a:t>Detailed step-by-step</a:t>
                      </a:r>
                      <a:r>
                        <a:rPr lang="en-GB" sz="1600">
                          <a:solidFill>
                            <a:schemeClr val="tx1">
                              <a:lumMod val="65000"/>
                              <a:lumOff val="35000"/>
                            </a:schemeClr>
                          </a:solidFill>
                        </a:rPr>
                        <a:t> instructions for performing specific tasks or processes</a:t>
                      </a:r>
                    </a:p>
                  </a:txBody>
                  <a:tcPr/>
                </a:tc>
                <a:extLst>
                  <a:ext uri="{0D108BD9-81ED-4DB2-BD59-A6C34878D82A}">
                    <a16:rowId xmlns:a16="http://schemas.microsoft.com/office/drawing/2014/main" val="1913479131"/>
                  </a:ext>
                </a:extLst>
              </a:tr>
              <a:tr h="730498">
                <a:tc>
                  <a:txBody>
                    <a:bodyPr/>
                    <a:lstStyle/>
                    <a:p>
                      <a:r>
                        <a:rPr lang="en-GB" sz="1600">
                          <a:solidFill>
                            <a:schemeClr val="tx1">
                              <a:lumMod val="65000"/>
                              <a:lumOff val="35000"/>
                            </a:schemeClr>
                          </a:solidFill>
                        </a:rPr>
                        <a:t>Tells reader how to do it </a:t>
                      </a:r>
                      <a:r>
                        <a:rPr lang="en-GB" sz="1600" b="1">
                          <a:solidFill>
                            <a:schemeClr val="accent6">
                              <a:lumMod val="75000"/>
                              <a:lumOff val="25000"/>
                            </a:schemeClr>
                          </a:solidFill>
                        </a:rPr>
                        <a:t>on-the-ground</a:t>
                      </a:r>
                      <a:r>
                        <a:rPr lang="en-GB" sz="1600">
                          <a:solidFill>
                            <a:schemeClr val="tx1">
                              <a:lumMod val="65000"/>
                              <a:lumOff val="35000"/>
                            </a:schemeClr>
                          </a:solidFill>
                        </a:rPr>
                        <a:t> – supports independent working</a:t>
                      </a:r>
                    </a:p>
                  </a:txBody>
                  <a:tcPr/>
                </a:tc>
                <a:extLst>
                  <a:ext uri="{0D108BD9-81ED-4DB2-BD59-A6C34878D82A}">
                    <a16:rowId xmlns:a16="http://schemas.microsoft.com/office/drawing/2014/main" val="462006310"/>
                  </a:ext>
                </a:extLst>
              </a:tr>
              <a:tr h="4959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chemeClr val="accent6">
                              <a:lumMod val="75000"/>
                              <a:lumOff val="25000"/>
                            </a:schemeClr>
                          </a:solidFill>
                        </a:rPr>
                        <a:t>Very concise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a:solidFill>
                          <a:schemeClr val="tx1">
                            <a:lumMod val="65000"/>
                            <a:lumOff val="35000"/>
                          </a:schemeClr>
                        </a:solidFill>
                      </a:endParaRPr>
                    </a:p>
                  </a:txBody>
                  <a:tcPr/>
                </a:tc>
                <a:extLst>
                  <a:ext uri="{0D108BD9-81ED-4DB2-BD59-A6C34878D82A}">
                    <a16:rowId xmlns:a16="http://schemas.microsoft.com/office/drawing/2014/main" val="3767537385"/>
                  </a:ext>
                </a:extLst>
              </a:tr>
              <a:tr h="596898">
                <a:tc>
                  <a:txBody>
                    <a:bodyPr/>
                    <a:lstStyle/>
                    <a:p>
                      <a:r>
                        <a:rPr lang="en-GB" sz="1600" b="1">
                          <a:solidFill>
                            <a:schemeClr val="accent6">
                              <a:lumMod val="75000"/>
                              <a:lumOff val="25000"/>
                            </a:schemeClr>
                          </a:solidFill>
                        </a:rPr>
                        <a:t>Precise and specific</a:t>
                      </a:r>
                      <a:r>
                        <a:rPr lang="en-GB" sz="1600">
                          <a:solidFill>
                            <a:schemeClr val="tx1">
                              <a:lumMod val="65000"/>
                              <a:lumOff val="35000"/>
                            </a:schemeClr>
                          </a:solidFill>
                        </a:rPr>
                        <a:t>, albeit allowing for personal judgement where appropriate</a:t>
                      </a:r>
                    </a:p>
                  </a:txBody>
                  <a:tcPr/>
                </a:tc>
                <a:extLst>
                  <a:ext uri="{0D108BD9-81ED-4DB2-BD59-A6C34878D82A}">
                    <a16:rowId xmlns:a16="http://schemas.microsoft.com/office/drawing/2014/main" val="1920571456"/>
                  </a:ext>
                </a:extLst>
              </a:tr>
              <a:tr h="5968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chemeClr val="tx1">
                              <a:lumMod val="65000"/>
                              <a:lumOff val="35000"/>
                            </a:schemeClr>
                          </a:solidFill>
                        </a:rPr>
                        <a:t>Covers a </a:t>
                      </a:r>
                      <a:r>
                        <a:rPr lang="en-GB" sz="1600" b="1">
                          <a:solidFill>
                            <a:schemeClr val="accent6">
                              <a:lumMod val="75000"/>
                              <a:lumOff val="25000"/>
                            </a:schemeClr>
                          </a:solidFill>
                        </a:rPr>
                        <a:t>single process</a:t>
                      </a:r>
                      <a:r>
                        <a:rPr lang="en-GB" sz="1600">
                          <a:solidFill>
                            <a:schemeClr val="tx1">
                              <a:lumMod val="65000"/>
                              <a:lumOff val="35000"/>
                            </a:schemeClr>
                          </a:solidFill>
                        </a:rPr>
                        <a:t>, e.g., separate SOPs for internal transfers, transfers to private hospitals, transfers from OOA, post-discharge follow-up, discharges, etc</a:t>
                      </a:r>
                    </a:p>
                  </a:txBody>
                  <a:tcPr/>
                </a:tc>
                <a:extLst>
                  <a:ext uri="{0D108BD9-81ED-4DB2-BD59-A6C34878D82A}">
                    <a16:rowId xmlns:a16="http://schemas.microsoft.com/office/drawing/2014/main" val="3022339043"/>
                  </a:ext>
                </a:extLst>
              </a:tr>
            </a:tbl>
          </a:graphicData>
        </a:graphic>
      </p:graphicFrame>
      <p:sp>
        <p:nvSpPr>
          <p:cNvPr id="7" name="TextBox 6">
            <a:extLst>
              <a:ext uri="{FF2B5EF4-FFF2-40B4-BE49-F238E27FC236}">
                <a16:creationId xmlns:a16="http://schemas.microsoft.com/office/drawing/2014/main" id="{2F8DDE16-17EA-CCF6-4968-1394B0DBD0CF}"/>
              </a:ext>
            </a:extLst>
          </p:cNvPr>
          <p:cNvSpPr txBox="1"/>
          <p:nvPr/>
        </p:nvSpPr>
        <p:spPr>
          <a:xfrm>
            <a:off x="471627" y="547037"/>
            <a:ext cx="1178893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lumMod val="65000"/>
                    <a:lumOff val="35000"/>
                  </a:prstClr>
                </a:solidFill>
                <a:effectLst/>
                <a:uLnTx/>
                <a:uFillTx/>
                <a:latin typeface="Lato Black" panose="020F0502020204030203" pitchFamily="34" charset="0"/>
                <a:ea typeface="Lato Black" panose="020F0502020204030203" pitchFamily="34" charset="0"/>
                <a:cs typeface="Lato Black" panose="020F0502020204030203" pitchFamily="34" charset="0"/>
              </a:rPr>
              <a:t>There are a number of consequences to the key differences between Policies and SOPs</a:t>
            </a:r>
          </a:p>
        </p:txBody>
      </p:sp>
    </p:spTree>
    <p:extLst>
      <p:ext uri="{BB962C8B-B14F-4D97-AF65-F5344CB8AC3E}">
        <p14:creationId xmlns:p14="http://schemas.microsoft.com/office/powerpoint/2010/main" val="100514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BC700A-09E0-E898-4D3D-F24F85ECE5C2}"/>
              </a:ext>
            </a:extLst>
          </p:cNvPr>
          <p:cNvSpPr>
            <a:spLocks noGrp="1"/>
          </p:cNvSpPr>
          <p:nvPr>
            <p:ph type="title"/>
          </p:nvPr>
        </p:nvSpPr>
        <p:spPr>
          <a:xfrm>
            <a:off x="1165188" y="2360059"/>
            <a:ext cx="9871112" cy="484370"/>
          </a:xfrm>
        </p:spPr>
        <p:txBody>
          <a:bodyPr/>
          <a:lstStyle/>
          <a:p>
            <a:pPr algn="ctr"/>
            <a:r>
              <a:rPr lang="en-GB" sz="6000"/>
              <a:t>SOPs in action</a:t>
            </a:r>
            <a:r>
              <a:rPr lang="en-GB"/>
              <a:t/>
            </a:r>
            <a:br>
              <a:rPr lang="en-GB"/>
            </a:br>
            <a:r>
              <a:rPr lang="en-GB"/>
              <a:t/>
            </a:r>
            <a:br>
              <a:rPr lang="en-GB"/>
            </a:br>
            <a:r>
              <a:rPr lang="en-GB" sz="3600">
                <a:solidFill>
                  <a:schemeClr val="tx1"/>
                </a:solidFill>
              </a:rPr>
              <a:t>SOPs can be applied to clinical and non-clinical activities, across any care delivery environment</a:t>
            </a:r>
            <a:endParaRPr lang="en-GB">
              <a:solidFill>
                <a:schemeClr val="tx1"/>
              </a:solidFill>
            </a:endParaRPr>
          </a:p>
        </p:txBody>
      </p:sp>
    </p:spTree>
    <p:extLst>
      <p:ext uri="{BB962C8B-B14F-4D97-AF65-F5344CB8AC3E}">
        <p14:creationId xmlns:p14="http://schemas.microsoft.com/office/powerpoint/2010/main" val="42461457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10E284-D744-EF30-3FCB-8D29DFEF0A12}"/>
              </a:ext>
            </a:extLst>
          </p:cNvPr>
          <p:cNvPicPr>
            <a:picLocks noChangeAspect="1"/>
          </p:cNvPicPr>
          <p:nvPr/>
        </p:nvPicPr>
        <p:blipFill rotWithShape="1">
          <a:blip r:embed="rId3"/>
          <a:srcRect l="8392" t="5903" r="11524" b="6593"/>
          <a:stretch/>
        </p:blipFill>
        <p:spPr>
          <a:xfrm>
            <a:off x="1235104" y="1882775"/>
            <a:ext cx="9729035" cy="4144140"/>
          </a:xfrm>
          <a:prstGeom prst="rect">
            <a:avLst/>
          </a:prstGeom>
        </p:spPr>
      </p:pic>
      <p:sp>
        <p:nvSpPr>
          <p:cNvPr id="3" name="Title 2">
            <a:extLst>
              <a:ext uri="{FF2B5EF4-FFF2-40B4-BE49-F238E27FC236}">
                <a16:creationId xmlns:a16="http://schemas.microsoft.com/office/drawing/2014/main" id="{E452F5DA-A5F1-2062-9596-DDB5B1FC1147}"/>
              </a:ext>
            </a:extLst>
          </p:cNvPr>
          <p:cNvSpPr>
            <a:spLocks noGrp="1"/>
          </p:cNvSpPr>
          <p:nvPr>
            <p:ph type="title"/>
          </p:nvPr>
        </p:nvSpPr>
        <p:spPr>
          <a:xfrm>
            <a:off x="488481" y="594823"/>
            <a:ext cx="11598513" cy="484370"/>
          </a:xfrm>
        </p:spPr>
        <p:txBody>
          <a:bodyPr/>
          <a:lstStyle/>
          <a:p>
            <a:r>
              <a:rPr lang="en-GB"/>
              <a:t>Evaluation of the importance of SOPs in a German comprehensive cancer centre</a:t>
            </a:r>
          </a:p>
        </p:txBody>
      </p:sp>
      <p:sp>
        <p:nvSpPr>
          <p:cNvPr id="2" name="TextBox 1">
            <a:extLst>
              <a:ext uri="{FF2B5EF4-FFF2-40B4-BE49-F238E27FC236}">
                <a16:creationId xmlns:a16="http://schemas.microsoft.com/office/drawing/2014/main" id="{3134F75B-2B43-D3AF-427B-95B00F928805}"/>
              </a:ext>
            </a:extLst>
          </p:cNvPr>
          <p:cNvSpPr txBox="1"/>
          <p:nvPr/>
        </p:nvSpPr>
        <p:spPr>
          <a:xfrm>
            <a:off x="-18472" y="6467331"/>
            <a:ext cx="72271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Lato"/>
                <a:ea typeface="+mn-ea"/>
                <a:cs typeface="+mn-cs"/>
              </a:rPr>
              <a:t>Source: Standard Operating Procedures (SOPs) for Palliative Care in German Comprehensive Cancer </a:t>
            </a:r>
            <a:r>
              <a:rPr kumimoji="0" lang="en-GB" sz="1000" b="0" i="1" u="none" strike="noStrike" kern="1200" cap="none" spc="0" normalizeH="0" baseline="0" noProof="0" err="1">
                <a:ln>
                  <a:noFill/>
                </a:ln>
                <a:solidFill>
                  <a:prstClr val="black"/>
                </a:solidFill>
                <a:effectLst/>
                <a:uLnTx/>
                <a:uFillTx/>
                <a:latin typeface="Lato"/>
                <a:ea typeface="+mn-ea"/>
                <a:cs typeface="+mn-cs"/>
              </a:rPr>
              <a:t>Centers</a:t>
            </a:r>
            <a:r>
              <a:rPr kumimoji="0" lang="en-GB" sz="1000" b="0" i="1" u="none" strike="noStrike" kern="1200" cap="none" spc="0" normalizeH="0" baseline="0" noProof="0">
                <a:ln>
                  <a:noFill/>
                </a:ln>
                <a:solidFill>
                  <a:prstClr val="black"/>
                </a:solidFill>
                <a:effectLst/>
                <a:uLnTx/>
                <a:uFillTx/>
                <a:latin typeface="Lato"/>
                <a:ea typeface="+mn-ea"/>
                <a:cs typeface="+mn-cs"/>
              </a:rPr>
              <a:t> - an evaluation of the implementation status. Sarah </a:t>
            </a:r>
            <a:r>
              <a:rPr kumimoji="0" lang="en-GB" sz="1000" b="0" i="1" u="none" strike="noStrike" kern="1200" cap="none" spc="0" normalizeH="0" baseline="0" noProof="0" err="1">
                <a:ln>
                  <a:noFill/>
                </a:ln>
                <a:solidFill>
                  <a:prstClr val="black"/>
                </a:solidFill>
                <a:effectLst/>
                <a:uLnTx/>
                <a:uFillTx/>
                <a:latin typeface="Lato"/>
                <a:ea typeface="+mn-ea"/>
                <a:cs typeface="+mn-cs"/>
              </a:rPr>
              <a:t>Lödel</a:t>
            </a:r>
            <a:r>
              <a:rPr kumimoji="0" lang="en-GB" sz="1000" b="0" i="1" u="none" strike="noStrike" kern="1200" cap="none" spc="0" normalizeH="0" baseline="0" noProof="0">
                <a:ln>
                  <a:noFill/>
                </a:ln>
                <a:solidFill>
                  <a:prstClr val="black"/>
                </a:solidFill>
                <a:effectLst/>
                <a:uLnTx/>
                <a:uFillTx/>
                <a:latin typeface="Lato"/>
                <a:ea typeface="+mn-ea"/>
                <a:cs typeface="+mn-cs"/>
              </a:rPr>
              <a:t>, Christoph </a:t>
            </a:r>
            <a:r>
              <a:rPr kumimoji="0" lang="en-GB" sz="1000" b="0" i="1" u="none" strike="noStrike" kern="1200" cap="none" spc="0" normalizeH="0" baseline="0" noProof="0" err="1">
                <a:ln>
                  <a:noFill/>
                </a:ln>
                <a:solidFill>
                  <a:prstClr val="black"/>
                </a:solidFill>
                <a:effectLst/>
                <a:uLnTx/>
                <a:uFillTx/>
                <a:latin typeface="Lato"/>
                <a:ea typeface="+mn-ea"/>
                <a:cs typeface="+mn-cs"/>
              </a:rPr>
              <a:t>Ostgathe</a:t>
            </a:r>
            <a:r>
              <a:rPr kumimoji="0" lang="en-GB" sz="1000" b="0" i="1" u="none" strike="noStrike" kern="1200" cap="none" spc="0" normalizeH="0" baseline="0" noProof="0">
                <a:ln>
                  <a:noFill/>
                </a:ln>
                <a:solidFill>
                  <a:prstClr val="black"/>
                </a:solidFill>
                <a:effectLst/>
                <a:uLnTx/>
                <a:uFillTx/>
                <a:latin typeface="Lato"/>
                <a:ea typeface="+mn-ea"/>
                <a:cs typeface="+mn-cs"/>
              </a:rPr>
              <a:t>, Maria </a:t>
            </a:r>
            <a:r>
              <a:rPr kumimoji="0" lang="en-GB" sz="1000" b="0" i="1" u="none" strike="noStrike" kern="1200" cap="none" spc="0" normalizeH="0" baseline="0" noProof="0" err="1">
                <a:ln>
                  <a:noFill/>
                </a:ln>
                <a:solidFill>
                  <a:prstClr val="black"/>
                </a:solidFill>
                <a:effectLst/>
                <a:uLnTx/>
                <a:uFillTx/>
                <a:latin typeface="Lato"/>
                <a:ea typeface="+mn-ea"/>
                <a:cs typeface="+mn-cs"/>
              </a:rPr>
              <a:t>Heckel</a:t>
            </a:r>
            <a:r>
              <a:rPr kumimoji="0" lang="en-GB" sz="1000" b="0" i="1" u="none" strike="noStrike" kern="1200" cap="none" spc="0" normalizeH="0" baseline="0" noProof="0">
                <a:ln>
                  <a:noFill/>
                </a:ln>
                <a:solidFill>
                  <a:prstClr val="black"/>
                </a:solidFill>
                <a:effectLst/>
                <a:uLnTx/>
                <a:uFillTx/>
                <a:latin typeface="Lato"/>
                <a:ea typeface="+mn-ea"/>
                <a:cs typeface="+mn-cs"/>
              </a:rPr>
              <a:t>, Karin </a:t>
            </a:r>
            <a:r>
              <a:rPr kumimoji="0" lang="en-GB" sz="1000" b="0" i="1" u="none" strike="noStrike" kern="1200" cap="none" spc="0" normalizeH="0" baseline="0" noProof="0" err="1">
                <a:ln>
                  <a:noFill/>
                </a:ln>
                <a:solidFill>
                  <a:prstClr val="black"/>
                </a:solidFill>
                <a:effectLst/>
                <a:uLnTx/>
                <a:uFillTx/>
                <a:latin typeface="Lato"/>
                <a:ea typeface="+mn-ea"/>
                <a:cs typeface="+mn-cs"/>
              </a:rPr>
              <a:t>Oechsle</a:t>
            </a:r>
            <a:r>
              <a:rPr kumimoji="0" lang="en-GB" sz="1000" b="0" i="1" u="none" strike="noStrike" kern="1200" cap="none" spc="0" normalizeH="0" baseline="0" noProof="0">
                <a:ln>
                  <a:noFill/>
                </a:ln>
                <a:solidFill>
                  <a:prstClr val="black"/>
                </a:solidFill>
                <a:effectLst/>
                <a:uLnTx/>
                <a:uFillTx/>
                <a:latin typeface="Lato"/>
                <a:ea typeface="+mn-ea"/>
                <a:cs typeface="+mn-cs"/>
              </a:rPr>
              <a:t> &amp; Susanne </a:t>
            </a:r>
            <a:r>
              <a:rPr kumimoji="0" lang="en-GB" sz="1000" b="0" i="1" u="none" strike="noStrike" kern="1200" cap="none" spc="0" normalizeH="0" baseline="0" noProof="0" err="1">
                <a:ln>
                  <a:noFill/>
                </a:ln>
                <a:solidFill>
                  <a:prstClr val="black"/>
                </a:solidFill>
                <a:effectLst/>
                <a:uLnTx/>
                <a:uFillTx/>
                <a:latin typeface="Lato"/>
                <a:ea typeface="+mn-ea"/>
                <a:cs typeface="+mn-cs"/>
              </a:rPr>
              <a:t>Gahr</a:t>
            </a:r>
            <a:r>
              <a:rPr kumimoji="0" lang="en-GB" sz="1000" b="0" i="1" u="none" strike="noStrike" kern="1200" cap="none" spc="0" normalizeH="0" baseline="0" noProof="0">
                <a:ln>
                  <a:noFill/>
                </a:ln>
                <a:solidFill>
                  <a:prstClr val="black"/>
                </a:solidFill>
                <a:effectLst/>
                <a:uLnTx/>
                <a:uFillTx/>
                <a:latin typeface="Lato"/>
                <a:ea typeface="+mn-ea"/>
                <a:cs typeface="+mn-cs"/>
              </a:rPr>
              <a:t> (2020)</a:t>
            </a:r>
          </a:p>
        </p:txBody>
      </p:sp>
    </p:spTree>
    <p:extLst>
      <p:ext uri="{BB962C8B-B14F-4D97-AF65-F5344CB8AC3E}">
        <p14:creationId xmlns:p14="http://schemas.microsoft.com/office/powerpoint/2010/main" val="19005863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11AFA-C75E-025E-A58A-944560EA8FDA}"/>
              </a:ext>
            </a:extLst>
          </p:cNvPr>
          <p:cNvSpPr>
            <a:spLocks noGrp="1"/>
          </p:cNvSpPr>
          <p:nvPr>
            <p:ph type="title" idx="4294967295"/>
          </p:nvPr>
        </p:nvSpPr>
        <p:spPr>
          <a:xfrm>
            <a:off x="481868" y="584708"/>
            <a:ext cx="11730606" cy="1325563"/>
          </a:xfrm>
        </p:spPr>
        <p:txBody>
          <a:bodyPr>
            <a:normAutofit/>
          </a:bodyPr>
          <a:lstStyle/>
          <a:p>
            <a:r>
              <a:rPr lang="en-GB" sz="3200">
                <a:solidFill>
                  <a:schemeClr val="tx1">
                    <a:lumMod val="65000"/>
                    <a:lumOff val="35000"/>
                  </a:schemeClr>
                </a:solidFill>
              </a:rPr>
              <a:t>Evaluation of the application of SOPs in a German comprehensive cancer centre</a:t>
            </a:r>
          </a:p>
        </p:txBody>
      </p:sp>
      <p:pic>
        <p:nvPicPr>
          <p:cNvPr id="7" name="Picture 6">
            <a:extLst>
              <a:ext uri="{FF2B5EF4-FFF2-40B4-BE49-F238E27FC236}">
                <a16:creationId xmlns:a16="http://schemas.microsoft.com/office/drawing/2014/main" id="{C0B33EDC-87F9-91AA-CA78-67AE7D4F686B}"/>
              </a:ext>
            </a:extLst>
          </p:cNvPr>
          <p:cNvPicPr>
            <a:picLocks noChangeAspect="1"/>
          </p:cNvPicPr>
          <p:nvPr/>
        </p:nvPicPr>
        <p:blipFill>
          <a:blip r:embed="rId3"/>
          <a:stretch>
            <a:fillRect/>
          </a:stretch>
        </p:blipFill>
        <p:spPr>
          <a:xfrm>
            <a:off x="1790705" y="1835537"/>
            <a:ext cx="8615309" cy="4436044"/>
          </a:xfrm>
          <a:prstGeom prst="rect">
            <a:avLst/>
          </a:prstGeom>
        </p:spPr>
      </p:pic>
      <p:cxnSp>
        <p:nvCxnSpPr>
          <p:cNvPr id="3" name="Straight Connector 2">
            <a:extLst>
              <a:ext uri="{FF2B5EF4-FFF2-40B4-BE49-F238E27FC236}">
                <a16:creationId xmlns:a16="http://schemas.microsoft.com/office/drawing/2014/main" id="{BE56BF40-69FD-E85C-9DD3-3EA7F3FFA3FB}"/>
              </a:ext>
            </a:extLst>
          </p:cNvPr>
          <p:cNvCxnSpPr>
            <a:cxnSpLocks/>
          </p:cNvCxnSpPr>
          <p:nvPr/>
        </p:nvCxnSpPr>
        <p:spPr>
          <a:xfrm>
            <a:off x="614896" y="560692"/>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5DC84C5-120A-C506-4DDF-C0EA5788BF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spTree>
    <p:extLst>
      <p:ext uri="{BB962C8B-B14F-4D97-AF65-F5344CB8AC3E}">
        <p14:creationId xmlns:p14="http://schemas.microsoft.com/office/powerpoint/2010/main" val="37841438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BC700A-09E0-E898-4D3D-F24F85ECE5C2}"/>
              </a:ext>
            </a:extLst>
          </p:cNvPr>
          <p:cNvSpPr>
            <a:spLocks noGrp="1"/>
          </p:cNvSpPr>
          <p:nvPr>
            <p:ph type="title"/>
          </p:nvPr>
        </p:nvSpPr>
        <p:spPr>
          <a:xfrm>
            <a:off x="1160444" y="2358140"/>
            <a:ext cx="9871112" cy="484370"/>
          </a:xfrm>
        </p:spPr>
        <p:txBody>
          <a:bodyPr/>
          <a:lstStyle/>
          <a:p>
            <a:pPr algn="ctr"/>
            <a:r>
              <a:rPr lang="en-GB" sz="6000"/>
              <a:t>Our approach/methodology</a:t>
            </a:r>
          </a:p>
        </p:txBody>
      </p:sp>
    </p:spTree>
    <p:extLst>
      <p:ext uri="{BB962C8B-B14F-4D97-AF65-F5344CB8AC3E}">
        <p14:creationId xmlns:p14="http://schemas.microsoft.com/office/powerpoint/2010/main" val="17181423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136e00d7731_0_89"/>
          <p:cNvSpPr txBox="1">
            <a:spLocks noGrp="1"/>
          </p:cNvSpPr>
          <p:nvPr>
            <p:ph type="title"/>
          </p:nvPr>
        </p:nvSpPr>
        <p:spPr>
          <a:xfrm>
            <a:off x="415463" y="546844"/>
            <a:ext cx="9414450" cy="720225"/>
          </a:xfrm>
          <a:prstGeom prst="rect">
            <a:avLst/>
          </a:prstGeom>
          <a:noFill/>
          <a:ln>
            <a:noFill/>
          </a:ln>
        </p:spPr>
        <p:txBody>
          <a:bodyPr spcFirstLastPara="1" wrap="square" lIns="68569" tIns="34275" rIns="68569" bIns="34275" anchor="t" anchorCtr="0">
            <a:noAutofit/>
          </a:bodyPr>
          <a:lstStyle/>
          <a:p>
            <a:pPr>
              <a:lnSpc>
                <a:spcPct val="100000"/>
              </a:lnSpc>
            </a:pPr>
            <a:r>
              <a:rPr lang="en-GB" sz="4125">
                <a:solidFill>
                  <a:schemeClr val="dk1"/>
                </a:solidFill>
              </a:rPr>
              <a:t>Oxevision: Overview Screen</a:t>
            </a:r>
            <a:endParaRPr/>
          </a:p>
        </p:txBody>
      </p:sp>
      <p:sp>
        <p:nvSpPr>
          <p:cNvPr id="442" name="Google Shape;442;g136e00d7731_0_89"/>
          <p:cNvSpPr txBox="1"/>
          <p:nvPr/>
        </p:nvSpPr>
        <p:spPr>
          <a:xfrm>
            <a:off x="7343850" y="1267069"/>
            <a:ext cx="4513500" cy="4127261"/>
          </a:xfrm>
          <a:prstGeom prst="rect">
            <a:avLst/>
          </a:prstGeom>
          <a:noFill/>
          <a:ln>
            <a:noFill/>
          </a:ln>
        </p:spPr>
        <p:txBody>
          <a:bodyPr spcFirstLastPara="1" wrap="square" lIns="68569" tIns="68569" rIns="68569" bIns="68569" anchor="t" anchorCtr="0">
            <a:spAutoFit/>
          </a:bodyPr>
          <a:lstStyle/>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rPr>
              <a:t>Default “home screen” acts as a privacy screen for patients</a:t>
            </a:r>
            <a:endParaRPr kern="0">
              <a:solidFill>
                <a:srgbClr val="14375B"/>
              </a:solidFill>
              <a:latin typeface="Open Sans"/>
              <a:ea typeface="Open Sans"/>
              <a:cs typeface="Open Sans"/>
              <a:sym typeface="Open Sans"/>
            </a:endParaRPr>
          </a:p>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rPr>
              <a:t>Single tile per patient room</a:t>
            </a:r>
            <a:endParaRPr kern="0">
              <a:solidFill>
                <a:srgbClr val="14375B"/>
              </a:solidFill>
              <a:latin typeface="Open Sans"/>
              <a:ea typeface="Open Sans"/>
              <a:cs typeface="Open Sans"/>
              <a:sym typeface="Open Sans"/>
            </a:endParaRPr>
          </a:p>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rPr>
              <a:t>Room tiles show you where a person is in their room and how long they have been there</a:t>
            </a:r>
            <a:endParaRPr sz="2100" kern="0">
              <a:solidFill>
                <a:srgbClr val="14375B"/>
              </a:solidFill>
              <a:latin typeface="Poppins"/>
              <a:ea typeface="Poppins"/>
              <a:cs typeface="Poppins"/>
              <a:sym typeface="Poppins"/>
            </a:endParaRPr>
          </a:p>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rPr>
              <a:t>Simple colours and icons denote room occupancy</a:t>
            </a:r>
            <a:endParaRPr kern="0">
              <a:solidFill>
                <a:srgbClr val="14375B"/>
              </a:solidFill>
              <a:latin typeface="Open Sans"/>
              <a:ea typeface="Open Sans"/>
              <a:cs typeface="Open Sans"/>
              <a:sym typeface="Open Sans"/>
            </a:endParaRPr>
          </a:p>
          <a:p>
            <a:pPr marL="342900" indent="-223838" defTabSz="685800">
              <a:lnSpc>
                <a:spcPct val="90000"/>
              </a:lnSpc>
              <a:buClr>
                <a:srgbClr val="14375B"/>
              </a:buClr>
              <a:buSzPts val="2400"/>
              <a:buFont typeface="Open Sans"/>
              <a:buChar char="›"/>
            </a:pPr>
            <a:r>
              <a:rPr lang="en-GB" kern="0">
                <a:solidFill>
                  <a:srgbClr val="14375B"/>
                </a:solidFill>
                <a:latin typeface="Open Sans"/>
                <a:ea typeface="Open Sans"/>
                <a:cs typeface="Open Sans"/>
                <a:sym typeface="Open Sans"/>
              </a:rPr>
              <a:t>Orange tile is a visual warning</a:t>
            </a:r>
            <a:endParaRPr kern="0">
              <a:solidFill>
                <a:srgbClr val="14375B"/>
              </a:solidFill>
              <a:latin typeface="Open Sans"/>
              <a:ea typeface="Open Sans"/>
              <a:cs typeface="Open Sans"/>
              <a:sym typeface="Open Sans"/>
            </a:endParaRPr>
          </a:p>
          <a:p>
            <a:pPr marL="342900" indent="-223838" defTabSz="685800">
              <a:lnSpc>
                <a:spcPct val="90000"/>
              </a:lnSpc>
              <a:buClr>
                <a:srgbClr val="14375B"/>
              </a:buClr>
              <a:buSzPts val="2400"/>
              <a:buFont typeface="Open Sans"/>
              <a:buChar char="›"/>
            </a:pPr>
            <a:r>
              <a:rPr lang="en-GB" kern="0">
                <a:solidFill>
                  <a:srgbClr val="14375B"/>
                </a:solidFill>
                <a:latin typeface="Open Sans"/>
                <a:ea typeface="Open Sans"/>
                <a:cs typeface="Open Sans"/>
                <a:sym typeface="Open Sans"/>
              </a:rPr>
              <a:t>Red tile is a visual and audible alert</a:t>
            </a:r>
            <a:endParaRPr kern="0">
              <a:solidFill>
                <a:srgbClr val="14375B"/>
              </a:solidFill>
              <a:latin typeface="Open Sans"/>
              <a:ea typeface="Open Sans"/>
              <a:cs typeface="Open Sans"/>
              <a:sym typeface="Open Sans"/>
            </a:endParaRPr>
          </a:p>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rPr>
              <a:t>Alerts pane for audible and visual alerts</a:t>
            </a:r>
            <a:endParaRPr kern="0">
              <a:solidFill>
                <a:srgbClr val="14375B"/>
              </a:solidFill>
              <a:latin typeface="Open Sans"/>
              <a:ea typeface="Open Sans"/>
              <a:cs typeface="Open Sans"/>
              <a:sym typeface="Open Sans"/>
            </a:endParaRPr>
          </a:p>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rPr>
              <a:t>Same display for nursing station PC and handheld devices</a:t>
            </a:r>
            <a:endParaRPr kern="0">
              <a:solidFill>
                <a:srgbClr val="14375B"/>
              </a:solidFill>
              <a:latin typeface="Open Sans"/>
              <a:ea typeface="Open Sans"/>
              <a:cs typeface="Open Sans"/>
              <a:sym typeface="Open Sans"/>
            </a:endParaRPr>
          </a:p>
          <a:p>
            <a:pPr defTabSz="685800">
              <a:lnSpc>
                <a:spcPct val="90000"/>
              </a:lnSpc>
              <a:buClr>
                <a:srgbClr val="000000"/>
              </a:buClr>
              <a:buSzPts val="2400"/>
            </a:pPr>
            <a:endParaRPr kern="0">
              <a:solidFill>
                <a:srgbClr val="14375B"/>
              </a:solidFill>
              <a:latin typeface="Open Sans"/>
              <a:ea typeface="Open Sans"/>
              <a:cs typeface="Open Sans"/>
              <a:sym typeface="Open Sans"/>
            </a:endParaRPr>
          </a:p>
          <a:p>
            <a:pPr defTabSz="685800">
              <a:lnSpc>
                <a:spcPct val="90000"/>
              </a:lnSpc>
              <a:buClr>
                <a:srgbClr val="000000"/>
              </a:buClr>
              <a:buSzPts val="2400"/>
            </a:pPr>
            <a:endParaRPr kern="0">
              <a:solidFill>
                <a:srgbClr val="14375B"/>
              </a:solidFill>
              <a:latin typeface="Open Sans"/>
              <a:ea typeface="Open Sans"/>
              <a:cs typeface="Open Sans"/>
              <a:sym typeface="Open Sans"/>
            </a:endParaRPr>
          </a:p>
          <a:p>
            <a:pPr defTabSz="685800">
              <a:lnSpc>
                <a:spcPct val="90000"/>
              </a:lnSpc>
              <a:buClr>
                <a:srgbClr val="000000"/>
              </a:buClr>
              <a:buSzPts val="2400"/>
            </a:pPr>
            <a:endParaRPr kern="0">
              <a:solidFill>
                <a:srgbClr val="14375B"/>
              </a:solidFill>
              <a:latin typeface="Open Sans"/>
              <a:ea typeface="Open Sans"/>
              <a:cs typeface="Open Sans"/>
              <a:sym typeface="Open Sans"/>
            </a:endParaRPr>
          </a:p>
        </p:txBody>
      </p:sp>
      <p:pic>
        <p:nvPicPr>
          <p:cNvPr id="443" name="Google Shape;443;g136e00d7731_0_89"/>
          <p:cNvPicPr preferRelativeResize="0"/>
          <p:nvPr/>
        </p:nvPicPr>
        <p:blipFill rotWithShape="1">
          <a:blip r:embed="rId3">
            <a:alphaModFix/>
          </a:blip>
          <a:srcRect/>
          <a:stretch/>
        </p:blipFill>
        <p:spPr>
          <a:xfrm>
            <a:off x="457032" y="1890446"/>
            <a:ext cx="6799879" cy="3775443"/>
          </a:xfrm>
          <a:prstGeom prst="rect">
            <a:avLst/>
          </a:prstGeom>
          <a:noFill/>
          <a:ln>
            <a:noFill/>
          </a:ln>
        </p:spPr>
      </p:pic>
      <p:grpSp>
        <p:nvGrpSpPr>
          <p:cNvPr id="444" name="Google Shape;444;g136e00d7731_0_89"/>
          <p:cNvGrpSpPr/>
          <p:nvPr/>
        </p:nvGrpSpPr>
        <p:grpSpPr>
          <a:xfrm>
            <a:off x="415462" y="3886782"/>
            <a:ext cx="4536563" cy="2815587"/>
            <a:chOff x="553950" y="3080750"/>
            <a:chExt cx="6048750" cy="3754117"/>
          </a:xfrm>
        </p:grpSpPr>
        <p:sp>
          <p:nvSpPr>
            <p:cNvPr id="445" name="Google Shape;445;g136e00d7731_0_89"/>
            <p:cNvSpPr txBox="1"/>
            <p:nvPr/>
          </p:nvSpPr>
          <p:spPr>
            <a:xfrm>
              <a:off x="553950" y="5726900"/>
              <a:ext cx="2721000" cy="1107967"/>
            </a:xfrm>
            <a:prstGeom prst="rect">
              <a:avLst/>
            </a:prstGeom>
            <a:noFill/>
            <a:ln w="9525" cap="flat" cmpd="sng">
              <a:solidFill>
                <a:schemeClr val="dk1"/>
              </a:solidFill>
              <a:prstDash val="solid"/>
              <a:round/>
              <a:headEnd type="none" w="sm" len="sm"/>
              <a:tailEnd type="none" w="sm" len="sm"/>
            </a:ln>
          </p:spPr>
          <p:txBody>
            <a:bodyPr spcFirstLastPara="1" wrap="square" lIns="68569" tIns="68569" rIns="68569" bIns="68569" anchor="t" anchorCtr="0">
              <a:spAutoFit/>
            </a:bodyPr>
            <a:lstStyle/>
            <a:p>
              <a:pPr defTabSz="685800">
                <a:buClr>
                  <a:srgbClr val="000000"/>
                </a:buClr>
                <a:buSzPts val="1500"/>
              </a:pPr>
              <a:r>
                <a:rPr lang="en-GB" sz="1125" b="1" kern="0">
                  <a:solidFill>
                    <a:srgbClr val="353744"/>
                  </a:solidFill>
                  <a:latin typeface="Open Sans"/>
                  <a:ea typeface="Open Sans"/>
                  <a:cs typeface="Open Sans"/>
                  <a:sym typeface="Open Sans"/>
                </a:rPr>
                <a:t>‘Last vital signs recorded:’ shows you the last time a person’s pulse and breathing rate was taken </a:t>
              </a:r>
              <a:endParaRPr sz="1125" b="1" kern="0">
                <a:solidFill>
                  <a:srgbClr val="353744"/>
                </a:solidFill>
                <a:latin typeface="Open Sans"/>
                <a:ea typeface="Open Sans"/>
                <a:cs typeface="Open Sans"/>
                <a:sym typeface="Open Sans"/>
              </a:endParaRPr>
            </a:p>
          </p:txBody>
        </p:sp>
        <p:cxnSp>
          <p:nvCxnSpPr>
            <p:cNvPr id="446" name="Google Shape;446;g136e00d7731_0_89"/>
            <p:cNvCxnSpPr/>
            <p:nvPr/>
          </p:nvCxnSpPr>
          <p:spPr>
            <a:xfrm rot="-5400000">
              <a:off x="3957450" y="3656000"/>
              <a:ext cx="3220500" cy="2070000"/>
            </a:xfrm>
            <a:prstGeom prst="bentConnector3">
              <a:avLst>
                <a:gd name="adj1" fmla="val 125207"/>
              </a:avLst>
            </a:prstGeom>
            <a:noFill/>
            <a:ln w="28575" cap="flat" cmpd="sng">
              <a:solidFill>
                <a:schemeClr val="dk1"/>
              </a:solidFill>
              <a:prstDash val="solid"/>
              <a:round/>
              <a:headEnd type="none" w="sm" len="sm"/>
              <a:tailEnd type="oval" w="med" len="med"/>
            </a:ln>
          </p:spPr>
        </p:cxnSp>
        <p:cxnSp>
          <p:nvCxnSpPr>
            <p:cNvPr id="447" name="Google Shape;447;g136e00d7731_0_89"/>
            <p:cNvCxnSpPr/>
            <p:nvPr/>
          </p:nvCxnSpPr>
          <p:spPr>
            <a:xfrm>
              <a:off x="3275075" y="6288150"/>
              <a:ext cx="1270800" cy="0"/>
            </a:xfrm>
            <a:prstGeom prst="straightConnector1">
              <a:avLst/>
            </a:prstGeom>
            <a:noFill/>
            <a:ln w="28575" cap="flat" cmpd="sng">
              <a:solidFill>
                <a:schemeClr val="dk1"/>
              </a:solidFill>
              <a:prstDash val="solid"/>
              <a:round/>
              <a:headEnd type="none" w="sm" len="sm"/>
              <a:tailEnd type="none" w="sm" len="sm"/>
            </a:ln>
          </p:spPr>
        </p:cxnSp>
      </p:grpSp>
    </p:spTree>
    <p:extLst>
      <p:ext uri="{BB962C8B-B14F-4D97-AF65-F5344CB8AC3E}">
        <p14:creationId xmlns:p14="http://schemas.microsoft.com/office/powerpoint/2010/main" val="21125553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C05C9-5B56-4295-DEFC-125FDF381973}"/>
              </a:ext>
            </a:extLst>
          </p:cNvPr>
          <p:cNvSpPr>
            <a:spLocks noGrp="1"/>
          </p:cNvSpPr>
          <p:nvPr>
            <p:ph type="title" idx="4294967295"/>
          </p:nvPr>
        </p:nvSpPr>
        <p:spPr/>
        <p:txBody>
          <a:bodyPr/>
          <a:lstStyle/>
          <a:p>
            <a:r>
              <a:rPr lang="en-GB" sz="3600"/>
              <a:t>  </a:t>
            </a:r>
          </a:p>
        </p:txBody>
      </p:sp>
      <p:graphicFrame>
        <p:nvGraphicFramePr>
          <p:cNvPr id="4" name="Content Placeholder 3">
            <a:extLst>
              <a:ext uri="{FF2B5EF4-FFF2-40B4-BE49-F238E27FC236}">
                <a16:creationId xmlns:a16="http://schemas.microsoft.com/office/drawing/2014/main" id="{A504E572-EAC1-444A-B423-87A4C9C3DCD4}"/>
              </a:ext>
            </a:extLst>
          </p:cNvPr>
          <p:cNvGraphicFramePr>
            <a:graphicFrameLocks noGrp="1"/>
          </p:cNvGraphicFramePr>
          <p:nvPr>
            <p:ph idx="4294967295"/>
            <p:extLst>
              <p:ext uri="{D42A27DB-BD31-4B8C-83A1-F6EECF244321}">
                <p14:modId xmlns:p14="http://schemas.microsoft.com/office/powerpoint/2010/main" val="3961381002"/>
              </p:ext>
            </p:extLst>
          </p:nvPr>
        </p:nvGraphicFramePr>
        <p:xfrm>
          <a:off x="358775" y="845343"/>
          <a:ext cx="11487393" cy="4867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7D587E7-2990-485D-7022-B019BCDAFFBC}"/>
              </a:ext>
            </a:extLst>
          </p:cNvPr>
          <p:cNvSpPr txBox="1"/>
          <p:nvPr/>
        </p:nvSpPr>
        <p:spPr>
          <a:xfrm>
            <a:off x="496858" y="537429"/>
            <a:ext cx="42627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lumMod val="65000"/>
                    <a:lumOff val="35000"/>
                  </a:prstClr>
                </a:solidFill>
                <a:effectLst/>
                <a:uLnTx/>
                <a:uFillTx/>
                <a:latin typeface="Lato Black"/>
                <a:ea typeface="Open Sans" panose="020B0606030504020204" pitchFamily="34" charset="0"/>
                <a:cs typeface="Open Sans" panose="020B0606030504020204" pitchFamily="34" charset="0"/>
              </a:rPr>
              <a:t>Our high level process</a:t>
            </a:r>
          </a:p>
        </p:txBody>
      </p:sp>
      <p:pic>
        <p:nvPicPr>
          <p:cNvPr id="5" name="Picture 4">
            <a:extLst>
              <a:ext uri="{FF2B5EF4-FFF2-40B4-BE49-F238E27FC236}">
                <a16:creationId xmlns:a16="http://schemas.microsoft.com/office/drawing/2014/main" id="{14EE92A9-76D2-3817-CDEB-47BB34DFED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cxnSp>
        <p:nvCxnSpPr>
          <p:cNvPr id="6" name="Straight Connector 5">
            <a:extLst>
              <a:ext uri="{FF2B5EF4-FFF2-40B4-BE49-F238E27FC236}">
                <a16:creationId xmlns:a16="http://schemas.microsoft.com/office/drawing/2014/main" id="{5620A966-4E1B-DD23-0847-1F5F493600EA}"/>
              </a:ext>
            </a:extLst>
          </p:cNvPr>
          <p:cNvCxnSpPr>
            <a:cxnSpLocks/>
          </p:cNvCxnSpPr>
          <p:nvPr/>
        </p:nvCxnSpPr>
        <p:spPr>
          <a:xfrm>
            <a:off x="633558" y="551361"/>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8" name="Arrow: Right 7">
            <a:extLst>
              <a:ext uri="{FF2B5EF4-FFF2-40B4-BE49-F238E27FC236}">
                <a16:creationId xmlns:a16="http://schemas.microsoft.com/office/drawing/2014/main" id="{7790CFBF-2B32-065A-37B2-76EC8BBF26EE}"/>
              </a:ext>
            </a:extLst>
          </p:cNvPr>
          <p:cNvSpPr/>
          <p:nvPr/>
        </p:nvSpPr>
        <p:spPr>
          <a:xfrm>
            <a:off x="2628210" y="4119589"/>
            <a:ext cx="7125390" cy="1464782"/>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Lato"/>
                <a:ea typeface="+mn-ea"/>
                <a:cs typeface="+mn-cs"/>
              </a:rPr>
              <a:t/>
            </a:r>
            <a:br>
              <a:rPr kumimoji="0" lang="en-GB" sz="1800" b="0" i="0" u="none" strike="noStrike" kern="1200" cap="none" spc="0" normalizeH="0" baseline="0" noProof="0">
                <a:ln>
                  <a:noFill/>
                </a:ln>
                <a:solidFill>
                  <a:prstClr val="white"/>
                </a:solidFill>
                <a:effectLst/>
                <a:uLnTx/>
                <a:uFillTx/>
                <a:latin typeface="Lato"/>
                <a:ea typeface="+mn-ea"/>
                <a:cs typeface="+mn-cs"/>
              </a:rPr>
            </a:br>
            <a:r>
              <a:rPr kumimoji="0" lang="en-GB" sz="1800" b="0" i="0" u="none" strike="noStrike" kern="1200" cap="none" spc="0" normalizeH="0" baseline="0" noProof="0">
                <a:ln>
                  <a:noFill/>
                </a:ln>
                <a:solidFill>
                  <a:prstClr val="white"/>
                </a:solidFill>
                <a:effectLst/>
                <a:uLnTx/>
                <a:uFillTx/>
                <a:latin typeface="Lato"/>
                <a:ea typeface="+mn-ea"/>
                <a:cs typeface="+mn-cs"/>
              </a:rPr>
              <a:t>Identify opportunities for automation utilising RPA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a:ea typeface="+mn-ea"/>
              <a:cs typeface="+mn-cs"/>
            </a:endParaRPr>
          </a:p>
        </p:txBody>
      </p:sp>
    </p:spTree>
    <p:extLst>
      <p:ext uri="{BB962C8B-B14F-4D97-AF65-F5344CB8AC3E}">
        <p14:creationId xmlns:p14="http://schemas.microsoft.com/office/powerpoint/2010/main" val="18857570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8FB234-2998-11A6-24E7-9EFD46C211E5}"/>
              </a:ext>
            </a:extLst>
          </p:cNvPr>
          <p:cNvGrpSpPr/>
          <p:nvPr/>
        </p:nvGrpSpPr>
        <p:grpSpPr>
          <a:xfrm>
            <a:off x="3985009" y="2291822"/>
            <a:ext cx="4221982" cy="3803506"/>
            <a:chOff x="4304316" y="2076951"/>
            <a:chExt cx="3285522" cy="2959869"/>
          </a:xfrm>
        </p:grpSpPr>
        <p:sp>
          <p:nvSpPr>
            <p:cNvPr id="4" name="Oval 3">
              <a:extLst>
                <a:ext uri="{FF2B5EF4-FFF2-40B4-BE49-F238E27FC236}">
                  <a16:creationId xmlns:a16="http://schemas.microsoft.com/office/drawing/2014/main" id="{6AEFEB4E-CA45-CFCD-65A7-9E1E0B3031D3}"/>
                </a:ext>
              </a:extLst>
            </p:cNvPr>
            <p:cNvSpPr/>
            <p:nvPr/>
          </p:nvSpPr>
          <p:spPr>
            <a:xfrm>
              <a:off x="4677661" y="2313536"/>
              <a:ext cx="2566162" cy="25661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Lato"/>
                <a:ea typeface="+mn-ea"/>
                <a:cs typeface="+mn-cs"/>
              </a:endParaRPr>
            </a:p>
          </p:txBody>
        </p:sp>
        <p:sp>
          <p:nvSpPr>
            <p:cNvPr id="5" name="Arc 4">
              <a:extLst>
                <a:ext uri="{FF2B5EF4-FFF2-40B4-BE49-F238E27FC236}">
                  <a16:creationId xmlns:a16="http://schemas.microsoft.com/office/drawing/2014/main" id="{90492896-2DA2-1110-1D4F-07229E593FB3}"/>
                </a:ext>
              </a:extLst>
            </p:cNvPr>
            <p:cNvSpPr/>
            <p:nvPr/>
          </p:nvSpPr>
          <p:spPr>
            <a:xfrm>
              <a:off x="4543116" y="2201734"/>
              <a:ext cx="2835088" cy="2835086"/>
            </a:xfrm>
            <a:prstGeom prst="arc">
              <a:avLst>
                <a:gd name="adj1" fmla="val 8448569"/>
                <a:gd name="adj2" fmla="val 2248457"/>
              </a:avLst>
            </a:prstGeom>
            <a:noFill/>
            <a:ln w="76200" cap="rnd">
              <a:solidFill>
                <a:schemeClr val="bg1">
                  <a:lumMod val="75000"/>
                </a:schemeClr>
              </a:solidFill>
              <a:prstDash val="solid"/>
              <a:roun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Lato"/>
                <a:ea typeface="+mn-ea"/>
                <a:cs typeface="+mn-cs"/>
              </a:endParaRPr>
            </a:p>
          </p:txBody>
        </p:sp>
        <p:sp>
          <p:nvSpPr>
            <p:cNvPr id="6" name="Oval 5">
              <a:extLst>
                <a:ext uri="{FF2B5EF4-FFF2-40B4-BE49-F238E27FC236}">
                  <a16:creationId xmlns:a16="http://schemas.microsoft.com/office/drawing/2014/main" id="{C1A7D28F-0164-E57A-3D5A-9BD856A7C8F0}"/>
                </a:ext>
              </a:extLst>
            </p:cNvPr>
            <p:cNvSpPr/>
            <p:nvPr/>
          </p:nvSpPr>
          <p:spPr>
            <a:xfrm>
              <a:off x="4767961" y="4412703"/>
              <a:ext cx="473171" cy="47317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white">
                    <a:lumMod val="65000"/>
                  </a:prstClr>
                </a:solidFill>
                <a:effectLst/>
                <a:uLnTx/>
                <a:uFillTx/>
                <a:latin typeface="Lato"/>
                <a:ea typeface="+mn-ea"/>
                <a:cs typeface="+mn-cs"/>
              </a:endParaRPr>
            </a:p>
          </p:txBody>
        </p:sp>
        <p:sp>
          <p:nvSpPr>
            <p:cNvPr id="7" name="Oval 6">
              <a:extLst>
                <a:ext uri="{FF2B5EF4-FFF2-40B4-BE49-F238E27FC236}">
                  <a16:creationId xmlns:a16="http://schemas.microsoft.com/office/drawing/2014/main" id="{ADF5D4AA-84A0-59E8-3E20-D57E580076D5}"/>
                </a:ext>
              </a:extLst>
            </p:cNvPr>
            <p:cNvSpPr/>
            <p:nvPr/>
          </p:nvSpPr>
          <p:spPr>
            <a:xfrm>
              <a:off x="4304316" y="3595374"/>
              <a:ext cx="473171" cy="47317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white">
                    <a:lumMod val="65000"/>
                  </a:prstClr>
                </a:solidFill>
                <a:effectLst/>
                <a:uLnTx/>
                <a:uFillTx/>
                <a:latin typeface="Lato"/>
                <a:ea typeface="+mn-ea"/>
                <a:cs typeface="+mn-cs"/>
              </a:endParaRPr>
            </a:p>
          </p:txBody>
        </p:sp>
        <p:sp>
          <p:nvSpPr>
            <p:cNvPr id="8" name="Oval 7">
              <a:extLst>
                <a:ext uri="{FF2B5EF4-FFF2-40B4-BE49-F238E27FC236}">
                  <a16:creationId xmlns:a16="http://schemas.microsoft.com/office/drawing/2014/main" id="{E145447B-9A66-F385-E8A4-03799244DE4B}"/>
                </a:ext>
              </a:extLst>
            </p:cNvPr>
            <p:cNvSpPr/>
            <p:nvPr/>
          </p:nvSpPr>
          <p:spPr>
            <a:xfrm>
              <a:off x="4463859" y="2692902"/>
              <a:ext cx="473171" cy="47317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white">
                    <a:lumMod val="65000"/>
                  </a:prstClr>
                </a:solidFill>
                <a:effectLst/>
                <a:uLnTx/>
                <a:uFillTx/>
                <a:latin typeface="Lato"/>
                <a:ea typeface="+mn-ea"/>
                <a:cs typeface="+mn-cs"/>
              </a:endParaRPr>
            </a:p>
          </p:txBody>
        </p:sp>
        <p:sp>
          <p:nvSpPr>
            <p:cNvPr id="9" name="Oval 8">
              <a:extLst>
                <a:ext uri="{FF2B5EF4-FFF2-40B4-BE49-F238E27FC236}">
                  <a16:creationId xmlns:a16="http://schemas.microsoft.com/office/drawing/2014/main" id="{5D6898D9-E85A-07BA-4EAE-3019D69FE6E9}"/>
                </a:ext>
              </a:extLst>
            </p:cNvPr>
            <p:cNvSpPr/>
            <p:nvPr/>
          </p:nvSpPr>
          <p:spPr>
            <a:xfrm>
              <a:off x="5190934" y="2076951"/>
              <a:ext cx="473171" cy="473171"/>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white">
                    <a:lumMod val="65000"/>
                  </a:prstClr>
                </a:solidFill>
                <a:effectLst/>
                <a:uLnTx/>
                <a:uFillTx/>
                <a:latin typeface="Lato"/>
                <a:ea typeface="+mn-ea"/>
                <a:cs typeface="+mn-cs"/>
              </a:endParaRPr>
            </a:p>
          </p:txBody>
        </p:sp>
        <p:sp>
          <p:nvSpPr>
            <p:cNvPr id="10" name="Oval 9">
              <a:extLst>
                <a:ext uri="{FF2B5EF4-FFF2-40B4-BE49-F238E27FC236}">
                  <a16:creationId xmlns:a16="http://schemas.microsoft.com/office/drawing/2014/main" id="{D02F5EBF-A3FD-C827-2F10-AAFC0461E1DB}"/>
                </a:ext>
              </a:extLst>
            </p:cNvPr>
            <p:cNvSpPr/>
            <p:nvPr/>
          </p:nvSpPr>
          <p:spPr>
            <a:xfrm flipH="1">
              <a:off x="6653022" y="4412703"/>
              <a:ext cx="473171" cy="473171"/>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white">
                    <a:lumMod val="65000"/>
                  </a:prstClr>
                </a:solidFill>
                <a:effectLst/>
                <a:uLnTx/>
                <a:uFillTx/>
                <a:latin typeface="Lato"/>
                <a:ea typeface="+mn-ea"/>
                <a:cs typeface="+mn-cs"/>
              </a:endParaRPr>
            </a:p>
          </p:txBody>
        </p:sp>
        <p:sp>
          <p:nvSpPr>
            <p:cNvPr id="11" name="Oval 10">
              <a:extLst>
                <a:ext uri="{FF2B5EF4-FFF2-40B4-BE49-F238E27FC236}">
                  <a16:creationId xmlns:a16="http://schemas.microsoft.com/office/drawing/2014/main" id="{58C62927-8D6A-CE29-F283-0D746F87F9A0}"/>
                </a:ext>
              </a:extLst>
            </p:cNvPr>
            <p:cNvSpPr/>
            <p:nvPr/>
          </p:nvSpPr>
          <p:spPr>
            <a:xfrm flipH="1">
              <a:off x="6957124" y="2692902"/>
              <a:ext cx="473171" cy="47317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white">
                    <a:lumMod val="65000"/>
                  </a:prstClr>
                </a:solidFill>
                <a:effectLst/>
                <a:uLnTx/>
                <a:uFillTx/>
                <a:latin typeface="Lato"/>
                <a:ea typeface="+mn-ea"/>
                <a:cs typeface="+mn-cs"/>
              </a:endParaRPr>
            </a:p>
          </p:txBody>
        </p:sp>
        <p:sp>
          <p:nvSpPr>
            <p:cNvPr id="12" name="Oval 11">
              <a:extLst>
                <a:ext uri="{FF2B5EF4-FFF2-40B4-BE49-F238E27FC236}">
                  <a16:creationId xmlns:a16="http://schemas.microsoft.com/office/drawing/2014/main" id="{A12AA800-79E1-BC94-CA45-CAC5ACCC7D5A}"/>
                </a:ext>
              </a:extLst>
            </p:cNvPr>
            <p:cNvSpPr/>
            <p:nvPr/>
          </p:nvSpPr>
          <p:spPr>
            <a:xfrm flipH="1">
              <a:off x="6230049" y="2076951"/>
              <a:ext cx="473171" cy="473171"/>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white">
                    <a:lumMod val="65000"/>
                  </a:prstClr>
                </a:solidFill>
                <a:effectLst/>
                <a:uLnTx/>
                <a:uFillTx/>
                <a:latin typeface="Lato"/>
                <a:ea typeface="+mn-ea"/>
                <a:cs typeface="+mn-cs"/>
              </a:endParaRPr>
            </a:p>
          </p:txBody>
        </p:sp>
        <p:pic>
          <p:nvPicPr>
            <p:cNvPr id="15" name="Graphic 14">
              <a:extLst>
                <a:ext uri="{FF2B5EF4-FFF2-40B4-BE49-F238E27FC236}">
                  <a16:creationId xmlns:a16="http://schemas.microsoft.com/office/drawing/2014/main" id="{A4C76851-8833-6FBD-89B3-CAD7F262DC1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1800000">
              <a:off x="5265686" y="3027129"/>
              <a:ext cx="1248676" cy="1248676"/>
            </a:xfrm>
            <a:prstGeom prst="rect">
              <a:avLst/>
            </a:prstGeom>
          </p:spPr>
        </p:pic>
        <p:sp>
          <p:nvSpPr>
            <p:cNvPr id="14" name="Oval 13">
              <a:extLst>
                <a:ext uri="{FF2B5EF4-FFF2-40B4-BE49-F238E27FC236}">
                  <a16:creationId xmlns:a16="http://schemas.microsoft.com/office/drawing/2014/main" id="{54E9B684-6BBD-9514-2E32-8A5EF0C80C5F}"/>
                </a:ext>
              </a:extLst>
            </p:cNvPr>
            <p:cNvSpPr/>
            <p:nvPr/>
          </p:nvSpPr>
          <p:spPr>
            <a:xfrm flipH="1">
              <a:off x="7116667" y="3595374"/>
              <a:ext cx="473171" cy="47317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prstClr val="white">
                    <a:lumMod val="65000"/>
                  </a:prstClr>
                </a:solidFill>
                <a:effectLst/>
                <a:uLnTx/>
                <a:uFillTx/>
                <a:latin typeface="Lato"/>
                <a:ea typeface="+mn-ea"/>
                <a:cs typeface="+mn-cs"/>
              </a:endParaRPr>
            </a:p>
          </p:txBody>
        </p:sp>
        <p:sp>
          <p:nvSpPr>
            <p:cNvPr id="13" name="Freeform 29">
              <a:extLst>
                <a:ext uri="{FF2B5EF4-FFF2-40B4-BE49-F238E27FC236}">
                  <a16:creationId xmlns:a16="http://schemas.microsoft.com/office/drawing/2014/main" id="{B8A043C6-CD17-E802-8A6B-DE2D91542D45}"/>
                </a:ext>
              </a:extLst>
            </p:cNvPr>
            <p:cNvSpPr>
              <a:spLocks noChangeArrowheads="1"/>
            </p:cNvSpPr>
            <p:nvPr/>
          </p:nvSpPr>
          <p:spPr bwMode="auto">
            <a:xfrm>
              <a:off x="7251544" y="3741068"/>
              <a:ext cx="189944" cy="195973"/>
            </a:xfrm>
            <a:custGeom>
              <a:avLst/>
              <a:gdLst>
                <a:gd name="T0" fmla="*/ 111726 w 444"/>
                <a:gd name="T1" fmla="*/ 150538 h 462"/>
                <a:gd name="T2" fmla="*/ 111726 w 444"/>
                <a:gd name="T3" fmla="*/ 150538 h 462"/>
                <a:gd name="T4" fmla="*/ 144162 w 444"/>
                <a:gd name="T5" fmla="*/ 114802 h 462"/>
                <a:gd name="T6" fmla="*/ 199574 w 444"/>
                <a:gd name="T7" fmla="*/ 31716 h 462"/>
                <a:gd name="T8" fmla="*/ 191916 w 444"/>
                <a:gd name="T9" fmla="*/ 23675 h 462"/>
                <a:gd name="T10" fmla="*/ 155875 w 444"/>
                <a:gd name="T11" fmla="*/ 23675 h 462"/>
                <a:gd name="T12" fmla="*/ 100013 w 444"/>
                <a:gd name="T13" fmla="*/ 0 h 462"/>
                <a:gd name="T14" fmla="*/ 44150 w 444"/>
                <a:gd name="T15" fmla="*/ 23675 h 462"/>
                <a:gd name="T16" fmla="*/ 8109 w 444"/>
                <a:gd name="T17" fmla="*/ 23675 h 462"/>
                <a:gd name="T18" fmla="*/ 0 w 444"/>
                <a:gd name="T19" fmla="*/ 31716 h 462"/>
                <a:gd name="T20" fmla="*/ 55863 w 444"/>
                <a:gd name="T21" fmla="*/ 114802 h 462"/>
                <a:gd name="T22" fmla="*/ 87849 w 444"/>
                <a:gd name="T23" fmla="*/ 150538 h 462"/>
                <a:gd name="T24" fmla="*/ 87849 w 444"/>
                <a:gd name="T25" fmla="*/ 166172 h 462"/>
                <a:gd name="T26" fmla="*/ 48204 w 444"/>
                <a:gd name="T27" fmla="*/ 185827 h 462"/>
                <a:gd name="T28" fmla="*/ 100013 w 444"/>
                <a:gd name="T29" fmla="*/ 205928 h 462"/>
                <a:gd name="T30" fmla="*/ 147766 w 444"/>
                <a:gd name="T31" fmla="*/ 185827 h 462"/>
                <a:gd name="T32" fmla="*/ 111726 w 444"/>
                <a:gd name="T33" fmla="*/ 166172 h 462"/>
                <a:gd name="T34" fmla="*/ 111726 w 444"/>
                <a:gd name="T35" fmla="*/ 150538 h 462"/>
                <a:gd name="T36" fmla="*/ 144162 w 444"/>
                <a:gd name="T37" fmla="*/ 94700 h 462"/>
                <a:gd name="T38" fmla="*/ 144162 w 444"/>
                <a:gd name="T39" fmla="*/ 94700 h 462"/>
                <a:gd name="T40" fmla="*/ 155875 w 444"/>
                <a:gd name="T41" fmla="*/ 39756 h 462"/>
                <a:gd name="T42" fmla="*/ 183807 w 444"/>
                <a:gd name="T43" fmla="*/ 39756 h 462"/>
                <a:gd name="T44" fmla="*/ 144162 w 444"/>
                <a:gd name="T45" fmla="*/ 94700 h 462"/>
                <a:gd name="T46" fmla="*/ 100013 w 444"/>
                <a:gd name="T47" fmla="*/ 16081 h 462"/>
                <a:gd name="T48" fmla="*/ 100013 w 444"/>
                <a:gd name="T49" fmla="*/ 16081 h 462"/>
                <a:gd name="T50" fmla="*/ 144162 w 444"/>
                <a:gd name="T51" fmla="*/ 31716 h 462"/>
                <a:gd name="T52" fmla="*/ 100013 w 444"/>
                <a:gd name="T53" fmla="*/ 51370 h 462"/>
                <a:gd name="T54" fmla="*/ 55863 w 444"/>
                <a:gd name="T55" fmla="*/ 31716 h 462"/>
                <a:gd name="T56" fmla="*/ 100013 w 444"/>
                <a:gd name="T57" fmla="*/ 16081 h 462"/>
                <a:gd name="T58" fmla="*/ 16218 w 444"/>
                <a:gd name="T59" fmla="*/ 39756 h 462"/>
                <a:gd name="T60" fmla="*/ 16218 w 444"/>
                <a:gd name="T61" fmla="*/ 39756 h 462"/>
                <a:gd name="T62" fmla="*/ 44150 w 444"/>
                <a:gd name="T63" fmla="*/ 39756 h 462"/>
                <a:gd name="T64" fmla="*/ 55863 w 444"/>
                <a:gd name="T65" fmla="*/ 94700 h 462"/>
                <a:gd name="T66" fmla="*/ 16218 w 444"/>
                <a:gd name="T67" fmla="*/ 39756 h 4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ato"/>
                <a:ea typeface="+mn-ea"/>
                <a:cs typeface="+mn-cs"/>
              </a:endParaRPr>
            </a:p>
          </p:txBody>
        </p:sp>
      </p:grpSp>
      <p:grpSp>
        <p:nvGrpSpPr>
          <p:cNvPr id="16" name="Group 15">
            <a:extLst>
              <a:ext uri="{FF2B5EF4-FFF2-40B4-BE49-F238E27FC236}">
                <a16:creationId xmlns:a16="http://schemas.microsoft.com/office/drawing/2014/main" id="{2EE2CFDF-BD3D-31D6-C75C-4E1D1F48D56B}"/>
              </a:ext>
            </a:extLst>
          </p:cNvPr>
          <p:cNvGrpSpPr/>
          <p:nvPr/>
        </p:nvGrpSpPr>
        <p:grpSpPr>
          <a:xfrm>
            <a:off x="965770" y="2693948"/>
            <a:ext cx="3362246" cy="1007877"/>
            <a:chOff x="1763028" y="3910452"/>
            <a:chExt cx="2768169" cy="1342055"/>
          </a:xfrm>
        </p:grpSpPr>
        <p:sp>
          <p:nvSpPr>
            <p:cNvPr id="17" name="Rectangle 16">
              <a:extLst>
                <a:ext uri="{FF2B5EF4-FFF2-40B4-BE49-F238E27FC236}">
                  <a16:creationId xmlns:a16="http://schemas.microsoft.com/office/drawing/2014/main" id="{F7E4536B-DE77-C250-EDE1-DB34125082DA}"/>
                </a:ext>
              </a:extLst>
            </p:cNvPr>
            <p:cNvSpPr/>
            <p:nvPr/>
          </p:nvSpPr>
          <p:spPr>
            <a:xfrm flipH="1">
              <a:off x="2127585" y="3910452"/>
              <a:ext cx="1845212" cy="4098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2ADC6"/>
                  </a:solidFill>
                  <a:effectLst/>
                  <a:uLnTx/>
                  <a:uFillTx/>
                  <a:latin typeface="Lato" panose="020F0502020204030203" pitchFamily="34" charset="0"/>
                  <a:ea typeface="+mn-ea"/>
                  <a:cs typeface="+mn-cs"/>
                </a:rPr>
                <a:t>Process improvement</a:t>
              </a:r>
              <a:endParaRPr kumimoji="0" lang="id-ID" sz="1400" b="1" i="0" u="none" strike="noStrike" kern="1200" cap="none" spc="0" normalizeH="0" baseline="0" noProof="0">
                <a:ln>
                  <a:noFill/>
                </a:ln>
                <a:solidFill>
                  <a:srgbClr val="02ADC6"/>
                </a:solidFill>
                <a:effectLst/>
                <a:uLnTx/>
                <a:uFillTx/>
                <a:latin typeface="Lato" panose="020F0502020204030203" pitchFamily="34" charset="0"/>
                <a:ea typeface="+mn-ea"/>
                <a:cs typeface="+mn-cs"/>
              </a:endParaRPr>
            </a:p>
          </p:txBody>
        </p:sp>
        <p:sp>
          <p:nvSpPr>
            <p:cNvPr id="18" name="Rectangle 17">
              <a:extLst>
                <a:ext uri="{FF2B5EF4-FFF2-40B4-BE49-F238E27FC236}">
                  <a16:creationId xmlns:a16="http://schemas.microsoft.com/office/drawing/2014/main" id="{D8D22617-29B3-B50B-06E8-80E01A26B768}"/>
                </a:ext>
              </a:extLst>
            </p:cNvPr>
            <p:cNvSpPr/>
            <p:nvPr/>
          </p:nvSpPr>
          <p:spPr>
            <a:xfrm flipH="1">
              <a:off x="1763028" y="4304532"/>
              <a:ext cx="2768169" cy="947975"/>
            </a:xfrm>
            <a:prstGeom prst="rect">
              <a:avLst/>
            </a:prstGeom>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50000"/>
                      <a:lumOff val="50000"/>
                    </a:prstClr>
                  </a:solidFill>
                  <a:effectLst/>
                  <a:uLnTx/>
                  <a:uFillTx/>
                  <a:latin typeface="Lato"/>
                  <a:ea typeface="+mn-ea"/>
                  <a:cs typeface="Segoe UI Light" panose="020B0502040204020203" pitchFamily="34" charset="0"/>
                </a:rPr>
                <a:t>We collaboratively define process improvements (such as automating tasks or moving services online)</a:t>
              </a:r>
            </a:p>
          </p:txBody>
        </p:sp>
      </p:grpSp>
      <p:grpSp>
        <p:nvGrpSpPr>
          <p:cNvPr id="19" name="Group 18">
            <a:extLst>
              <a:ext uri="{FF2B5EF4-FFF2-40B4-BE49-F238E27FC236}">
                <a16:creationId xmlns:a16="http://schemas.microsoft.com/office/drawing/2014/main" id="{5D1EAB90-4D84-AAAD-7D6C-EA5CE04A019A}"/>
              </a:ext>
            </a:extLst>
          </p:cNvPr>
          <p:cNvGrpSpPr/>
          <p:nvPr/>
        </p:nvGrpSpPr>
        <p:grpSpPr>
          <a:xfrm>
            <a:off x="2545720" y="1558992"/>
            <a:ext cx="2932970" cy="992955"/>
            <a:chOff x="1673479" y="2477569"/>
            <a:chExt cx="2694875" cy="735984"/>
          </a:xfrm>
        </p:grpSpPr>
        <p:sp>
          <p:nvSpPr>
            <p:cNvPr id="20" name="Rectangle 19">
              <a:extLst>
                <a:ext uri="{FF2B5EF4-FFF2-40B4-BE49-F238E27FC236}">
                  <a16:creationId xmlns:a16="http://schemas.microsoft.com/office/drawing/2014/main" id="{31E984A5-45DA-38D5-A2B1-92204279AECF}"/>
                </a:ext>
              </a:extLst>
            </p:cNvPr>
            <p:cNvSpPr/>
            <p:nvPr/>
          </p:nvSpPr>
          <p:spPr>
            <a:xfrm flipH="1">
              <a:off x="1705517" y="2477569"/>
              <a:ext cx="2383891" cy="228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B8378"/>
                  </a:solidFill>
                  <a:effectLst/>
                  <a:uLnTx/>
                  <a:uFillTx/>
                  <a:latin typeface="Lato" panose="020F0502020204030203" pitchFamily="34" charset="0"/>
                  <a:ea typeface="+mn-ea"/>
                  <a:cs typeface="+mn-cs"/>
                </a:rPr>
                <a:t>Creation of process maps</a:t>
              </a:r>
              <a:endParaRPr kumimoji="0" lang="id-ID" sz="1400" b="1" i="0" u="none" strike="noStrike" kern="1200" cap="none" spc="0" normalizeH="0" baseline="0" noProof="0">
                <a:ln>
                  <a:noFill/>
                </a:ln>
                <a:solidFill>
                  <a:srgbClr val="4B8378"/>
                </a:solidFill>
                <a:effectLst/>
                <a:uLnTx/>
                <a:uFillTx/>
                <a:latin typeface="Lato" panose="020F0502020204030203" pitchFamily="34" charset="0"/>
                <a:ea typeface="+mn-ea"/>
                <a:cs typeface="+mn-cs"/>
              </a:endParaRPr>
            </a:p>
          </p:txBody>
        </p:sp>
        <p:sp>
          <p:nvSpPr>
            <p:cNvPr id="21" name="Rectangle 20">
              <a:extLst>
                <a:ext uri="{FF2B5EF4-FFF2-40B4-BE49-F238E27FC236}">
                  <a16:creationId xmlns:a16="http://schemas.microsoft.com/office/drawing/2014/main" id="{5A852A13-8B98-B5DA-9E63-69F37264E5DC}"/>
                </a:ext>
              </a:extLst>
            </p:cNvPr>
            <p:cNvSpPr/>
            <p:nvPr/>
          </p:nvSpPr>
          <p:spPr>
            <a:xfrm flipH="1">
              <a:off x="1673479" y="2691715"/>
              <a:ext cx="2694875" cy="521838"/>
            </a:xfrm>
            <a:prstGeom prst="rect">
              <a:avLst/>
            </a:prstGeom>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Lato"/>
                  <a:ea typeface="+mn-ea"/>
                  <a:cs typeface="Segoe UI Light" panose="020B0502040204020203" pitchFamily="34" charset="0"/>
                </a:rPr>
                <a:t>We create flowcharts for each process to provide useful visual aid in addition to the SOP</a:t>
              </a:r>
            </a:p>
          </p:txBody>
        </p:sp>
      </p:grpSp>
      <p:grpSp>
        <p:nvGrpSpPr>
          <p:cNvPr id="22" name="Group 21">
            <a:extLst>
              <a:ext uri="{FF2B5EF4-FFF2-40B4-BE49-F238E27FC236}">
                <a16:creationId xmlns:a16="http://schemas.microsoft.com/office/drawing/2014/main" id="{E2E81E2C-EFCC-B69F-5504-D3E5BF23F3D9}"/>
              </a:ext>
            </a:extLst>
          </p:cNvPr>
          <p:cNvGrpSpPr/>
          <p:nvPr/>
        </p:nvGrpSpPr>
        <p:grpSpPr>
          <a:xfrm>
            <a:off x="1057922" y="4271463"/>
            <a:ext cx="3182266" cy="998435"/>
            <a:chOff x="2348170" y="4894792"/>
            <a:chExt cx="2572919" cy="1929163"/>
          </a:xfrm>
        </p:grpSpPr>
        <p:sp>
          <p:nvSpPr>
            <p:cNvPr id="23" name="Rectangle 22">
              <a:extLst>
                <a:ext uri="{FF2B5EF4-FFF2-40B4-BE49-F238E27FC236}">
                  <a16:creationId xmlns:a16="http://schemas.microsoft.com/office/drawing/2014/main" id="{59812608-CC4F-C7A5-8DB3-2CB1ED210217}"/>
                </a:ext>
              </a:extLst>
            </p:cNvPr>
            <p:cNvSpPr/>
            <p:nvPr/>
          </p:nvSpPr>
          <p:spPr>
            <a:xfrm flipH="1">
              <a:off x="2348170" y="4894792"/>
              <a:ext cx="2572919" cy="59468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5631A"/>
                  </a:solidFill>
                  <a:effectLst/>
                  <a:uLnTx/>
                  <a:uFillTx/>
                  <a:latin typeface="Lato" panose="020F0502020204030203" pitchFamily="34" charset="0"/>
                  <a:ea typeface="+mn-ea"/>
                  <a:cs typeface="+mn-cs"/>
                </a:rPr>
                <a:t>On-site collaboration</a:t>
              </a:r>
              <a:endParaRPr kumimoji="0" lang="id-ID" sz="1400" b="1" i="0" u="none" strike="noStrike" kern="1200" cap="none" spc="0" normalizeH="0" baseline="0" noProof="0">
                <a:ln>
                  <a:noFill/>
                </a:ln>
                <a:solidFill>
                  <a:srgbClr val="F5631A"/>
                </a:solidFill>
                <a:effectLst/>
                <a:uLnTx/>
                <a:uFillTx/>
                <a:latin typeface="Lato" panose="020F0502020204030203" pitchFamily="34" charset="0"/>
                <a:ea typeface="+mn-ea"/>
                <a:cs typeface="+mn-cs"/>
              </a:endParaRPr>
            </a:p>
          </p:txBody>
        </p:sp>
        <p:sp>
          <p:nvSpPr>
            <p:cNvPr id="24" name="Rectangle 23">
              <a:extLst>
                <a:ext uri="{FF2B5EF4-FFF2-40B4-BE49-F238E27FC236}">
                  <a16:creationId xmlns:a16="http://schemas.microsoft.com/office/drawing/2014/main" id="{B9994332-FCB7-B860-8F73-16C1C1ABAB86}"/>
                </a:ext>
              </a:extLst>
            </p:cNvPr>
            <p:cNvSpPr/>
            <p:nvPr/>
          </p:nvSpPr>
          <p:spPr>
            <a:xfrm flipH="1">
              <a:off x="2427532" y="5463620"/>
              <a:ext cx="2309727" cy="1360335"/>
            </a:xfrm>
            <a:prstGeom prst="rect">
              <a:avLst/>
            </a:prstGeom>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Lato"/>
                  <a:ea typeface="+mn-ea"/>
                  <a:cs typeface="Segoe UI Light" panose="020B0502040204020203" pitchFamily="34" charset="0"/>
                </a:rPr>
                <a:t>We go into practice and</a:t>
              </a:r>
              <a:r>
                <a:rPr kumimoji="0" lang="en-GB" sz="1200" b="0" i="0" u="none" strike="noStrike" kern="1200" cap="none" spc="0" normalizeH="0" baseline="0" noProof="0">
                  <a:ln>
                    <a:noFill/>
                  </a:ln>
                  <a:solidFill>
                    <a:prstClr val="black">
                      <a:lumMod val="50000"/>
                      <a:lumOff val="50000"/>
                    </a:prstClr>
                  </a:solidFill>
                  <a:effectLst/>
                  <a:uLnTx/>
                  <a:uFillTx/>
                  <a:latin typeface="Lato"/>
                  <a:ea typeface="+mn-ea"/>
                  <a:cs typeface="Segoe UI Light" panose="020B0502040204020203" pitchFamily="34" charset="0"/>
                </a:rPr>
                <a:t> sit with staff while they work to record the SOPs</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lumMod val="50000"/>
                    <a:lumOff val="50000"/>
                  </a:prstClr>
                </a:solidFill>
                <a:effectLst/>
                <a:uLnTx/>
                <a:uFillTx/>
                <a:latin typeface="Lato"/>
                <a:ea typeface="+mn-ea"/>
                <a:cs typeface="Segoe UI Light" panose="020B0502040204020203" pitchFamily="34" charset="0"/>
              </a:endParaRPr>
            </a:p>
          </p:txBody>
        </p:sp>
      </p:grpSp>
      <p:grpSp>
        <p:nvGrpSpPr>
          <p:cNvPr id="25" name="Group 24">
            <a:extLst>
              <a:ext uri="{FF2B5EF4-FFF2-40B4-BE49-F238E27FC236}">
                <a16:creationId xmlns:a16="http://schemas.microsoft.com/office/drawing/2014/main" id="{6EE7EC6E-5D04-4AC7-70EB-E0AE39D0C187}"/>
              </a:ext>
            </a:extLst>
          </p:cNvPr>
          <p:cNvGrpSpPr/>
          <p:nvPr/>
        </p:nvGrpSpPr>
        <p:grpSpPr>
          <a:xfrm flipH="1">
            <a:off x="8306514" y="2698880"/>
            <a:ext cx="2513794" cy="990203"/>
            <a:chOff x="2412766" y="1567833"/>
            <a:chExt cx="2309727" cy="909819"/>
          </a:xfrm>
        </p:grpSpPr>
        <p:sp>
          <p:nvSpPr>
            <p:cNvPr id="26" name="Rectangle 25">
              <a:extLst>
                <a:ext uri="{FF2B5EF4-FFF2-40B4-BE49-F238E27FC236}">
                  <a16:creationId xmlns:a16="http://schemas.microsoft.com/office/drawing/2014/main" id="{ABEBB433-AD81-2864-F5BE-CB469EFA62C0}"/>
                </a:ext>
              </a:extLst>
            </p:cNvPr>
            <p:cNvSpPr/>
            <p:nvPr/>
          </p:nvSpPr>
          <p:spPr>
            <a:xfrm flipH="1">
              <a:off x="2495341" y="1567833"/>
              <a:ext cx="2227152" cy="2827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5631A"/>
                  </a:solidFill>
                  <a:effectLst/>
                  <a:uLnTx/>
                  <a:uFillTx/>
                  <a:latin typeface="Lato" panose="020F0502020204030203" pitchFamily="34" charset="0"/>
                  <a:ea typeface="Lato" panose="020F0502020204030203" pitchFamily="34" charset="0"/>
                  <a:cs typeface="Lato" panose="020F0502020204030203" pitchFamily="34" charset="0"/>
                </a:rPr>
                <a:t>Staff training </a:t>
              </a:r>
              <a:endParaRPr kumimoji="0" lang="id-ID" sz="1400" b="1" i="0" u="none" strike="noStrike" kern="1200" cap="none" spc="0" normalizeH="0" baseline="0" noProof="0">
                <a:ln>
                  <a:noFill/>
                </a:ln>
                <a:solidFill>
                  <a:srgbClr val="F5631A"/>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7" name="Rectangle 26">
              <a:extLst>
                <a:ext uri="{FF2B5EF4-FFF2-40B4-BE49-F238E27FC236}">
                  <a16:creationId xmlns:a16="http://schemas.microsoft.com/office/drawing/2014/main" id="{87BEE8B6-5413-7928-3302-8522D043C6CC}"/>
                </a:ext>
              </a:extLst>
            </p:cNvPr>
            <p:cNvSpPr/>
            <p:nvPr/>
          </p:nvSpPr>
          <p:spPr>
            <a:xfrm flipH="1">
              <a:off x="2412766" y="1830766"/>
              <a:ext cx="2309727" cy="646886"/>
            </a:xfrm>
            <a:prstGeom prst="rect">
              <a:avLst/>
            </a:prstGeom>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50000"/>
                      <a:lumOff val="50000"/>
                    </a:prstClr>
                  </a:solidFill>
                  <a:effectLst/>
                  <a:uLnTx/>
                  <a:uFillTx/>
                  <a:latin typeface="Lato"/>
                  <a:ea typeface="+mn-ea"/>
                  <a:cs typeface="Segoe UI Light" panose="020B0502040204020203" pitchFamily="34" charset="0"/>
                </a:rPr>
                <a:t>We train staff so they feel comfortable using all features and functionality </a:t>
              </a:r>
              <a:endParaRPr kumimoji="0" lang="en-US" sz="1200" b="0" i="0" u="none" strike="noStrike" kern="1200" cap="none" spc="0" normalizeH="0" baseline="0" noProof="0">
                <a:ln>
                  <a:noFill/>
                </a:ln>
                <a:solidFill>
                  <a:prstClr val="black">
                    <a:lumMod val="50000"/>
                    <a:lumOff val="50000"/>
                  </a:prstClr>
                </a:solidFill>
                <a:effectLst/>
                <a:uLnTx/>
                <a:uFillTx/>
                <a:latin typeface="Lato"/>
                <a:ea typeface="+mn-ea"/>
                <a:cs typeface="Segoe UI Light" panose="020B0502040204020203" pitchFamily="34" charset="0"/>
              </a:endParaRPr>
            </a:p>
          </p:txBody>
        </p:sp>
      </p:grpSp>
      <p:pic>
        <p:nvPicPr>
          <p:cNvPr id="28" name="Graphic 27" descr="Boardroom with solid fill">
            <a:extLst>
              <a:ext uri="{FF2B5EF4-FFF2-40B4-BE49-F238E27FC236}">
                <a16:creationId xmlns:a16="http://schemas.microsoft.com/office/drawing/2014/main" id="{3CE46C19-19C1-FF0B-B820-9A59E84E8B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017937" y="4301842"/>
            <a:ext cx="490431" cy="490431"/>
          </a:xfrm>
          <a:prstGeom prst="rect">
            <a:avLst/>
          </a:prstGeom>
        </p:spPr>
      </p:pic>
      <p:pic>
        <p:nvPicPr>
          <p:cNvPr id="29" name="Graphic 28" descr="Group brainstorm with solid fill">
            <a:extLst>
              <a:ext uri="{FF2B5EF4-FFF2-40B4-BE49-F238E27FC236}">
                <a16:creationId xmlns:a16="http://schemas.microsoft.com/office/drawing/2014/main" id="{3ACEB08E-4C4F-E446-4D04-14962A703F3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277574" y="3155408"/>
            <a:ext cx="427321" cy="427321"/>
          </a:xfrm>
          <a:prstGeom prst="rect">
            <a:avLst/>
          </a:prstGeom>
        </p:spPr>
      </p:pic>
      <p:pic>
        <p:nvPicPr>
          <p:cNvPr id="30" name="Graphic 29" descr="Upload with solid fill">
            <a:extLst>
              <a:ext uri="{FF2B5EF4-FFF2-40B4-BE49-F238E27FC236}">
                <a16:creationId xmlns:a16="http://schemas.microsoft.com/office/drawing/2014/main" id="{CAC48CA9-C2D9-F053-F3E9-E79CC3FDD1D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6589366" y="2416132"/>
            <a:ext cx="335447" cy="335447"/>
          </a:xfrm>
          <a:prstGeom prst="rect">
            <a:avLst/>
          </a:prstGeom>
        </p:spPr>
      </p:pic>
      <p:pic>
        <p:nvPicPr>
          <p:cNvPr id="31" name="Graphic 30" descr="Decision chart with solid fill">
            <a:extLst>
              <a:ext uri="{FF2B5EF4-FFF2-40B4-BE49-F238E27FC236}">
                <a16:creationId xmlns:a16="http://schemas.microsoft.com/office/drawing/2014/main" id="{925DAD49-309F-EA48-A94B-6D319E09C54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5232683" y="2395981"/>
            <a:ext cx="375747" cy="375747"/>
          </a:xfrm>
          <a:prstGeom prst="rect">
            <a:avLst/>
          </a:prstGeom>
        </p:spPr>
      </p:pic>
      <p:pic>
        <p:nvPicPr>
          <p:cNvPr id="32" name="Graphic 31" descr="Upward trend with solid fill">
            <a:extLst>
              <a:ext uri="{FF2B5EF4-FFF2-40B4-BE49-F238E27FC236}">
                <a16:creationId xmlns:a16="http://schemas.microsoft.com/office/drawing/2014/main" id="{46911721-87BB-9DB7-9EC5-D5E650E9701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7086368" y="5411071"/>
            <a:ext cx="403293" cy="403293"/>
          </a:xfrm>
          <a:prstGeom prst="rect">
            <a:avLst/>
          </a:prstGeom>
        </p:spPr>
      </p:pic>
      <p:grpSp>
        <p:nvGrpSpPr>
          <p:cNvPr id="33" name="Group 32">
            <a:extLst>
              <a:ext uri="{FF2B5EF4-FFF2-40B4-BE49-F238E27FC236}">
                <a16:creationId xmlns:a16="http://schemas.microsoft.com/office/drawing/2014/main" id="{469222D0-CCDD-45CE-EBCA-0C99E27FFD5D}"/>
              </a:ext>
            </a:extLst>
          </p:cNvPr>
          <p:cNvGrpSpPr/>
          <p:nvPr/>
        </p:nvGrpSpPr>
        <p:grpSpPr>
          <a:xfrm flipH="1">
            <a:off x="2075060" y="5694460"/>
            <a:ext cx="3086601" cy="764778"/>
            <a:chOff x="2021910" y="1483444"/>
            <a:chExt cx="2645815" cy="702694"/>
          </a:xfrm>
        </p:grpSpPr>
        <p:sp>
          <p:nvSpPr>
            <p:cNvPr id="34" name="Rectangle 33">
              <a:extLst>
                <a:ext uri="{FF2B5EF4-FFF2-40B4-BE49-F238E27FC236}">
                  <a16:creationId xmlns:a16="http://schemas.microsoft.com/office/drawing/2014/main" id="{0A4AC484-0B83-DE88-486A-5E65F5ED4158}"/>
                </a:ext>
              </a:extLst>
            </p:cNvPr>
            <p:cNvSpPr/>
            <p:nvPr/>
          </p:nvSpPr>
          <p:spPr>
            <a:xfrm flipH="1">
              <a:off x="2288821" y="1483444"/>
              <a:ext cx="2310153" cy="2827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2ABCE"/>
                  </a:solidFill>
                  <a:effectLst/>
                  <a:uLnTx/>
                  <a:uFillTx/>
                  <a:latin typeface="Lato" panose="020F0502020204030203" pitchFamily="34" charset="0"/>
                  <a:ea typeface="Lato" panose="020F0502020204030203" pitchFamily="34" charset="0"/>
                  <a:cs typeface="Lato" panose="020F0502020204030203" pitchFamily="34" charset="0"/>
                </a:rPr>
                <a:t>Identify key processes</a:t>
              </a:r>
              <a:endParaRPr kumimoji="0" lang="id-ID" sz="1400" b="1" i="0" u="none" strike="noStrike" kern="1200" cap="none" spc="0" normalizeH="0" baseline="0" noProof="0">
                <a:ln>
                  <a:noFill/>
                </a:ln>
                <a:solidFill>
                  <a:srgbClr val="A2ABC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5" name="Rectangle 34">
              <a:extLst>
                <a:ext uri="{FF2B5EF4-FFF2-40B4-BE49-F238E27FC236}">
                  <a16:creationId xmlns:a16="http://schemas.microsoft.com/office/drawing/2014/main" id="{47007153-74E1-0AF6-81F2-1C88DAEF3CFE}"/>
                </a:ext>
              </a:extLst>
            </p:cNvPr>
            <p:cNvSpPr/>
            <p:nvPr/>
          </p:nvSpPr>
          <p:spPr>
            <a:xfrm flipH="1">
              <a:off x="2021910" y="1732670"/>
              <a:ext cx="2645815" cy="453468"/>
            </a:xfrm>
            <a:prstGeom prst="rect">
              <a:avLst/>
            </a:prstGeom>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50000"/>
                      <a:lumOff val="50000"/>
                    </a:prstClr>
                  </a:solidFill>
                  <a:effectLst/>
                  <a:uLnTx/>
                  <a:uFillTx/>
                  <a:latin typeface="Lato"/>
                  <a:ea typeface="+mn-ea"/>
                  <a:cs typeface="Segoe UI Light" panose="020B0502040204020203" pitchFamily="34" charset="0"/>
                </a:rPr>
                <a:t>We help identify sets of priority processes to be mapped out and optimised</a:t>
              </a:r>
              <a:endParaRPr kumimoji="0" lang="en-US" sz="1200" b="0" i="0" u="none" strike="noStrike" kern="1200" cap="none" spc="0" normalizeH="0" baseline="0" noProof="0">
                <a:ln>
                  <a:noFill/>
                </a:ln>
                <a:solidFill>
                  <a:prstClr val="black">
                    <a:lumMod val="50000"/>
                    <a:lumOff val="50000"/>
                  </a:prstClr>
                </a:solidFill>
                <a:effectLst/>
                <a:uLnTx/>
                <a:uFillTx/>
                <a:latin typeface="Lato"/>
                <a:ea typeface="+mn-ea"/>
                <a:cs typeface="Segoe UI Light" panose="020B0502040204020203" pitchFamily="34" charset="0"/>
              </a:endParaRPr>
            </a:p>
          </p:txBody>
        </p:sp>
      </p:grpSp>
      <p:pic>
        <p:nvPicPr>
          <p:cNvPr id="39" name="Graphic 38" descr="Teacher outline">
            <a:extLst>
              <a:ext uri="{FF2B5EF4-FFF2-40B4-BE49-F238E27FC236}">
                <a16:creationId xmlns:a16="http://schemas.microsoft.com/office/drawing/2014/main" id="{74F70796-C698-B33C-5C73-A1D15DC76A5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7485481" y="3172308"/>
            <a:ext cx="417491" cy="417491"/>
          </a:xfrm>
          <a:prstGeom prst="rect">
            <a:avLst/>
          </a:prstGeom>
        </p:spPr>
      </p:pic>
      <p:pic>
        <p:nvPicPr>
          <p:cNvPr id="40" name="Graphic 39" descr="Questions outline">
            <a:extLst>
              <a:ext uri="{FF2B5EF4-FFF2-40B4-BE49-F238E27FC236}">
                <a16:creationId xmlns:a16="http://schemas.microsoft.com/office/drawing/2014/main" id="{3EEC2C0A-C485-71D4-87ED-49CB6BA16E8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4677501" y="5385687"/>
            <a:ext cx="408443" cy="408443"/>
          </a:xfrm>
          <a:prstGeom prst="rect">
            <a:avLst/>
          </a:prstGeom>
        </p:spPr>
      </p:pic>
      <p:grpSp>
        <p:nvGrpSpPr>
          <p:cNvPr id="44" name="Group 43">
            <a:extLst>
              <a:ext uri="{FF2B5EF4-FFF2-40B4-BE49-F238E27FC236}">
                <a16:creationId xmlns:a16="http://schemas.microsoft.com/office/drawing/2014/main" id="{669E1606-5453-AFED-96B3-ABEA9FBF0F49}"/>
              </a:ext>
            </a:extLst>
          </p:cNvPr>
          <p:cNvGrpSpPr/>
          <p:nvPr/>
        </p:nvGrpSpPr>
        <p:grpSpPr>
          <a:xfrm flipH="1">
            <a:off x="6387833" y="1555135"/>
            <a:ext cx="3607897" cy="1171556"/>
            <a:chOff x="2140247" y="1449465"/>
            <a:chExt cx="2694874" cy="1076450"/>
          </a:xfrm>
        </p:grpSpPr>
        <p:sp>
          <p:nvSpPr>
            <p:cNvPr id="45" name="Rectangle 44">
              <a:extLst>
                <a:ext uri="{FF2B5EF4-FFF2-40B4-BE49-F238E27FC236}">
                  <a16:creationId xmlns:a16="http://schemas.microsoft.com/office/drawing/2014/main" id="{91CA1D29-AAD1-3B4B-5BE1-415F63B221D7}"/>
                </a:ext>
              </a:extLst>
            </p:cNvPr>
            <p:cNvSpPr/>
            <p:nvPr/>
          </p:nvSpPr>
          <p:spPr>
            <a:xfrm flipH="1">
              <a:off x="2616952" y="1449465"/>
              <a:ext cx="2169627" cy="2827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ADCE1">
                      <a:lumMod val="50000"/>
                    </a:srgbClr>
                  </a:solidFill>
                  <a:effectLst/>
                  <a:uLnTx/>
                  <a:uFillTx/>
                  <a:latin typeface="Lato" panose="020F0502020204030203" pitchFamily="34" charset="0"/>
                  <a:ea typeface="Lato" panose="020F0502020204030203" pitchFamily="34" charset="0"/>
                  <a:cs typeface="Lato" panose="020F0502020204030203" pitchFamily="34" charset="0"/>
                </a:rPr>
                <a:t>Sign off SOPs</a:t>
              </a:r>
              <a:endParaRPr kumimoji="0" lang="id-ID" sz="1400" b="1" i="0" u="none" strike="noStrike" kern="1200" cap="none" spc="0" normalizeH="0" baseline="0" noProof="0">
                <a:ln>
                  <a:noFill/>
                </a:ln>
                <a:solidFill>
                  <a:srgbClr val="DADCE1">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6" name="Rectangle 45">
              <a:extLst>
                <a:ext uri="{FF2B5EF4-FFF2-40B4-BE49-F238E27FC236}">
                  <a16:creationId xmlns:a16="http://schemas.microsoft.com/office/drawing/2014/main" id="{2C30458E-37DE-AC1E-9A61-77BFAE789336}"/>
                </a:ext>
              </a:extLst>
            </p:cNvPr>
            <p:cNvSpPr/>
            <p:nvPr/>
          </p:nvSpPr>
          <p:spPr>
            <a:xfrm flipH="1">
              <a:off x="2140247" y="1685611"/>
              <a:ext cx="2694874" cy="840304"/>
            </a:xfrm>
            <a:prstGeom prst="rect">
              <a:avLst/>
            </a:prstGeom>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50000"/>
                      <a:lumOff val="50000"/>
                    </a:prstClr>
                  </a:solidFill>
                  <a:effectLst/>
                  <a:uLnTx/>
                  <a:uFillTx/>
                  <a:latin typeface="Lato"/>
                  <a:ea typeface="+mn-ea"/>
                  <a:cs typeface="Segoe UI Light" panose="020B0502040204020203" pitchFamily="34" charset="0"/>
                </a:rPr>
                <a:t>We review and sign-off SOPs within the Inpatient Safety and Quality Meeting to ensure the SOP will work well on-the-ground</a:t>
              </a:r>
              <a:endParaRPr kumimoji="0" lang="en-US" sz="1200" b="0" i="0" u="none" strike="noStrike" kern="1200" cap="none" spc="0" normalizeH="0" baseline="0" noProof="0">
                <a:ln>
                  <a:noFill/>
                </a:ln>
                <a:solidFill>
                  <a:prstClr val="black">
                    <a:lumMod val="50000"/>
                    <a:lumOff val="50000"/>
                  </a:prstClr>
                </a:solidFill>
                <a:effectLst/>
                <a:uLnTx/>
                <a:uFillTx/>
                <a:latin typeface="Lato"/>
                <a:ea typeface="+mn-ea"/>
                <a:cs typeface="Segoe UI Light" panose="020B0502040204020203" pitchFamily="34" charset="0"/>
              </a:endParaRPr>
            </a:p>
          </p:txBody>
        </p:sp>
      </p:grpSp>
      <p:grpSp>
        <p:nvGrpSpPr>
          <p:cNvPr id="47" name="Group 46">
            <a:extLst>
              <a:ext uri="{FF2B5EF4-FFF2-40B4-BE49-F238E27FC236}">
                <a16:creationId xmlns:a16="http://schemas.microsoft.com/office/drawing/2014/main" id="{CA372D3C-5D25-C2FE-2D5D-8B010420CC12}"/>
              </a:ext>
            </a:extLst>
          </p:cNvPr>
          <p:cNvGrpSpPr/>
          <p:nvPr/>
        </p:nvGrpSpPr>
        <p:grpSpPr>
          <a:xfrm flipH="1">
            <a:off x="7216468" y="5699659"/>
            <a:ext cx="2748071" cy="777886"/>
            <a:chOff x="2425149" y="1667984"/>
            <a:chExt cx="2524986" cy="714738"/>
          </a:xfrm>
        </p:grpSpPr>
        <p:sp>
          <p:nvSpPr>
            <p:cNvPr id="48" name="Rectangle 47">
              <a:extLst>
                <a:ext uri="{FF2B5EF4-FFF2-40B4-BE49-F238E27FC236}">
                  <a16:creationId xmlns:a16="http://schemas.microsoft.com/office/drawing/2014/main" id="{4464A8DB-5AA4-EE32-9731-6B77AFA67AFA}"/>
                </a:ext>
              </a:extLst>
            </p:cNvPr>
            <p:cNvSpPr/>
            <p:nvPr/>
          </p:nvSpPr>
          <p:spPr>
            <a:xfrm flipH="1">
              <a:off x="2914926" y="1667984"/>
              <a:ext cx="1845212" cy="2827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B8378"/>
                  </a:solidFill>
                  <a:effectLst/>
                  <a:uLnTx/>
                  <a:uFillTx/>
                  <a:latin typeface="Lato" panose="020F0502020204030203" pitchFamily="34" charset="0"/>
                  <a:ea typeface="Lato" panose="020F0502020204030203" pitchFamily="34" charset="0"/>
                  <a:cs typeface="Lato" panose="020F0502020204030203" pitchFamily="34" charset="0"/>
                </a:rPr>
                <a:t>Ongoing support</a:t>
              </a:r>
              <a:endParaRPr kumimoji="0" lang="id-ID" sz="1400" b="1" i="0" u="none" strike="noStrike" kern="1200" cap="none" spc="0" normalizeH="0" baseline="0" noProof="0">
                <a:ln>
                  <a:noFill/>
                </a:ln>
                <a:solidFill>
                  <a:srgbClr val="4B8378"/>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9" name="Rectangle 48">
              <a:extLst>
                <a:ext uri="{FF2B5EF4-FFF2-40B4-BE49-F238E27FC236}">
                  <a16:creationId xmlns:a16="http://schemas.microsoft.com/office/drawing/2014/main" id="{AC0AA3F8-BD08-8A61-D4CB-7D1451F1B55E}"/>
                </a:ext>
              </a:extLst>
            </p:cNvPr>
            <p:cNvSpPr/>
            <p:nvPr/>
          </p:nvSpPr>
          <p:spPr>
            <a:xfrm flipH="1">
              <a:off x="2425149" y="1922007"/>
              <a:ext cx="2524986" cy="460715"/>
            </a:xfrm>
            <a:prstGeom prst="rect">
              <a:avLst/>
            </a:prstGeom>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50000"/>
                      <a:lumOff val="50000"/>
                    </a:prstClr>
                  </a:solidFill>
                  <a:effectLst/>
                  <a:uLnTx/>
                  <a:uFillTx/>
                  <a:latin typeface="Lato"/>
                  <a:ea typeface="+mn-ea"/>
                  <a:cs typeface="Segoe UI Light" panose="020B0502040204020203" pitchFamily="34" charset="0"/>
                </a:rPr>
                <a:t>We monitor use and provide ongoing support where needed</a:t>
              </a:r>
              <a:endParaRPr kumimoji="0" lang="en-US" sz="1200" b="0" i="0" u="none" strike="noStrike" kern="1200" cap="none" spc="0" normalizeH="0" baseline="0" noProof="0">
                <a:ln>
                  <a:noFill/>
                </a:ln>
                <a:solidFill>
                  <a:prstClr val="black">
                    <a:lumMod val="50000"/>
                    <a:lumOff val="50000"/>
                  </a:prstClr>
                </a:solidFill>
                <a:effectLst/>
                <a:uLnTx/>
                <a:uFillTx/>
                <a:latin typeface="Lato"/>
                <a:ea typeface="+mn-ea"/>
                <a:cs typeface="Segoe UI Light" panose="020B0502040204020203" pitchFamily="34" charset="0"/>
              </a:endParaRPr>
            </a:p>
          </p:txBody>
        </p:sp>
      </p:grpSp>
      <p:grpSp>
        <p:nvGrpSpPr>
          <p:cNvPr id="50" name="Group 49">
            <a:extLst>
              <a:ext uri="{FF2B5EF4-FFF2-40B4-BE49-F238E27FC236}">
                <a16:creationId xmlns:a16="http://schemas.microsoft.com/office/drawing/2014/main" id="{EEFB9D69-BEDE-F7B2-EAC6-F30C94BC9814}"/>
              </a:ext>
            </a:extLst>
          </p:cNvPr>
          <p:cNvGrpSpPr/>
          <p:nvPr/>
        </p:nvGrpSpPr>
        <p:grpSpPr>
          <a:xfrm flipH="1">
            <a:off x="8076910" y="4274655"/>
            <a:ext cx="2957176" cy="980506"/>
            <a:chOff x="2640407" y="1667984"/>
            <a:chExt cx="2309727" cy="900909"/>
          </a:xfrm>
        </p:grpSpPr>
        <p:sp>
          <p:nvSpPr>
            <p:cNvPr id="51" name="Rectangle 50">
              <a:extLst>
                <a:ext uri="{FF2B5EF4-FFF2-40B4-BE49-F238E27FC236}">
                  <a16:creationId xmlns:a16="http://schemas.microsoft.com/office/drawing/2014/main" id="{4CDF7E04-1D7F-05BF-F6D1-B12916FDF112}"/>
                </a:ext>
              </a:extLst>
            </p:cNvPr>
            <p:cNvSpPr/>
            <p:nvPr/>
          </p:nvSpPr>
          <p:spPr>
            <a:xfrm flipH="1">
              <a:off x="2640407" y="1667984"/>
              <a:ext cx="2119731" cy="2827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2ABCE"/>
                  </a:solidFill>
                  <a:effectLst/>
                  <a:uLnTx/>
                  <a:uFillTx/>
                  <a:latin typeface="Lato" panose="020F0502020204030203" pitchFamily="34" charset="0"/>
                  <a:ea typeface="Lato" panose="020F0502020204030203" pitchFamily="34" charset="0"/>
                  <a:cs typeface="Lato" panose="020F0502020204030203" pitchFamily="34" charset="0"/>
                </a:rPr>
                <a:t>SOP implementation</a:t>
              </a:r>
              <a:endParaRPr kumimoji="0" lang="id-ID" sz="1400" b="1" i="0" u="none" strike="noStrike" kern="1200" cap="none" spc="0" normalizeH="0" baseline="0" noProof="0">
                <a:ln>
                  <a:noFill/>
                </a:ln>
                <a:solidFill>
                  <a:srgbClr val="A2ABC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52" name="Rectangle 51">
              <a:extLst>
                <a:ext uri="{FF2B5EF4-FFF2-40B4-BE49-F238E27FC236}">
                  <a16:creationId xmlns:a16="http://schemas.microsoft.com/office/drawing/2014/main" id="{F05B0329-9371-FE32-7051-60A2547A0E5D}"/>
                </a:ext>
              </a:extLst>
            </p:cNvPr>
            <p:cNvSpPr/>
            <p:nvPr/>
          </p:nvSpPr>
          <p:spPr>
            <a:xfrm flipH="1">
              <a:off x="2640407" y="1922007"/>
              <a:ext cx="2309727" cy="646886"/>
            </a:xfrm>
            <a:prstGeom prst="rect">
              <a:avLst/>
            </a:prstGeom>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Lato"/>
                  <a:ea typeface="+mn-ea"/>
                  <a:cs typeface="Segoe UI Light" panose="020B0502040204020203" pitchFamily="34" charset="0"/>
                </a:rPr>
                <a:t>We upload the SOPs to the digital platform to ensure they are widely and easily-available to all staff</a:t>
              </a:r>
            </a:p>
          </p:txBody>
        </p:sp>
      </p:grpSp>
      <p:sp>
        <p:nvSpPr>
          <p:cNvPr id="38" name="Title 1">
            <a:extLst>
              <a:ext uri="{FF2B5EF4-FFF2-40B4-BE49-F238E27FC236}">
                <a16:creationId xmlns:a16="http://schemas.microsoft.com/office/drawing/2014/main" id="{2413BBB1-94A4-C0FF-195F-F84AB8438A10}"/>
              </a:ext>
            </a:extLst>
          </p:cNvPr>
          <p:cNvSpPr>
            <a:spLocks noGrp="1"/>
          </p:cNvSpPr>
          <p:nvPr>
            <p:ph type="title"/>
          </p:nvPr>
        </p:nvSpPr>
        <p:spPr>
          <a:xfrm>
            <a:off x="498475" y="652463"/>
            <a:ext cx="9871075" cy="484187"/>
          </a:xfrm>
        </p:spPr>
        <p:txBody>
          <a:bodyPr>
            <a:noAutofit/>
          </a:bodyPr>
          <a:lstStyle/>
          <a:p>
            <a:r>
              <a:rPr lang="en-GB"/>
              <a:t>Our approach in more detail</a:t>
            </a:r>
          </a:p>
        </p:txBody>
      </p:sp>
    </p:spTree>
    <p:extLst>
      <p:ext uri="{BB962C8B-B14F-4D97-AF65-F5344CB8AC3E}">
        <p14:creationId xmlns:p14="http://schemas.microsoft.com/office/powerpoint/2010/main" val="16968206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BC700A-09E0-E898-4D3D-F24F85ECE5C2}"/>
              </a:ext>
            </a:extLst>
          </p:cNvPr>
          <p:cNvSpPr>
            <a:spLocks noGrp="1"/>
          </p:cNvSpPr>
          <p:nvPr>
            <p:ph type="title"/>
          </p:nvPr>
        </p:nvSpPr>
        <p:spPr>
          <a:xfrm>
            <a:off x="2437410" y="2310515"/>
            <a:ext cx="7322213" cy="484370"/>
          </a:xfrm>
        </p:spPr>
        <p:txBody>
          <a:bodyPr/>
          <a:lstStyle/>
          <a:p>
            <a:r>
              <a:rPr lang="en-GB" sz="6600"/>
              <a:t>Our work at EPUT</a:t>
            </a:r>
          </a:p>
        </p:txBody>
      </p:sp>
    </p:spTree>
    <p:extLst>
      <p:ext uri="{BB962C8B-B14F-4D97-AF65-F5344CB8AC3E}">
        <p14:creationId xmlns:p14="http://schemas.microsoft.com/office/powerpoint/2010/main" val="25315439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pSp>
        <p:nvGrpSpPr>
          <p:cNvPr id="218" name="Google Shape;218;p9"/>
          <p:cNvGrpSpPr/>
          <p:nvPr/>
        </p:nvGrpSpPr>
        <p:grpSpPr>
          <a:xfrm>
            <a:off x="1156695" y="1761599"/>
            <a:ext cx="10033394" cy="4870119"/>
            <a:chOff x="1131295" y="1229289"/>
            <a:chExt cx="10033394" cy="4870119"/>
          </a:xfrm>
        </p:grpSpPr>
        <p:sp>
          <p:nvSpPr>
            <p:cNvPr id="219" name="Google Shape;219;p9"/>
            <p:cNvSpPr/>
            <p:nvPr/>
          </p:nvSpPr>
          <p:spPr>
            <a:xfrm>
              <a:off x="1131295" y="4585597"/>
              <a:ext cx="2753731" cy="946397"/>
            </a:xfrm>
            <a:custGeom>
              <a:avLst/>
              <a:gdLst/>
              <a:ahLst/>
              <a:cxnLst/>
              <a:rect l="l" t="t" r="r" b="b"/>
              <a:pathLst>
                <a:path w="2753731" h="946397" extrusionOk="0">
                  <a:moveTo>
                    <a:pt x="0" y="0"/>
                  </a:moveTo>
                  <a:lnTo>
                    <a:pt x="2095392" y="0"/>
                  </a:lnTo>
                  <a:lnTo>
                    <a:pt x="2746970" y="820255"/>
                  </a:lnTo>
                  <a:lnTo>
                    <a:pt x="2753731" y="820255"/>
                  </a:lnTo>
                  <a:lnTo>
                    <a:pt x="2753731" y="828766"/>
                  </a:lnTo>
                  <a:lnTo>
                    <a:pt x="2753731" y="946397"/>
                  </a:lnTo>
                  <a:lnTo>
                    <a:pt x="658339" y="946397"/>
                  </a:lnTo>
                  <a:lnTo>
                    <a:pt x="0" y="116294"/>
                  </a:lnTo>
                  <a:close/>
                </a:path>
              </a:pathLst>
            </a:custGeom>
            <a:solidFill>
              <a:schemeClr val="tx2">
                <a:lumMod val="90000"/>
                <a:lumOff val="10000"/>
              </a:scheme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1" i="0" u="none" strike="noStrike" kern="1200" cap="none" spc="0" normalizeH="0" baseline="0" noProof="0">
                <a:ln>
                  <a:noFill/>
                </a:ln>
                <a:solidFill>
                  <a:srgbClr val="FFFFFF"/>
                </a:solidFill>
                <a:effectLst/>
                <a:uLnTx/>
                <a:uFillTx/>
                <a:latin typeface="Roboto Thin"/>
                <a:ea typeface="Roboto Thin"/>
                <a:cs typeface="Roboto Thin"/>
                <a:sym typeface="Roboto Thin"/>
              </a:endParaRPr>
            </a:p>
          </p:txBody>
        </p:sp>
        <p:sp>
          <p:nvSpPr>
            <p:cNvPr id="220" name="Google Shape;220;p9"/>
            <p:cNvSpPr/>
            <p:nvPr/>
          </p:nvSpPr>
          <p:spPr>
            <a:xfrm>
              <a:off x="1131295" y="4585597"/>
              <a:ext cx="658339" cy="946397"/>
            </a:xfrm>
            <a:custGeom>
              <a:avLst/>
              <a:gdLst/>
              <a:ahLst/>
              <a:cxnLst/>
              <a:rect l="l" t="t" r="r" b="b"/>
              <a:pathLst>
                <a:path w="618" h="708" extrusionOk="0">
                  <a:moveTo>
                    <a:pt x="0" y="0"/>
                  </a:moveTo>
                  <a:lnTo>
                    <a:pt x="0" y="87"/>
                  </a:lnTo>
                  <a:lnTo>
                    <a:pt x="618" y="708"/>
                  </a:lnTo>
                  <a:lnTo>
                    <a:pt x="618" y="620"/>
                  </a:lnTo>
                  <a:lnTo>
                    <a:pt x="0" y="0"/>
                  </a:lnTo>
                  <a:close/>
                </a:path>
              </a:pathLst>
            </a:custGeom>
            <a:solidFill>
              <a:schemeClr val="tx2">
                <a:lumMod val="75000"/>
                <a:lumOff val="25000"/>
              </a:scheme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1" i="0" u="none" strike="noStrike" kern="1200" cap="none" spc="0" normalizeH="0" baseline="0" noProof="0">
                <a:ln>
                  <a:noFill/>
                </a:ln>
                <a:solidFill>
                  <a:srgbClr val="FFFFFF"/>
                </a:solidFill>
                <a:effectLst/>
                <a:uLnTx/>
                <a:uFillTx/>
                <a:latin typeface="Roboto Thin"/>
                <a:ea typeface="Roboto Thin"/>
                <a:cs typeface="Roboto Thin"/>
                <a:sym typeface="Roboto Thin"/>
              </a:endParaRPr>
            </a:p>
          </p:txBody>
        </p:sp>
        <p:sp>
          <p:nvSpPr>
            <p:cNvPr id="221" name="Google Shape;221;p9"/>
            <p:cNvSpPr/>
            <p:nvPr/>
          </p:nvSpPr>
          <p:spPr>
            <a:xfrm>
              <a:off x="1789634" y="5405852"/>
              <a:ext cx="2095392" cy="126142"/>
            </a:xfrm>
            <a:prstGeom prst="rect">
              <a:avLst/>
            </a:prstGeom>
            <a:solidFill>
              <a:schemeClr val="tx2"/>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1" i="0" u="none" strike="noStrike" kern="1200" cap="none" spc="0" normalizeH="0" baseline="0" noProof="0">
                <a:ln>
                  <a:noFill/>
                </a:ln>
                <a:solidFill>
                  <a:srgbClr val="FFFFFF"/>
                </a:solidFill>
                <a:effectLst/>
                <a:uLnTx/>
                <a:uFillTx/>
                <a:latin typeface="Roboto Thin"/>
                <a:ea typeface="Roboto Thin"/>
                <a:cs typeface="Roboto Thin"/>
                <a:sym typeface="Roboto Thin"/>
              </a:endParaRPr>
            </a:p>
          </p:txBody>
        </p:sp>
        <p:cxnSp>
          <p:nvCxnSpPr>
            <p:cNvPr id="222" name="Google Shape;222;p9"/>
            <p:cNvCxnSpPr/>
            <p:nvPr/>
          </p:nvCxnSpPr>
          <p:spPr>
            <a:xfrm>
              <a:off x="2499917" y="3153088"/>
              <a:ext cx="0" cy="1805339"/>
            </a:xfrm>
            <a:prstGeom prst="straightConnector1">
              <a:avLst/>
            </a:prstGeom>
            <a:noFill/>
            <a:ln w="12700" cap="flat" cmpd="sng">
              <a:solidFill>
                <a:srgbClr val="212A35"/>
              </a:solidFill>
              <a:prstDash val="dash"/>
              <a:miter lim="800000"/>
              <a:headEnd type="none" w="med" len="med"/>
              <a:tailEnd type="oval" w="med" len="med"/>
            </a:ln>
          </p:spPr>
        </p:cxnSp>
        <p:sp>
          <p:nvSpPr>
            <p:cNvPr id="223" name="Google Shape;223;p9"/>
            <p:cNvSpPr/>
            <p:nvPr/>
          </p:nvSpPr>
          <p:spPr>
            <a:xfrm>
              <a:off x="2011886" y="2564865"/>
              <a:ext cx="976061" cy="976061"/>
            </a:xfrm>
            <a:prstGeom prst="ellipse">
              <a:avLst/>
            </a:prstGeom>
            <a:solidFill>
              <a:schemeClr val="tx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a:ea typeface="Calibri"/>
                  <a:cs typeface="Calibri"/>
                  <a:sym typeface="Calibri"/>
                </a:rPr>
                <a:t>Months 1-12</a:t>
              </a:r>
              <a:endParaRPr kumimoji="0" sz="1100" b="0" i="0" u="none" strike="noStrike" kern="1200" cap="none" spc="0" normalizeH="0" baseline="0" noProof="0">
                <a:ln>
                  <a:noFill/>
                </a:ln>
                <a:solidFill>
                  <a:prstClr val="black"/>
                </a:solidFill>
                <a:effectLst/>
                <a:uLnTx/>
                <a:uFillTx/>
                <a:latin typeface="Lato"/>
                <a:ea typeface="+mn-ea"/>
                <a:cs typeface="+mn-cs"/>
              </a:endParaRPr>
            </a:p>
          </p:txBody>
        </p:sp>
        <p:sp>
          <p:nvSpPr>
            <p:cNvPr id="224" name="Google Shape;224;p9"/>
            <p:cNvSpPr txBox="1"/>
            <p:nvPr/>
          </p:nvSpPr>
          <p:spPr>
            <a:xfrm>
              <a:off x="1789633" y="3793215"/>
              <a:ext cx="1368622" cy="64629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62C34"/>
                  </a:solidFill>
                  <a:effectLst/>
                  <a:uLnTx/>
                  <a:uFillTx/>
                  <a:latin typeface="Calibri"/>
                  <a:ea typeface="Calibri"/>
                  <a:cs typeface="Calibri"/>
                  <a:sym typeface="Calibri"/>
                </a:rPr>
                <a:t>Operational hygiene</a:t>
              </a:r>
              <a:endParaRPr kumimoji="0" sz="1800" b="0" i="0" u="none" strike="noStrike" kern="1200" cap="none" spc="0" normalizeH="0" baseline="0" noProof="0">
                <a:ln>
                  <a:noFill/>
                </a:ln>
                <a:solidFill>
                  <a:srgbClr val="362C34"/>
                </a:solidFill>
                <a:effectLst/>
                <a:uLnTx/>
                <a:uFillTx/>
                <a:latin typeface="Lato"/>
                <a:ea typeface="+mn-ea"/>
                <a:cs typeface="+mn-cs"/>
              </a:endParaRPr>
            </a:p>
          </p:txBody>
        </p:sp>
        <p:sp>
          <p:nvSpPr>
            <p:cNvPr id="225" name="Google Shape;225;p9"/>
            <p:cNvSpPr txBox="1"/>
            <p:nvPr/>
          </p:nvSpPr>
          <p:spPr>
            <a:xfrm>
              <a:off x="1761058" y="5600850"/>
              <a:ext cx="2095392" cy="4985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t>Identify and address key areas of risk and exposure</a:t>
              </a: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6" name="Google Shape;226;p9"/>
            <p:cNvSpPr/>
            <p:nvPr/>
          </p:nvSpPr>
          <p:spPr>
            <a:xfrm>
              <a:off x="2011886" y="2564864"/>
              <a:ext cx="976061" cy="976061"/>
            </a:xfrm>
            <a:prstGeom prst="ellipse">
              <a:avLst/>
            </a:prstGeom>
            <a:noFill/>
            <a:ln>
              <a:noFill/>
            </a:ln>
          </p:spPr>
          <p:txBody>
            <a:bodyPr spcFirstLastPara="1" wrap="square" lIns="0" tIns="13715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7" name="Google Shape;227;p9"/>
            <p:cNvSpPr/>
            <p:nvPr/>
          </p:nvSpPr>
          <p:spPr>
            <a:xfrm>
              <a:off x="8410958" y="3250021"/>
              <a:ext cx="2753731" cy="946397"/>
            </a:xfrm>
            <a:custGeom>
              <a:avLst/>
              <a:gdLst/>
              <a:ahLst/>
              <a:cxnLst/>
              <a:rect l="l" t="t" r="r" b="b"/>
              <a:pathLst>
                <a:path w="2753731" h="946397" extrusionOk="0">
                  <a:moveTo>
                    <a:pt x="0" y="0"/>
                  </a:moveTo>
                  <a:lnTo>
                    <a:pt x="2095392" y="0"/>
                  </a:lnTo>
                  <a:lnTo>
                    <a:pt x="2746970" y="820255"/>
                  </a:lnTo>
                  <a:lnTo>
                    <a:pt x="2753731" y="820255"/>
                  </a:lnTo>
                  <a:lnTo>
                    <a:pt x="2753731" y="828766"/>
                  </a:lnTo>
                  <a:lnTo>
                    <a:pt x="2753731" y="946397"/>
                  </a:lnTo>
                  <a:lnTo>
                    <a:pt x="658339" y="946397"/>
                  </a:lnTo>
                  <a:lnTo>
                    <a:pt x="0" y="116294"/>
                  </a:lnTo>
                  <a:close/>
                </a:path>
              </a:pathLst>
            </a:custGeom>
            <a:solidFill>
              <a:schemeClr val="accent1"/>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1" i="0" u="none" strike="noStrike" kern="1200" cap="none" spc="0" normalizeH="0" baseline="0" noProof="0">
                <a:ln>
                  <a:noFill/>
                </a:ln>
                <a:solidFill>
                  <a:srgbClr val="FFFFFF"/>
                </a:solidFill>
                <a:effectLst/>
                <a:uLnTx/>
                <a:uFillTx/>
                <a:latin typeface="Roboto Thin"/>
                <a:ea typeface="Roboto Thin"/>
                <a:cs typeface="Roboto Thin"/>
                <a:sym typeface="Roboto Thin"/>
              </a:endParaRPr>
            </a:p>
          </p:txBody>
        </p:sp>
        <p:sp>
          <p:nvSpPr>
            <p:cNvPr id="228" name="Google Shape;228;p9"/>
            <p:cNvSpPr/>
            <p:nvPr/>
          </p:nvSpPr>
          <p:spPr>
            <a:xfrm>
              <a:off x="8410958" y="3250021"/>
              <a:ext cx="658339" cy="946397"/>
            </a:xfrm>
            <a:custGeom>
              <a:avLst/>
              <a:gdLst/>
              <a:ahLst/>
              <a:cxnLst/>
              <a:rect l="l" t="t" r="r" b="b"/>
              <a:pathLst>
                <a:path w="618" h="708" extrusionOk="0">
                  <a:moveTo>
                    <a:pt x="0" y="0"/>
                  </a:moveTo>
                  <a:lnTo>
                    <a:pt x="0" y="87"/>
                  </a:lnTo>
                  <a:lnTo>
                    <a:pt x="618" y="708"/>
                  </a:lnTo>
                  <a:lnTo>
                    <a:pt x="618" y="620"/>
                  </a:lnTo>
                  <a:lnTo>
                    <a:pt x="0" y="0"/>
                  </a:lnTo>
                  <a:close/>
                </a:path>
              </a:pathLst>
            </a:custGeom>
            <a:solidFill>
              <a:schemeClr val="accent1">
                <a:lumMod val="60000"/>
                <a:lumOff val="40000"/>
              </a:schemeClr>
            </a:solidFill>
            <a:ln>
              <a:solidFill>
                <a:schemeClr val="accent1">
                  <a:lumMod val="60000"/>
                  <a:lumOff val="40000"/>
                </a:schemeClr>
              </a:solid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1" i="0" u="none" strike="noStrike" kern="1200" cap="none" spc="0" normalizeH="0" baseline="0" noProof="0">
                <a:ln>
                  <a:noFill/>
                </a:ln>
                <a:solidFill>
                  <a:srgbClr val="FFFFFF"/>
                </a:solidFill>
                <a:effectLst/>
                <a:uLnTx/>
                <a:uFillTx/>
                <a:latin typeface="Roboto Thin"/>
                <a:ea typeface="Roboto Thin"/>
                <a:cs typeface="Roboto Thin"/>
                <a:sym typeface="Roboto Thin"/>
              </a:endParaRPr>
            </a:p>
          </p:txBody>
        </p:sp>
        <p:sp>
          <p:nvSpPr>
            <p:cNvPr id="229" name="Google Shape;229;p9"/>
            <p:cNvSpPr/>
            <p:nvPr/>
          </p:nvSpPr>
          <p:spPr>
            <a:xfrm>
              <a:off x="9069297" y="4070276"/>
              <a:ext cx="2095392" cy="126142"/>
            </a:xfrm>
            <a:prstGeom prst="rect">
              <a:avLst/>
            </a:prstGeom>
            <a:solidFill>
              <a:schemeClr val="accent1">
                <a:lumMod val="75000"/>
              </a:scheme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1" i="0" u="none" strike="noStrike" kern="1200" cap="none" spc="0" normalizeH="0" baseline="0" noProof="0">
                <a:ln>
                  <a:noFill/>
                </a:ln>
                <a:solidFill>
                  <a:srgbClr val="FFFFFF"/>
                </a:solidFill>
                <a:effectLst/>
                <a:uLnTx/>
                <a:uFillTx/>
                <a:latin typeface="Roboto Thin"/>
                <a:ea typeface="Roboto Thin"/>
                <a:cs typeface="Roboto Thin"/>
                <a:sym typeface="Roboto Thin"/>
              </a:endParaRPr>
            </a:p>
          </p:txBody>
        </p:sp>
        <p:cxnSp>
          <p:nvCxnSpPr>
            <p:cNvPr id="230" name="Google Shape;230;p9"/>
            <p:cNvCxnSpPr/>
            <p:nvPr/>
          </p:nvCxnSpPr>
          <p:spPr>
            <a:xfrm>
              <a:off x="9779580" y="1817512"/>
              <a:ext cx="0" cy="1805339"/>
            </a:xfrm>
            <a:prstGeom prst="straightConnector1">
              <a:avLst/>
            </a:prstGeom>
            <a:noFill/>
            <a:ln w="12700" cap="flat" cmpd="sng">
              <a:solidFill>
                <a:schemeClr val="accent1">
                  <a:lumMod val="75000"/>
                </a:schemeClr>
              </a:solidFill>
              <a:prstDash val="dash"/>
              <a:miter lim="800000"/>
              <a:headEnd type="none" w="med" len="med"/>
              <a:tailEnd type="oval" w="med" len="med"/>
            </a:ln>
          </p:spPr>
        </p:cxnSp>
        <p:sp>
          <p:nvSpPr>
            <p:cNvPr id="231" name="Google Shape;231;p9"/>
            <p:cNvSpPr/>
            <p:nvPr/>
          </p:nvSpPr>
          <p:spPr>
            <a:xfrm>
              <a:off x="9291549" y="1229289"/>
              <a:ext cx="976061" cy="976061"/>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Calibri"/>
                  <a:sym typeface="Calibri"/>
                </a:rPr>
                <a:t>Months 18-48</a:t>
              </a:r>
              <a:endParaRPr kumimoji="0" sz="1200" b="0" i="0" u="none" strike="noStrike" kern="1200" cap="none" spc="0" normalizeH="0" baseline="0" noProof="0">
                <a:ln>
                  <a:noFill/>
                </a:ln>
                <a:solidFill>
                  <a:prstClr val="black"/>
                </a:solidFill>
                <a:effectLst/>
                <a:uLnTx/>
                <a:uFillTx/>
                <a:latin typeface="Lato"/>
                <a:ea typeface="+mn-ea"/>
                <a:cs typeface="+mn-cs"/>
              </a:endParaRPr>
            </a:p>
          </p:txBody>
        </p:sp>
        <p:sp>
          <p:nvSpPr>
            <p:cNvPr id="232" name="Google Shape;232;p9"/>
            <p:cNvSpPr txBox="1"/>
            <p:nvPr/>
          </p:nvSpPr>
          <p:spPr>
            <a:xfrm>
              <a:off x="8410958" y="2457639"/>
              <a:ext cx="2528609" cy="369291"/>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2ADC6"/>
                  </a:solidFill>
                  <a:effectLst/>
                  <a:uLnTx/>
                  <a:uFillTx/>
                  <a:latin typeface="Calibri"/>
                  <a:ea typeface="Calibri"/>
                  <a:cs typeface="Calibri"/>
                  <a:sym typeface="Calibri"/>
                </a:rPr>
                <a:t>Centre of Excellence</a:t>
              </a:r>
              <a:endParaRPr kumimoji="0" sz="1800" b="0" i="0" u="none" strike="noStrike" kern="1200" cap="none" spc="0" normalizeH="0" baseline="0" noProof="0">
                <a:ln>
                  <a:noFill/>
                </a:ln>
                <a:solidFill>
                  <a:srgbClr val="02ADC6"/>
                </a:solidFill>
                <a:effectLst/>
                <a:uLnTx/>
                <a:uFillTx/>
                <a:latin typeface="Lato"/>
                <a:ea typeface="+mn-ea"/>
                <a:cs typeface="+mn-cs"/>
              </a:endParaRPr>
            </a:p>
          </p:txBody>
        </p:sp>
        <p:sp>
          <p:nvSpPr>
            <p:cNvPr id="233" name="Google Shape;233;p9"/>
            <p:cNvSpPr txBox="1"/>
            <p:nvPr/>
          </p:nvSpPr>
          <p:spPr>
            <a:xfrm>
              <a:off x="9040721" y="4265274"/>
              <a:ext cx="2095392" cy="7016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t>Establish EPUT as a thought leader and centre of excellence</a:t>
              </a: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4" name="Google Shape;234;p9"/>
            <p:cNvSpPr/>
            <p:nvPr/>
          </p:nvSpPr>
          <p:spPr>
            <a:xfrm>
              <a:off x="9291549" y="1229289"/>
              <a:ext cx="976061" cy="976061"/>
            </a:xfrm>
            <a:prstGeom prst="ellipse">
              <a:avLst/>
            </a:prstGeom>
            <a:noFill/>
            <a:ln>
              <a:noFill/>
            </a:ln>
          </p:spPr>
          <p:txBody>
            <a:bodyPr spcFirstLastPara="1" wrap="square" lIns="0" tIns="13715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4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5" name="Google Shape;235;p9"/>
            <p:cNvSpPr/>
            <p:nvPr/>
          </p:nvSpPr>
          <p:spPr>
            <a:xfrm>
              <a:off x="3557849" y="4140405"/>
              <a:ext cx="2753731" cy="946397"/>
            </a:xfrm>
            <a:custGeom>
              <a:avLst/>
              <a:gdLst/>
              <a:ahLst/>
              <a:cxnLst/>
              <a:rect l="l" t="t" r="r" b="b"/>
              <a:pathLst>
                <a:path w="2753731" h="946397" extrusionOk="0">
                  <a:moveTo>
                    <a:pt x="0" y="0"/>
                  </a:moveTo>
                  <a:lnTo>
                    <a:pt x="2095392" y="0"/>
                  </a:lnTo>
                  <a:lnTo>
                    <a:pt x="2746970" y="820255"/>
                  </a:lnTo>
                  <a:lnTo>
                    <a:pt x="2753731" y="820255"/>
                  </a:lnTo>
                  <a:lnTo>
                    <a:pt x="2753731" y="828766"/>
                  </a:lnTo>
                  <a:lnTo>
                    <a:pt x="2753731" y="946397"/>
                  </a:lnTo>
                  <a:lnTo>
                    <a:pt x="658339" y="946397"/>
                  </a:lnTo>
                  <a:lnTo>
                    <a:pt x="0" y="116294"/>
                  </a:lnTo>
                  <a:close/>
                </a:path>
              </a:pathLst>
            </a:custGeom>
            <a:solidFill>
              <a:schemeClr val="accent2"/>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1" i="0" u="none" strike="noStrike" kern="1200" cap="none" spc="0" normalizeH="0" baseline="0" noProof="0">
                <a:ln>
                  <a:noFill/>
                </a:ln>
                <a:solidFill>
                  <a:srgbClr val="FFFFFF"/>
                </a:solidFill>
                <a:effectLst/>
                <a:uLnTx/>
                <a:uFillTx/>
                <a:latin typeface="Roboto Thin"/>
                <a:ea typeface="Roboto Thin"/>
                <a:cs typeface="Roboto Thin"/>
                <a:sym typeface="Roboto Thin"/>
              </a:endParaRPr>
            </a:p>
          </p:txBody>
        </p:sp>
        <p:sp>
          <p:nvSpPr>
            <p:cNvPr id="236" name="Google Shape;236;p9"/>
            <p:cNvSpPr/>
            <p:nvPr/>
          </p:nvSpPr>
          <p:spPr>
            <a:xfrm>
              <a:off x="3557849" y="4140405"/>
              <a:ext cx="658339" cy="946397"/>
            </a:xfrm>
            <a:custGeom>
              <a:avLst/>
              <a:gdLst/>
              <a:ahLst/>
              <a:cxnLst/>
              <a:rect l="l" t="t" r="r" b="b"/>
              <a:pathLst>
                <a:path w="618" h="708" extrusionOk="0">
                  <a:moveTo>
                    <a:pt x="0" y="0"/>
                  </a:moveTo>
                  <a:lnTo>
                    <a:pt x="0" y="87"/>
                  </a:lnTo>
                  <a:lnTo>
                    <a:pt x="618" y="708"/>
                  </a:lnTo>
                  <a:lnTo>
                    <a:pt x="618" y="620"/>
                  </a:lnTo>
                  <a:lnTo>
                    <a:pt x="0" y="0"/>
                  </a:lnTo>
                  <a:close/>
                </a:path>
              </a:pathLst>
            </a:custGeom>
            <a:solidFill>
              <a:schemeClr val="accent2">
                <a:lumMod val="40000"/>
                <a:lumOff val="60000"/>
              </a:scheme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1" i="0" u="none" strike="noStrike" kern="1200" cap="none" spc="0" normalizeH="0" baseline="0" noProof="0">
                <a:ln>
                  <a:noFill/>
                </a:ln>
                <a:solidFill>
                  <a:srgbClr val="FFFFFF"/>
                </a:solidFill>
                <a:effectLst/>
                <a:uLnTx/>
                <a:uFillTx/>
                <a:latin typeface="Roboto Thin"/>
                <a:ea typeface="Roboto Thin"/>
                <a:cs typeface="Roboto Thin"/>
                <a:sym typeface="Roboto Thin"/>
              </a:endParaRPr>
            </a:p>
          </p:txBody>
        </p:sp>
        <p:sp>
          <p:nvSpPr>
            <p:cNvPr id="237" name="Google Shape;237;p9"/>
            <p:cNvSpPr/>
            <p:nvPr/>
          </p:nvSpPr>
          <p:spPr>
            <a:xfrm>
              <a:off x="4216188" y="4960660"/>
              <a:ext cx="2095392" cy="126142"/>
            </a:xfrm>
            <a:prstGeom prst="rect">
              <a:avLst/>
            </a:prstGeom>
            <a:solidFill>
              <a:schemeClr val="accent2">
                <a:lumMod val="75000"/>
              </a:scheme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1" i="0" u="none" strike="noStrike" kern="1200" cap="none" spc="0" normalizeH="0" baseline="0" noProof="0">
                <a:ln>
                  <a:noFill/>
                </a:ln>
                <a:solidFill>
                  <a:srgbClr val="FFFFFF"/>
                </a:solidFill>
                <a:effectLst/>
                <a:uLnTx/>
                <a:uFillTx/>
                <a:latin typeface="Roboto Thin"/>
                <a:ea typeface="Roboto Thin"/>
                <a:cs typeface="Roboto Thin"/>
                <a:sym typeface="Roboto Thin"/>
              </a:endParaRPr>
            </a:p>
          </p:txBody>
        </p:sp>
        <p:cxnSp>
          <p:nvCxnSpPr>
            <p:cNvPr id="238" name="Google Shape;238;p9"/>
            <p:cNvCxnSpPr/>
            <p:nvPr/>
          </p:nvCxnSpPr>
          <p:spPr>
            <a:xfrm>
              <a:off x="4926471" y="2707896"/>
              <a:ext cx="0" cy="1805339"/>
            </a:xfrm>
            <a:prstGeom prst="straightConnector1">
              <a:avLst/>
            </a:prstGeom>
            <a:noFill/>
            <a:ln w="12700" cap="flat" cmpd="sng">
              <a:solidFill>
                <a:schemeClr val="accent2">
                  <a:lumMod val="75000"/>
                </a:schemeClr>
              </a:solidFill>
              <a:prstDash val="dash"/>
              <a:miter lim="800000"/>
              <a:headEnd type="none" w="med" len="med"/>
              <a:tailEnd type="oval" w="med" len="med"/>
            </a:ln>
          </p:spPr>
        </p:cxnSp>
        <p:sp>
          <p:nvSpPr>
            <p:cNvPr id="239" name="Google Shape;239;p9"/>
            <p:cNvSpPr/>
            <p:nvPr/>
          </p:nvSpPr>
          <p:spPr>
            <a:xfrm>
              <a:off x="4438440" y="2119673"/>
              <a:ext cx="976061" cy="976061"/>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Calibri"/>
                  <a:cs typeface="Calibri"/>
                  <a:sym typeface="Calibri"/>
                </a:rPr>
                <a:t>Months 12-24</a:t>
              </a:r>
              <a:endParaRPr kumimoji="0" sz="1200" b="0" i="0" u="none" strike="noStrike" kern="1200" cap="none" spc="0" normalizeH="0" baseline="0" noProof="0">
                <a:ln>
                  <a:noFill/>
                </a:ln>
                <a:solidFill>
                  <a:prstClr val="black"/>
                </a:solidFill>
                <a:effectLst/>
                <a:uLnTx/>
                <a:uFillTx/>
                <a:latin typeface="Lato"/>
                <a:ea typeface="+mn-ea"/>
                <a:cs typeface="+mn-cs"/>
              </a:endParaRPr>
            </a:p>
          </p:txBody>
        </p:sp>
        <p:sp>
          <p:nvSpPr>
            <p:cNvPr id="240" name="Google Shape;240;p9"/>
            <p:cNvSpPr txBox="1"/>
            <p:nvPr/>
          </p:nvSpPr>
          <p:spPr>
            <a:xfrm>
              <a:off x="4159047" y="3348023"/>
              <a:ext cx="1603202" cy="64629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5631A"/>
                  </a:solidFill>
                  <a:effectLst/>
                  <a:uLnTx/>
                  <a:uFillTx/>
                  <a:latin typeface="Calibri"/>
                  <a:ea typeface="Calibri"/>
                  <a:cs typeface="Calibri"/>
                  <a:sym typeface="Calibri"/>
                </a:rPr>
                <a:t>Land and expand</a:t>
              </a:r>
              <a:endParaRPr kumimoji="0" sz="1800" b="0" i="0" u="none" strike="noStrike" kern="1200" cap="none" spc="0" normalizeH="0" baseline="0" noProof="0">
                <a:ln>
                  <a:noFill/>
                </a:ln>
                <a:solidFill>
                  <a:srgbClr val="F5631A"/>
                </a:solidFill>
                <a:effectLst/>
                <a:uLnTx/>
                <a:uFillTx/>
                <a:latin typeface="Lato"/>
                <a:ea typeface="+mn-ea"/>
                <a:cs typeface="+mn-cs"/>
              </a:endParaRPr>
            </a:p>
          </p:txBody>
        </p:sp>
        <p:sp>
          <p:nvSpPr>
            <p:cNvPr id="241" name="Google Shape;241;p9"/>
            <p:cNvSpPr txBox="1"/>
            <p:nvPr/>
          </p:nvSpPr>
          <p:spPr>
            <a:xfrm>
              <a:off x="4187612" y="5155658"/>
              <a:ext cx="2095392" cy="4985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t>Broaden use of SOPs to cover far wider spread of processes. </a:t>
              </a: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2" name="Google Shape;242;p9"/>
            <p:cNvSpPr/>
            <p:nvPr/>
          </p:nvSpPr>
          <p:spPr>
            <a:xfrm>
              <a:off x="4438440" y="2119673"/>
              <a:ext cx="976061" cy="976061"/>
            </a:xfrm>
            <a:prstGeom prst="ellipse">
              <a:avLst/>
            </a:prstGeom>
            <a:noFill/>
            <a:ln>
              <a:noFill/>
            </a:ln>
          </p:spPr>
          <p:txBody>
            <a:bodyPr spcFirstLastPara="1" wrap="square" lIns="0" tIns="13715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66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3" name="Google Shape;243;p9"/>
            <p:cNvSpPr/>
            <p:nvPr/>
          </p:nvSpPr>
          <p:spPr>
            <a:xfrm>
              <a:off x="5984403" y="3695213"/>
              <a:ext cx="2753731" cy="946397"/>
            </a:xfrm>
            <a:custGeom>
              <a:avLst/>
              <a:gdLst/>
              <a:ahLst/>
              <a:cxnLst/>
              <a:rect l="l" t="t" r="r" b="b"/>
              <a:pathLst>
                <a:path w="2753731" h="946397" extrusionOk="0">
                  <a:moveTo>
                    <a:pt x="0" y="0"/>
                  </a:moveTo>
                  <a:lnTo>
                    <a:pt x="2095392" y="0"/>
                  </a:lnTo>
                  <a:lnTo>
                    <a:pt x="2746970" y="820255"/>
                  </a:lnTo>
                  <a:lnTo>
                    <a:pt x="2753731" y="820255"/>
                  </a:lnTo>
                  <a:lnTo>
                    <a:pt x="2753731" y="828766"/>
                  </a:lnTo>
                  <a:lnTo>
                    <a:pt x="2753731" y="946397"/>
                  </a:lnTo>
                  <a:lnTo>
                    <a:pt x="658339" y="946397"/>
                  </a:lnTo>
                  <a:lnTo>
                    <a:pt x="0" y="116294"/>
                  </a:lnTo>
                  <a:close/>
                </a:path>
              </a:pathLst>
            </a:custGeom>
            <a:solidFill>
              <a:schemeClr val="accent4"/>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1" i="0" u="none" strike="noStrike" kern="1200" cap="none" spc="0" normalizeH="0" baseline="0" noProof="0">
                <a:ln>
                  <a:noFill/>
                </a:ln>
                <a:solidFill>
                  <a:srgbClr val="FFFFFF"/>
                </a:solidFill>
                <a:effectLst/>
                <a:uLnTx/>
                <a:uFillTx/>
                <a:latin typeface="Roboto Thin"/>
                <a:ea typeface="Roboto Thin"/>
                <a:cs typeface="Roboto Thin"/>
                <a:sym typeface="Roboto Thin"/>
              </a:endParaRPr>
            </a:p>
          </p:txBody>
        </p:sp>
        <p:sp>
          <p:nvSpPr>
            <p:cNvPr id="244" name="Google Shape;244;p9"/>
            <p:cNvSpPr/>
            <p:nvPr/>
          </p:nvSpPr>
          <p:spPr>
            <a:xfrm>
              <a:off x="5984403" y="3695213"/>
              <a:ext cx="658339" cy="946397"/>
            </a:xfrm>
            <a:custGeom>
              <a:avLst/>
              <a:gdLst/>
              <a:ahLst/>
              <a:cxnLst/>
              <a:rect l="l" t="t" r="r" b="b"/>
              <a:pathLst>
                <a:path w="618" h="708" extrusionOk="0">
                  <a:moveTo>
                    <a:pt x="0" y="0"/>
                  </a:moveTo>
                  <a:lnTo>
                    <a:pt x="0" y="87"/>
                  </a:lnTo>
                  <a:lnTo>
                    <a:pt x="618" y="708"/>
                  </a:lnTo>
                  <a:lnTo>
                    <a:pt x="618" y="620"/>
                  </a:lnTo>
                  <a:lnTo>
                    <a:pt x="0" y="0"/>
                  </a:lnTo>
                  <a:close/>
                </a:path>
              </a:pathLst>
            </a:custGeom>
            <a:solidFill>
              <a:schemeClr val="accent4">
                <a:lumMod val="60000"/>
                <a:lumOff val="40000"/>
              </a:scheme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1" i="0" u="none" strike="noStrike" kern="1200" cap="none" spc="0" normalizeH="0" baseline="0" noProof="0">
                <a:ln>
                  <a:noFill/>
                </a:ln>
                <a:solidFill>
                  <a:srgbClr val="FFFFFF"/>
                </a:solidFill>
                <a:effectLst/>
                <a:uLnTx/>
                <a:uFillTx/>
                <a:latin typeface="Roboto Thin"/>
                <a:ea typeface="Roboto Thin"/>
                <a:cs typeface="Roboto Thin"/>
                <a:sym typeface="Roboto Thin"/>
              </a:endParaRPr>
            </a:p>
          </p:txBody>
        </p:sp>
        <p:sp>
          <p:nvSpPr>
            <p:cNvPr id="245" name="Google Shape;245;p9"/>
            <p:cNvSpPr/>
            <p:nvPr/>
          </p:nvSpPr>
          <p:spPr>
            <a:xfrm>
              <a:off x="6642742" y="4515468"/>
              <a:ext cx="2095392" cy="126142"/>
            </a:xfrm>
            <a:prstGeom prst="rect">
              <a:avLst/>
            </a:prstGeom>
            <a:solidFill>
              <a:schemeClr val="accent4">
                <a:lumMod val="75000"/>
              </a:scheme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1" i="0" u="none" strike="noStrike" kern="1200" cap="none" spc="0" normalizeH="0" baseline="0" noProof="0">
                <a:ln>
                  <a:noFill/>
                </a:ln>
                <a:solidFill>
                  <a:srgbClr val="FFFFFF"/>
                </a:solidFill>
                <a:effectLst/>
                <a:uLnTx/>
                <a:uFillTx/>
                <a:latin typeface="Roboto Thin"/>
                <a:ea typeface="Roboto Thin"/>
                <a:cs typeface="Roboto Thin"/>
                <a:sym typeface="Roboto Thin"/>
              </a:endParaRPr>
            </a:p>
          </p:txBody>
        </p:sp>
        <p:cxnSp>
          <p:nvCxnSpPr>
            <p:cNvPr id="246" name="Google Shape;246;p9"/>
            <p:cNvCxnSpPr/>
            <p:nvPr/>
          </p:nvCxnSpPr>
          <p:spPr>
            <a:xfrm>
              <a:off x="7353025" y="2262704"/>
              <a:ext cx="0" cy="1805339"/>
            </a:xfrm>
            <a:prstGeom prst="straightConnector1">
              <a:avLst/>
            </a:prstGeom>
            <a:noFill/>
            <a:ln w="12700" cap="flat" cmpd="sng">
              <a:solidFill>
                <a:schemeClr val="accent4">
                  <a:lumMod val="75000"/>
                </a:schemeClr>
              </a:solidFill>
              <a:prstDash val="dash"/>
              <a:miter lim="800000"/>
              <a:headEnd type="none" w="med" len="med"/>
              <a:tailEnd type="oval" w="med" len="med"/>
            </a:ln>
          </p:spPr>
        </p:cxnSp>
        <p:sp>
          <p:nvSpPr>
            <p:cNvPr id="247" name="Google Shape;247;p9"/>
            <p:cNvSpPr/>
            <p:nvPr/>
          </p:nvSpPr>
          <p:spPr>
            <a:xfrm>
              <a:off x="6861158" y="1674481"/>
              <a:ext cx="976061" cy="976061"/>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Lato"/>
                  <a:ea typeface="+mn-ea"/>
                  <a:cs typeface="+mn-cs"/>
                </a:rPr>
                <a:t>Months 12-36</a:t>
              </a:r>
              <a:endParaRPr kumimoji="0" sz="1100" b="0" i="0" u="none" strike="noStrike" kern="1200" cap="none" spc="0" normalizeH="0" baseline="0" noProof="0">
                <a:ln>
                  <a:noFill/>
                </a:ln>
                <a:solidFill>
                  <a:prstClr val="white"/>
                </a:solidFill>
                <a:effectLst/>
                <a:uLnTx/>
                <a:uFillTx/>
                <a:latin typeface="Lato"/>
                <a:ea typeface="+mn-ea"/>
                <a:cs typeface="+mn-cs"/>
              </a:endParaRPr>
            </a:p>
          </p:txBody>
        </p:sp>
        <p:sp>
          <p:nvSpPr>
            <p:cNvPr id="248" name="Google Shape;248;p9"/>
            <p:cNvSpPr txBox="1"/>
            <p:nvPr/>
          </p:nvSpPr>
          <p:spPr>
            <a:xfrm>
              <a:off x="6472433" y="2902831"/>
              <a:ext cx="1648018" cy="64629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25866">
                      <a:lumMod val="75000"/>
                    </a:srgbClr>
                  </a:solidFill>
                  <a:effectLst/>
                  <a:uLnTx/>
                  <a:uFillTx/>
                  <a:latin typeface="Calibri"/>
                  <a:ea typeface="Calibri"/>
                  <a:cs typeface="Calibri"/>
                  <a:sym typeface="Calibri"/>
                </a:rPr>
                <a:t>Demonstrating impact</a:t>
              </a:r>
              <a:endParaRPr kumimoji="0" sz="1800" b="0" i="0" u="none" strike="noStrike" kern="1200" cap="none" spc="0" normalizeH="0" baseline="0" noProof="0">
                <a:ln>
                  <a:noFill/>
                </a:ln>
                <a:solidFill>
                  <a:srgbClr val="525866">
                    <a:lumMod val="75000"/>
                  </a:srgbClr>
                </a:solidFill>
                <a:effectLst/>
                <a:uLnTx/>
                <a:uFillTx/>
                <a:latin typeface="Lato"/>
                <a:ea typeface="+mn-ea"/>
                <a:cs typeface="+mn-cs"/>
              </a:endParaRPr>
            </a:p>
          </p:txBody>
        </p:sp>
        <p:sp>
          <p:nvSpPr>
            <p:cNvPr id="249" name="Google Shape;249;p9"/>
            <p:cNvSpPr txBox="1"/>
            <p:nvPr/>
          </p:nvSpPr>
          <p:spPr>
            <a:xfrm>
              <a:off x="6614166" y="4710466"/>
              <a:ext cx="2095392" cy="7016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t>Ensure EPUT is able to evidence the tangible benefits of its approach</a:t>
              </a: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0" name="Google Shape;250;p9"/>
            <p:cNvSpPr/>
            <p:nvPr/>
          </p:nvSpPr>
          <p:spPr>
            <a:xfrm>
              <a:off x="6861158" y="1674481"/>
              <a:ext cx="976061" cy="976061"/>
            </a:xfrm>
            <a:prstGeom prst="ellipse">
              <a:avLst/>
            </a:prstGeom>
            <a:noFill/>
            <a:ln>
              <a:noFill/>
            </a:ln>
          </p:spPr>
          <p:txBody>
            <a:bodyPr spcFirstLastPara="1" wrap="square" lIns="0" tIns="13715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6000" b="1"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41" name="TextBox 40">
            <a:extLst>
              <a:ext uri="{FF2B5EF4-FFF2-40B4-BE49-F238E27FC236}">
                <a16:creationId xmlns:a16="http://schemas.microsoft.com/office/drawing/2014/main" id="{0D4CA145-BA22-4DB5-AA2E-ECDABDBD588F}"/>
              </a:ext>
            </a:extLst>
          </p:cNvPr>
          <p:cNvSpPr txBox="1"/>
          <p:nvPr/>
        </p:nvSpPr>
        <p:spPr>
          <a:xfrm>
            <a:off x="502539" y="541284"/>
            <a:ext cx="111825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lumMod val="65000"/>
                    <a:lumOff val="35000"/>
                  </a:prstClr>
                </a:solidFill>
                <a:effectLst/>
                <a:uLnTx/>
                <a:uFillTx/>
                <a:latin typeface="Lato Black" panose="020F0502020204030203" pitchFamily="34" charset="0"/>
                <a:ea typeface="Lato Black" panose="020F0502020204030203" pitchFamily="34" charset="0"/>
                <a:cs typeface="Lato Black" panose="020F0502020204030203" pitchFamily="34" charset="0"/>
              </a:rPr>
              <a:t>We are proud partners with EPUT in an ambitious multi-year program</a:t>
            </a:r>
            <a:endParaRPr kumimoji="0" lang="en-GB" sz="3200" b="1" i="0" u="none" strike="noStrike" kern="1200" cap="none" spc="0" normalizeH="0" baseline="0" noProof="0">
              <a:ln>
                <a:noFill/>
              </a:ln>
              <a:solidFill>
                <a:srgbClr val="02ADC6"/>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cxnSp>
        <p:nvCxnSpPr>
          <p:cNvPr id="42" name="Straight Connector 41">
            <a:extLst>
              <a:ext uri="{FF2B5EF4-FFF2-40B4-BE49-F238E27FC236}">
                <a16:creationId xmlns:a16="http://schemas.microsoft.com/office/drawing/2014/main" id="{A5530962-48D0-4E95-8311-0D6261E79957}"/>
              </a:ext>
            </a:extLst>
          </p:cNvPr>
          <p:cNvCxnSpPr>
            <a:cxnSpLocks/>
          </p:cNvCxnSpPr>
          <p:nvPr/>
        </p:nvCxnSpPr>
        <p:spPr>
          <a:xfrm>
            <a:off x="633558" y="551361"/>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CDF9796-E7D9-E6A0-0535-CC7BCC6081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spTree>
    <p:extLst>
      <p:ext uri="{BB962C8B-B14F-4D97-AF65-F5344CB8AC3E}">
        <p14:creationId xmlns:p14="http://schemas.microsoft.com/office/powerpoint/2010/main" val="36708554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ontent Placeholder 2">
            <a:extLst>
              <a:ext uri="{FF2B5EF4-FFF2-40B4-BE49-F238E27FC236}">
                <a16:creationId xmlns:a16="http://schemas.microsoft.com/office/drawing/2014/main" id="{B89DE7CD-F5F5-4A1F-9A61-1241287EA547}"/>
              </a:ext>
            </a:extLst>
          </p:cNvPr>
          <p:cNvGraphicFramePr>
            <a:graphicFrameLocks noGrp="1"/>
          </p:cNvGraphicFramePr>
          <p:nvPr>
            <p:ph idx="1"/>
            <p:extLst>
              <p:ext uri="{D42A27DB-BD31-4B8C-83A1-F6EECF244321}">
                <p14:modId xmlns:p14="http://schemas.microsoft.com/office/powerpoint/2010/main" val="2229056246"/>
              </p:ext>
            </p:extLst>
          </p:nvPr>
        </p:nvGraphicFramePr>
        <p:xfrm>
          <a:off x="610472" y="2427123"/>
          <a:ext cx="4659741" cy="4004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ED13289-B056-8601-B590-047325F76587}"/>
              </a:ext>
            </a:extLst>
          </p:cNvPr>
          <p:cNvSpPr txBox="1"/>
          <p:nvPr/>
        </p:nvSpPr>
        <p:spPr>
          <a:xfrm>
            <a:off x="506746" y="545221"/>
            <a:ext cx="111825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lumMod val="65000"/>
                    <a:lumOff val="35000"/>
                  </a:prstClr>
                </a:solidFill>
                <a:effectLst/>
                <a:uLnTx/>
                <a:uFillTx/>
                <a:latin typeface="Lato Black" panose="020F0502020204030203" pitchFamily="34" charset="0"/>
                <a:ea typeface="Lato Black" panose="020F0502020204030203" pitchFamily="34" charset="0"/>
                <a:cs typeface="Lato Black" panose="020F0502020204030203" pitchFamily="34" charset="0"/>
              </a:rPr>
              <a:t>We identified 30+ individual SOPs from an initial 10 priority areas identified by EPUT</a:t>
            </a:r>
            <a:endParaRPr kumimoji="0" lang="en-GB" sz="3200" b="1" i="0" u="none" strike="noStrike" kern="1200" cap="none" spc="0" normalizeH="0" baseline="0" noProof="0">
              <a:ln>
                <a:noFill/>
              </a:ln>
              <a:solidFill>
                <a:srgbClr val="02ADC6"/>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cxnSp>
        <p:nvCxnSpPr>
          <p:cNvPr id="3" name="Straight Connector 2">
            <a:extLst>
              <a:ext uri="{FF2B5EF4-FFF2-40B4-BE49-F238E27FC236}">
                <a16:creationId xmlns:a16="http://schemas.microsoft.com/office/drawing/2014/main" id="{95807143-F329-551B-EE35-D8AE81806057}"/>
              </a:ext>
            </a:extLst>
          </p:cNvPr>
          <p:cNvCxnSpPr>
            <a:cxnSpLocks/>
          </p:cNvCxnSpPr>
          <p:nvPr/>
        </p:nvCxnSpPr>
        <p:spPr>
          <a:xfrm>
            <a:off x="633558" y="551361"/>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15F180D-8164-2B56-DDF2-D3017EB8AFC1}"/>
              </a:ext>
            </a:extLst>
          </p:cNvPr>
          <p:cNvSpPr/>
          <p:nvPr/>
        </p:nvSpPr>
        <p:spPr>
          <a:xfrm>
            <a:off x="6597913" y="1914861"/>
            <a:ext cx="4647714" cy="375314"/>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30 Individual SOPs</a:t>
            </a:r>
            <a:endParaRPr kumimoji="0" lang="en-ID" sz="20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EADF41E5-0E31-6D88-3A78-F5BF5A626EC2}"/>
              </a:ext>
            </a:extLst>
          </p:cNvPr>
          <p:cNvSpPr/>
          <p:nvPr/>
        </p:nvSpPr>
        <p:spPr>
          <a:xfrm>
            <a:off x="633558" y="1914861"/>
            <a:ext cx="4636653" cy="37531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10 Priority SOP ‘Areas’</a:t>
            </a:r>
            <a:endParaRPr kumimoji="0" lang="en-ID" sz="20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id="{D1BC1752-ECF2-39A1-C2DC-52B4F8496FAC}"/>
              </a:ext>
            </a:extLst>
          </p:cNvPr>
          <p:cNvSpPr/>
          <p:nvPr/>
        </p:nvSpPr>
        <p:spPr>
          <a:xfrm>
            <a:off x="6597912" y="2689384"/>
            <a:ext cx="4647714" cy="34803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Processes from priority list contained multiple SOPs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sng"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‘Admissions’ contains 10 SOPs;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5 pre-admission pathways</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2 admission checklists</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3 under-18 transition pathways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sp>
        <p:nvSpPr>
          <p:cNvPr id="4" name="Arrow: Right 3">
            <a:extLst>
              <a:ext uri="{FF2B5EF4-FFF2-40B4-BE49-F238E27FC236}">
                <a16:creationId xmlns:a16="http://schemas.microsoft.com/office/drawing/2014/main" id="{CCCB4AD7-968E-38E0-C178-6FB65CCEB967}"/>
              </a:ext>
            </a:extLst>
          </p:cNvPr>
          <p:cNvSpPr/>
          <p:nvPr/>
        </p:nvSpPr>
        <p:spPr>
          <a:xfrm>
            <a:off x="5495925" y="3272546"/>
            <a:ext cx="870872" cy="2521763"/>
          </a:xfrm>
          <a:prstGeom prst="rightArrow">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a:ea typeface="+mn-ea"/>
              <a:cs typeface="+mn-cs"/>
            </a:endParaRPr>
          </a:p>
        </p:txBody>
      </p:sp>
      <p:sp>
        <p:nvSpPr>
          <p:cNvPr id="8" name="Arrow: Right 7">
            <a:extLst>
              <a:ext uri="{FF2B5EF4-FFF2-40B4-BE49-F238E27FC236}">
                <a16:creationId xmlns:a16="http://schemas.microsoft.com/office/drawing/2014/main" id="{BA015EA6-7F89-2929-7CC5-983E97698C41}"/>
              </a:ext>
            </a:extLst>
          </p:cNvPr>
          <p:cNvSpPr/>
          <p:nvPr/>
        </p:nvSpPr>
        <p:spPr>
          <a:xfrm>
            <a:off x="5501327" y="1821551"/>
            <a:ext cx="865470" cy="506581"/>
          </a:xfrm>
          <a:prstGeom prst="rightArrow">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a:ea typeface="+mn-ea"/>
              <a:cs typeface="+mn-cs"/>
            </a:endParaRPr>
          </a:p>
        </p:txBody>
      </p:sp>
      <p:sp>
        <p:nvSpPr>
          <p:cNvPr id="9" name="Rectangle 8">
            <a:extLst>
              <a:ext uri="{FF2B5EF4-FFF2-40B4-BE49-F238E27FC236}">
                <a16:creationId xmlns:a16="http://schemas.microsoft.com/office/drawing/2014/main" id="{691D3F7C-B33F-54A5-D255-0224700BCF64}"/>
              </a:ext>
            </a:extLst>
          </p:cNvPr>
          <p:cNvSpPr/>
          <p:nvPr/>
        </p:nvSpPr>
        <p:spPr>
          <a:xfrm>
            <a:off x="6597912" y="2549236"/>
            <a:ext cx="4659741" cy="3882728"/>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a:ea typeface="+mn-ea"/>
              <a:cs typeface="+mn-cs"/>
            </a:endParaRPr>
          </a:p>
        </p:txBody>
      </p:sp>
    </p:spTree>
    <p:extLst>
      <p:ext uri="{BB962C8B-B14F-4D97-AF65-F5344CB8AC3E}">
        <p14:creationId xmlns:p14="http://schemas.microsoft.com/office/powerpoint/2010/main" val="37691866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AAD6E0-3DB8-6B29-7F6F-859EEB2EEB8E}"/>
              </a:ext>
            </a:extLst>
          </p:cNvPr>
          <p:cNvSpPr txBox="1"/>
          <p:nvPr/>
        </p:nvSpPr>
        <p:spPr>
          <a:xfrm>
            <a:off x="506746" y="545221"/>
            <a:ext cx="1168525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lumMod val="65000"/>
                    <a:lumOff val="35000"/>
                  </a:prstClr>
                </a:solidFill>
                <a:effectLst/>
                <a:uLnTx/>
                <a:uFillTx/>
                <a:latin typeface="Lato Black" panose="020F0502020204030203" pitchFamily="34" charset="0"/>
                <a:ea typeface="Lato Black" panose="020F0502020204030203" pitchFamily="34" charset="0"/>
                <a:cs typeface="Lato Black" panose="020F0502020204030203" pitchFamily="34" charset="0"/>
              </a:rPr>
              <a:t>Working closely with on-the-ground staff has been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lumMod val="65000"/>
                    <a:lumOff val="35000"/>
                  </a:prstClr>
                </a:solidFill>
                <a:effectLst/>
                <a:uLnTx/>
                <a:uFillTx/>
                <a:latin typeface="Lato Black" panose="020F0502020204030203" pitchFamily="34" charset="0"/>
                <a:ea typeface="Lato Black" panose="020F0502020204030203" pitchFamily="34" charset="0"/>
                <a:cs typeface="Lato Black" panose="020F0502020204030203" pitchFamily="34" charset="0"/>
              </a:rPr>
              <a:t>invaluable in the development of optimised SOPs</a:t>
            </a:r>
            <a:endParaRPr kumimoji="0" lang="en-GB" sz="3200" b="1" i="0" u="none" strike="noStrike" kern="1200" cap="none" spc="0" normalizeH="0" baseline="0" noProof="0">
              <a:ln>
                <a:noFill/>
              </a:ln>
              <a:solidFill>
                <a:srgbClr val="02ADC6"/>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8" name="TextBox 7">
            <a:extLst>
              <a:ext uri="{FF2B5EF4-FFF2-40B4-BE49-F238E27FC236}">
                <a16:creationId xmlns:a16="http://schemas.microsoft.com/office/drawing/2014/main" id="{29FCAD81-BAC0-019A-E471-DA53CCC6DB32}"/>
              </a:ext>
            </a:extLst>
          </p:cNvPr>
          <p:cNvSpPr txBox="1"/>
          <p:nvPr/>
        </p:nvSpPr>
        <p:spPr>
          <a:xfrm>
            <a:off x="6629322" y="1867731"/>
            <a:ext cx="5024137" cy="338554"/>
          </a:xfrm>
          <a:prstGeom prst="rect">
            <a:avLst/>
          </a:prstGeom>
          <a:noFill/>
          <a:ln>
            <a:noFill/>
          </a:ln>
        </p:spPr>
        <p:txBody>
          <a:bodyPr wrap="square" rtlCol="0">
            <a:spAutoFit/>
          </a:bodyPr>
          <a:lstStyle>
            <a:defPPr>
              <a:defRPr lang="en-US"/>
            </a:defPPr>
            <a:lvl1pPr algn="ctr">
              <a:defRPr sz="1600" b="1">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DADCE1">
                    <a:lumMod val="50000"/>
                  </a:srgbClr>
                </a:solidFill>
                <a:effectLst/>
                <a:uLnTx/>
                <a:uFillTx/>
                <a:latin typeface="Lato"/>
                <a:ea typeface="+mn-ea"/>
                <a:cs typeface="+mn-cs"/>
              </a:rPr>
              <a:t>Benefits of working closely with staff</a:t>
            </a:r>
          </a:p>
        </p:txBody>
      </p:sp>
      <p:grpSp>
        <p:nvGrpSpPr>
          <p:cNvPr id="25" name="Group 24">
            <a:extLst>
              <a:ext uri="{FF2B5EF4-FFF2-40B4-BE49-F238E27FC236}">
                <a16:creationId xmlns:a16="http://schemas.microsoft.com/office/drawing/2014/main" id="{F9FB1E2B-1E06-CAAF-B8BC-B994AD3DA949}"/>
              </a:ext>
            </a:extLst>
          </p:cNvPr>
          <p:cNvGrpSpPr/>
          <p:nvPr/>
        </p:nvGrpSpPr>
        <p:grpSpPr>
          <a:xfrm>
            <a:off x="1045636" y="2270733"/>
            <a:ext cx="2043635" cy="3863421"/>
            <a:chOff x="149825" y="2040849"/>
            <a:chExt cx="1934333" cy="3985478"/>
          </a:xfrm>
        </p:grpSpPr>
        <p:sp>
          <p:nvSpPr>
            <p:cNvPr id="10" name="Rectangle: Top Corners Rounded 9">
              <a:extLst>
                <a:ext uri="{FF2B5EF4-FFF2-40B4-BE49-F238E27FC236}">
                  <a16:creationId xmlns:a16="http://schemas.microsoft.com/office/drawing/2014/main" id="{B97F137E-B4A6-C795-7564-E86653A85134}"/>
                </a:ext>
              </a:extLst>
            </p:cNvPr>
            <p:cNvSpPr/>
            <p:nvPr/>
          </p:nvSpPr>
          <p:spPr>
            <a:xfrm rot="10800000">
              <a:off x="152305" y="2040849"/>
              <a:ext cx="1931853" cy="3828210"/>
            </a:xfrm>
            <a:prstGeom prst="round2SameRect">
              <a:avLst/>
            </a:prstGeom>
            <a:solidFill>
              <a:srgbClr val="D9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Lato"/>
                <a:ea typeface="+mn-ea"/>
                <a:cs typeface="+mn-cs"/>
              </a:endParaRPr>
            </a:p>
          </p:txBody>
        </p:sp>
        <p:sp>
          <p:nvSpPr>
            <p:cNvPr id="11" name="Freeform: Shape 10">
              <a:extLst>
                <a:ext uri="{FF2B5EF4-FFF2-40B4-BE49-F238E27FC236}">
                  <a16:creationId xmlns:a16="http://schemas.microsoft.com/office/drawing/2014/main" id="{15902D28-1FFC-3CDB-7683-189258FAA7DB}"/>
                </a:ext>
              </a:extLst>
            </p:cNvPr>
            <p:cNvSpPr/>
            <p:nvPr/>
          </p:nvSpPr>
          <p:spPr>
            <a:xfrm>
              <a:off x="460642" y="2288927"/>
              <a:ext cx="1240580" cy="1240580"/>
            </a:xfrm>
            <a:custGeom>
              <a:avLst/>
              <a:gdLst>
                <a:gd name="connsiteX0" fmla="*/ 763203 w 1526406"/>
                <a:gd name="connsiteY0" fmla="*/ 59739 h 1526406"/>
                <a:gd name="connsiteX1" fmla="*/ 1466667 w 1526406"/>
                <a:gd name="connsiteY1" fmla="*/ 763203 h 1526406"/>
                <a:gd name="connsiteX2" fmla="*/ 763203 w 1526406"/>
                <a:gd name="connsiteY2" fmla="*/ 1466667 h 1526406"/>
                <a:gd name="connsiteX3" fmla="*/ 59739 w 1526406"/>
                <a:gd name="connsiteY3" fmla="*/ 763203 h 1526406"/>
                <a:gd name="connsiteX4" fmla="*/ 763203 w 1526406"/>
                <a:gd name="connsiteY4" fmla="*/ 59739 h 1526406"/>
                <a:gd name="connsiteX5" fmla="*/ 763203 w 1526406"/>
                <a:gd name="connsiteY5" fmla="*/ 37339 h 1526406"/>
                <a:gd name="connsiteX6" fmla="*/ 37339 w 1526406"/>
                <a:gd name="connsiteY6" fmla="*/ 763203 h 1526406"/>
                <a:gd name="connsiteX7" fmla="*/ 763203 w 1526406"/>
                <a:gd name="connsiteY7" fmla="*/ 1489067 h 1526406"/>
                <a:gd name="connsiteX8" fmla="*/ 1489067 w 1526406"/>
                <a:gd name="connsiteY8" fmla="*/ 763203 h 1526406"/>
                <a:gd name="connsiteX9" fmla="*/ 763203 w 1526406"/>
                <a:gd name="connsiteY9" fmla="*/ 37339 h 1526406"/>
                <a:gd name="connsiteX10" fmla="*/ 763203 w 1526406"/>
                <a:gd name="connsiteY10" fmla="*/ 0 h 1526406"/>
                <a:gd name="connsiteX11" fmla="*/ 1526406 w 1526406"/>
                <a:gd name="connsiteY11" fmla="*/ 763203 h 1526406"/>
                <a:gd name="connsiteX12" fmla="*/ 763203 w 1526406"/>
                <a:gd name="connsiteY12" fmla="*/ 1526406 h 1526406"/>
                <a:gd name="connsiteX13" fmla="*/ 0 w 1526406"/>
                <a:gd name="connsiteY13" fmla="*/ 763203 h 1526406"/>
                <a:gd name="connsiteX14" fmla="*/ 763203 w 1526406"/>
                <a:gd name="connsiteY14" fmla="*/ 0 h 152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6406" h="1526406">
                  <a:moveTo>
                    <a:pt x="763203" y="59739"/>
                  </a:moveTo>
                  <a:cubicBezTo>
                    <a:pt x="1151715" y="59739"/>
                    <a:pt x="1466667" y="374691"/>
                    <a:pt x="1466667" y="763203"/>
                  </a:cubicBezTo>
                  <a:cubicBezTo>
                    <a:pt x="1466667" y="1151715"/>
                    <a:pt x="1151715" y="1466667"/>
                    <a:pt x="763203" y="1466667"/>
                  </a:cubicBezTo>
                  <a:cubicBezTo>
                    <a:pt x="374691" y="1466667"/>
                    <a:pt x="59739" y="1151715"/>
                    <a:pt x="59739" y="763203"/>
                  </a:cubicBezTo>
                  <a:cubicBezTo>
                    <a:pt x="59739" y="374691"/>
                    <a:pt x="374691" y="59739"/>
                    <a:pt x="763203" y="59739"/>
                  </a:cubicBezTo>
                  <a:close/>
                  <a:moveTo>
                    <a:pt x="763203" y="37339"/>
                  </a:moveTo>
                  <a:cubicBezTo>
                    <a:pt x="362319" y="37339"/>
                    <a:pt x="37339" y="362319"/>
                    <a:pt x="37339" y="763203"/>
                  </a:cubicBezTo>
                  <a:cubicBezTo>
                    <a:pt x="37339" y="1164087"/>
                    <a:pt x="362319" y="1489067"/>
                    <a:pt x="763203" y="1489067"/>
                  </a:cubicBezTo>
                  <a:cubicBezTo>
                    <a:pt x="1164087" y="1489067"/>
                    <a:pt x="1489067" y="1164087"/>
                    <a:pt x="1489067" y="763203"/>
                  </a:cubicBezTo>
                  <a:cubicBezTo>
                    <a:pt x="1489067" y="362319"/>
                    <a:pt x="1164087" y="37339"/>
                    <a:pt x="763203" y="37339"/>
                  </a:cubicBezTo>
                  <a:close/>
                  <a:moveTo>
                    <a:pt x="763203" y="0"/>
                  </a:moveTo>
                  <a:cubicBezTo>
                    <a:pt x="1184708" y="0"/>
                    <a:pt x="1526406" y="341698"/>
                    <a:pt x="1526406" y="763203"/>
                  </a:cubicBezTo>
                  <a:cubicBezTo>
                    <a:pt x="1526406" y="1184708"/>
                    <a:pt x="1184708" y="1526406"/>
                    <a:pt x="763203" y="1526406"/>
                  </a:cubicBezTo>
                  <a:cubicBezTo>
                    <a:pt x="341698" y="1526406"/>
                    <a:pt x="0" y="1184708"/>
                    <a:pt x="0" y="763203"/>
                  </a:cubicBezTo>
                  <a:cubicBezTo>
                    <a:pt x="0" y="341698"/>
                    <a:pt x="341698" y="0"/>
                    <a:pt x="76320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Lato"/>
                <a:ea typeface="+mn-ea"/>
                <a:cs typeface="+mn-cs"/>
              </a:endParaRPr>
            </a:p>
          </p:txBody>
        </p:sp>
        <p:sp>
          <p:nvSpPr>
            <p:cNvPr id="12" name="Rectangle 11">
              <a:extLst>
                <a:ext uri="{FF2B5EF4-FFF2-40B4-BE49-F238E27FC236}">
                  <a16:creationId xmlns:a16="http://schemas.microsoft.com/office/drawing/2014/main" id="{32AA6500-59FC-A6FC-C68B-03107BF7FB80}"/>
                </a:ext>
              </a:extLst>
            </p:cNvPr>
            <p:cNvSpPr/>
            <p:nvPr/>
          </p:nvSpPr>
          <p:spPr>
            <a:xfrm>
              <a:off x="348065" y="3739905"/>
              <a:ext cx="1486718"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Lato"/>
                  <a:ea typeface="+mn-ea"/>
                  <a:cs typeface="+mn-cs"/>
                </a:rPr>
                <a:t>On-site visits</a:t>
              </a:r>
              <a:endParaRPr kumimoji="0" lang="en-ID" sz="1400" b="1" i="0" u="none" strike="noStrike" kern="1200" cap="none" spc="0" normalizeH="0" baseline="0" noProof="0">
                <a:ln>
                  <a:noFill/>
                </a:ln>
                <a:solidFill>
                  <a:prstClr val="black">
                    <a:lumMod val="75000"/>
                    <a:lumOff val="25000"/>
                  </a:prstClr>
                </a:solidFill>
                <a:effectLst/>
                <a:uLnTx/>
                <a:uFillTx/>
                <a:latin typeface="Lato"/>
                <a:ea typeface="+mn-ea"/>
                <a:cs typeface="+mn-cs"/>
              </a:endParaRPr>
            </a:p>
          </p:txBody>
        </p:sp>
        <p:sp>
          <p:nvSpPr>
            <p:cNvPr id="13" name="Rectangle 12">
              <a:extLst>
                <a:ext uri="{FF2B5EF4-FFF2-40B4-BE49-F238E27FC236}">
                  <a16:creationId xmlns:a16="http://schemas.microsoft.com/office/drawing/2014/main" id="{7FF397B9-B048-98D4-E20C-4C3530591C03}"/>
                </a:ext>
              </a:extLst>
            </p:cNvPr>
            <p:cNvSpPr/>
            <p:nvPr/>
          </p:nvSpPr>
          <p:spPr>
            <a:xfrm flipH="1">
              <a:off x="149825" y="4026076"/>
              <a:ext cx="1909545" cy="2000251"/>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65000"/>
                      <a:lumOff val="35000"/>
                    </a:prstClr>
                  </a:solidFill>
                  <a:effectLst/>
                  <a:uLnTx/>
                  <a:uFillTx/>
                  <a:latin typeface="Lato"/>
                  <a:ea typeface="+mn-ea"/>
                  <a:cs typeface="Segoe UI" panose="020B0502040204020203" pitchFamily="34" charset="0"/>
                </a:rPr>
                <a:t>Gathered data and feedback from circa </a:t>
              </a:r>
              <a:r>
                <a:rPr kumimoji="0" lang="en-US" sz="1100" b="1" i="0" u="none" strike="noStrike" kern="1200" cap="none" spc="0" normalizeH="0" baseline="0" noProof="0">
                  <a:ln>
                    <a:noFill/>
                  </a:ln>
                  <a:solidFill>
                    <a:prstClr val="black">
                      <a:lumMod val="65000"/>
                      <a:lumOff val="35000"/>
                    </a:prstClr>
                  </a:solidFill>
                  <a:effectLst/>
                  <a:uLnTx/>
                  <a:uFillTx/>
                  <a:latin typeface="Lato"/>
                  <a:ea typeface="+mn-ea"/>
                  <a:cs typeface="Segoe UI" panose="020B0502040204020203" pitchFamily="34" charset="0"/>
                </a:rPr>
                <a:t>124</a:t>
              </a:r>
              <a:r>
                <a:rPr kumimoji="0" lang="en-US" sz="1100" b="0" i="0" u="none" strike="noStrike" kern="1200" cap="none" spc="0" normalizeH="0" baseline="0" noProof="0">
                  <a:ln>
                    <a:noFill/>
                  </a:ln>
                  <a:solidFill>
                    <a:prstClr val="black">
                      <a:lumMod val="65000"/>
                      <a:lumOff val="35000"/>
                    </a:prstClr>
                  </a:solidFill>
                  <a:effectLst/>
                  <a:uLnTx/>
                  <a:uFillTx/>
                  <a:latin typeface="Lato"/>
                  <a:ea typeface="+mn-ea"/>
                  <a:cs typeface="Segoe UI" panose="020B0502040204020203" pitchFamily="34" charset="0"/>
                </a:rPr>
                <a:t> staff members</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65000"/>
                      <a:lumOff val="35000"/>
                    </a:prstClr>
                  </a:solidFill>
                  <a:effectLst/>
                  <a:uLnTx/>
                  <a:uFillTx/>
                  <a:latin typeface="Lato"/>
                  <a:ea typeface="+mn-ea"/>
                  <a:cs typeface="Segoe UI" panose="020B0502040204020203" pitchFamily="34" charset="0"/>
                </a:rPr>
                <a:t>Gone on-site over </a:t>
              </a:r>
              <a:r>
                <a:rPr kumimoji="0" lang="en-US" sz="1100" b="1" i="0" u="none" strike="noStrike" kern="1200" cap="none" spc="0" normalizeH="0" baseline="0" noProof="0">
                  <a:ln>
                    <a:noFill/>
                  </a:ln>
                  <a:solidFill>
                    <a:prstClr val="black">
                      <a:lumMod val="65000"/>
                      <a:lumOff val="35000"/>
                    </a:prstClr>
                  </a:solidFill>
                  <a:effectLst/>
                  <a:uLnTx/>
                  <a:uFillTx/>
                  <a:latin typeface="Lato"/>
                  <a:ea typeface="+mn-ea"/>
                  <a:cs typeface="Segoe UI" panose="020B0502040204020203" pitchFamily="34" charset="0"/>
                </a:rPr>
                <a:t>35</a:t>
              </a:r>
              <a:r>
                <a:rPr kumimoji="0" lang="en-US" sz="1100" b="0" i="0" u="none" strike="noStrike" kern="1200" cap="none" spc="0" normalizeH="0" baseline="0" noProof="0">
                  <a:ln>
                    <a:noFill/>
                  </a:ln>
                  <a:solidFill>
                    <a:prstClr val="black">
                      <a:lumMod val="65000"/>
                      <a:lumOff val="35000"/>
                    </a:prstClr>
                  </a:solidFill>
                  <a:effectLst/>
                  <a:uLnTx/>
                  <a:uFillTx/>
                  <a:latin typeface="Lato"/>
                  <a:ea typeface="+mn-ea"/>
                  <a:cs typeface="Segoe UI" panose="020B0502040204020203" pitchFamily="34" charset="0"/>
                </a:rPr>
                <a:t> times</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65000"/>
                      <a:lumOff val="35000"/>
                    </a:prstClr>
                  </a:solidFill>
                  <a:effectLst/>
                  <a:uLnTx/>
                  <a:uFillTx/>
                  <a:latin typeface="Lato"/>
                  <a:ea typeface="+mn-ea"/>
                  <a:cs typeface="Segoe UI" panose="020B0502040204020203" pitchFamily="34" charset="0"/>
                </a:rPr>
                <a:t>Visited circa</a:t>
              </a:r>
              <a:r>
                <a:rPr kumimoji="0" lang="en-US" sz="1100" b="1" i="0" u="none" strike="noStrike" kern="1200" cap="none" spc="0" normalizeH="0" baseline="0" noProof="0">
                  <a:ln>
                    <a:noFill/>
                  </a:ln>
                  <a:solidFill>
                    <a:prstClr val="black">
                      <a:lumMod val="65000"/>
                      <a:lumOff val="35000"/>
                    </a:prstClr>
                  </a:solidFill>
                  <a:effectLst/>
                  <a:uLnTx/>
                  <a:uFillTx/>
                  <a:latin typeface="Lato"/>
                  <a:ea typeface="+mn-ea"/>
                  <a:cs typeface="Segoe UI" panose="020B0502040204020203" pitchFamily="34" charset="0"/>
                </a:rPr>
                <a:t> 4</a:t>
              </a:r>
              <a:r>
                <a:rPr kumimoji="0" lang="en-US" sz="1100" b="0" i="0" u="none" strike="noStrike" kern="1200" cap="none" spc="0" normalizeH="0" baseline="0" noProof="0">
                  <a:ln>
                    <a:noFill/>
                  </a:ln>
                  <a:solidFill>
                    <a:prstClr val="black">
                      <a:lumMod val="65000"/>
                      <a:lumOff val="35000"/>
                    </a:prstClr>
                  </a:solidFill>
                  <a:effectLst/>
                  <a:uLnTx/>
                  <a:uFillTx/>
                  <a:latin typeface="Lato"/>
                  <a:ea typeface="+mn-ea"/>
                  <a:cs typeface="Segoe UI" panose="020B0502040204020203" pitchFamily="34" charset="0"/>
                </a:rPr>
                <a:t> community teams and </a:t>
              </a:r>
              <a:r>
                <a:rPr kumimoji="0" lang="en-US" sz="1100" b="1" i="0" u="none" strike="noStrike" kern="1200" cap="none" spc="0" normalizeH="0" baseline="0" noProof="0">
                  <a:ln>
                    <a:noFill/>
                  </a:ln>
                  <a:solidFill>
                    <a:prstClr val="black">
                      <a:lumMod val="65000"/>
                      <a:lumOff val="35000"/>
                    </a:prstClr>
                  </a:solidFill>
                  <a:effectLst/>
                  <a:uLnTx/>
                  <a:uFillTx/>
                  <a:latin typeface="Lato"/>
                  <a:ea typeface="+mn-ea"/>
                  <a:cs typeface="Segoe UI" panose="020B0502040204020203" pitchFamily="34" charset="0"/>
                </a:rPr>
                <a:t>23</a:t>
              </a:r>
              <a:r>
                <a:rPr kumimoji="0" lang="en-US" sz="1100" b="0" i="0" u="none" strike="noStrike" kern="1200" cap="none" spc="0" normalizeH="0" baseline="0" noProof="0">
                  <a:ln>
                    <a:noFill/>
                  </a:ln>
                  <a:solidFill>
                    <a:prstClr val="black">
                      <a:lumMod val="65000"/>
                      <a:lumOff val="35000"/>
                    </a:prstClr>
                  </a:solidFill>
                  <a:effectLst/>
                  <a:uLnTx/>
                  <a:uFillTx/>
                  <a:latin typeface="Lato"/>
                  <a:ea typeface="+mn-ea"/>
                  <a:cs typeface="Segoe UI" panose="020B0502040204020203" pitchFamily="34" charset="0"/>
                </a:rPr>
                <a:t> wards providing a myriad of services</a:t>
              </a: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100" b="0" i="0" u="none" strike="noStrike" kern="1200" cap="none" spc="0" normalizeH="0" baseline="0" noProof="0">
                <a:ln>
                  <a:noFill/>
                </a:ln>
                <a:solidFill>
                  <a:prstClr val="black">
                    <a:lumMod val="65000"/>
                    <a:lumOff val="35000"/>
                  </a:prstClr>
                </a:solidFill>
                <a:effectLst/>
                <a:uLnTx/>
                <a:uFillTx/>
                <a:latin typeface="Lato"/>
                <a:ea typeface="+mn-ea"/>
                <a:cs typeface="Segoe UI" panose="020B0502040204020203" pitchFamily="34" charset="0"/>
              </a:endParaRPr>
            </a:p>
          </p:txBody>
        </p:sp>
        <p:pic>
          <p:nvPicPr>
            <p:cNvPr id="14" name="Graphic 13" descr="Boardroom outline">
              <a:extLst>
                <a:ext uri="{FF2B5EF4-FFF2-40B4-BE49-F238E27FC236}">
                  <a16:creationId xmlns:a16="http://schemas.microsoft.com/office/drawing/2014/main" id="{62BBE66F-C797-9603-0A9E-A9702C4C754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59980" y="2521687"/>
              <a:ext cx="814254" cy="814254"/>
            </a:xfrm>
            <a:prstGeom prst="rect">
              <a:avLst/>
            </a:prstGeom>
          </p:spPr>
        </p:pic>
      </p:grpSp>
      <p:grpSp>
        <p:nvGrpSpPr>
          <p:cNvPr id="26" name="Group 25">
            <a:extLst>
              <a:ext uri="{FF2B5EF4-FFF2-40B4-BE49-F238E27FC236}">
                <a16:creationId xmlns:a16="http://schemas.microsoft.com/office/drawing/2014/main" id="{965DC89B-FD20-E167-644C-8A8B9AEA8A5A}"/>
              </a:ext>
            </a:extLst>
          </p:cNvPr>
          <p:cNvGrpSpPr>
            <a:grpSpLocks/>
          </p:cNvGrpSpPr>
          <p:nvPr/>
        </p:nvGrpSpPr>
        <p:grpSpPr>
          <a:xfrm>
            <a:off x="3498253" y="2263151"/>
            <a:ext cx="2043633" cy="3718552"/>
            <a:chOff x="2218900" y="2040850"/>
            <a:chExt cx="2152460" cy="3718552"/>
          </a:xfrm>
        </p:grpSpPr>
        <p:sp>
          <p:nvSpPr>
            <p:cNvPr id="15" name="Rectangle: Top Corners Rounded 14">
              <a:extLst>
                <a:ext uri="{FF2B5EF4-FFF2-40B4-BE49-F238E27FC236}">
                  <a16:creationId xmlns:a16="http://schemas.microsoft.com/office/drawing/2014/main" id="{8BA7CF05-4F4E-8E4F-377B-B036E5D057B5}"/>
                </a:ext>
              </a:extLst>
            </p:cNvPr>
            <p:cNvSpPr>
              <a:spLocks/>
            </p:cNvSpPr>
            <p:nvPr/>
          </p:nvSpPr>
          <p:spPr>
            <a:xfrm rot="10800000">
              <a:off x="2218900" y="2040850"/>
              <a:ext cx="2152460" cy="3718552"/>
            </a:xfrm>
            <a:prstGeom prst="round2Same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Lato"/>
                <a:ea typeface="+mn-ea"/>
                <a:cs typeface="+mn-cs"/>
              </a:endParaRPr>
            </a:p>
          </p:txBody>
        </p:sp>
        <p:sp>
          <p:nvSpPr>
            <p:cNvPr id="16" name="Freeform: Shape 15">
              <a:extLst>
                <a:ext uri="{FF2B5EF4-FFF2-40B4-BE49-F238E27FC236}">
                  <a16:creationId xmlns:a16="http://schemas.microsoft.com/office/drawing/2014/main" id="{DE670E91-7E51-D697-96EB-5B60BD6D6A7F}"/>
                </a:ext>
              </a:extLst>
            </p:cNvPr>
            <p:cNvSpPr>
              <a:spLocks/>
            </p:cNvSpPr>
            <p:nvPr/>
          </p:nvSpPr>
          <p:spPr>
            <a:xfrm>
              <a:off x="2592105" y="2281332"/>
              <a:ext cx="1240580" cy="1202587"/>
            </a:xfrm>
            <a:custGeom>
              <a:avLst/>
              <a:gdLst>
                <a:gd name="connsiteX0" fmla="*/ 763203 w 1526406"/>
                <a:gd name="connsiteY0" fmla="*/ 59739 h 1526406"/>
                <a:gd name="connsiteX1" fmla="*/ 1466667 w 1526406"/>
                <a:gd name="connsiteY1" fmla="*/ 763203 h 1526406"/>
                <a:gd name="connsiteX2" fmla="*/ 763203 w 1526406"/>
                <a:gd name="connsiteY2" fmla="*/ 1466667 h 1526406"/>
                <a:gd name="connsiteX3" fmla="*/ 59739 w 1526406"/>
                <a:gd name="connsiteY3" fmla="*/ 763203 h 1526406"/>
                <a:gd name="connsiteX4" fmla="*/ 763203 w 1526406"/>
                <a:gd name="connsiteY4" fmla="*/ 59739 h 1526406"/>
                <a:gd name="connsiteX5" fmla="*/ 763203 w 1526406"/>
                <a:gd name="connsiteY5" fmla="*/ 37339 h 1526406"/>
                <a:gd name="connsiteX6" fmla="*/ 37339 w 1526406"/>
                <a:gd name="connsiteY6" fmla="*/ 763203 h 1526406"/>
                <a:gd name="connsiteX7" fmla="*/ 763203 w 1526406"/>
                <a:gd name="connsiteY7" fmla="*/ 1489067 h 1526406"/>
                <a:gd name="connsiteX8" fmla="*/ 1489067 w 1526406"/>
                <a:gd name="connsiteY8" fmla="*/ 763203 h 1526406"/>
                <a:gd name="connsiteX9" fmla="*/ 763203 w 1526406"/>
                <a:gd name="connsiteY9" fmla="*/ 37339 h 1526406"/>
                <a:gd name="connsiteX10" fmla="*/ 763203 w 1526406"/>
                <a:gd name="connsiteY10" fmla="*/ 0 h 1526406"/>
                <a:gd name="connsiteX11" fmla="*/ 1526406 w 1526406"/>
                <a:gd name="connsiteY11" fmla="*/ 763203 h 1526406"/>
                <a:gd name="connsiteX12" fmla="*/ 763203 w 1526406"/>
                <a:gd name="connsiteY12" fmla="*/ 1526406 h 1526406"/>
                <a:gd name="connsiteX13" fmla="*/ 0 w 1526406"/>
                <a:gd name="connsiteY13" fmla="*/ 763203 h 1526406"/>
                <a:gd name="connsiteX14" fmla="*/ 763203 w 1526406"/>
                <a:gd name="connsiteY14" fmla="*/ 0 h 152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6406" h="1526406">
                  <a:moveTo>
                    <a:pt x="763203" y="59739"/>
                  </a:moveTo>
                  <a:cubicBezTo>
                    <a:pt x="1151715" y="59739"/>
                    <a:pt x="1466667" y="374691"/>
                    <a:pt x="1466667" y="763203"/>
                  </a:cubicBezTo>
                  <a:cubicBezTo>
                    <a:pt x="1466667" y="1151715"/>
                    <a:pt x="1151715" y="1466667"/>
                    <a:pt x="763203" y="1466667"/>
                  </a:cubicBezTo>
                  <a:cubicBezTo>
                    <a:pt x="374691" y="1466667"/>
                    <a:pt x="59739" y="1151715"/>
                    <a:pt x="59739" y="763203"/>
                  </a:cubicBezTo>
                  <a:cubicBezTo>
                    <a:pt x="59739" y="374691"/>
                    <a:pt x="374691" y="59739"/>
                    <a:pt x="763203" y="59739"/>
                  </a:cubicBezTo>
                  <a:close/>
                  <a:moveTo>
                    <a:pt x="763203" y="37339"/>
                  </a:moveTo>
                  <a:cubicBezTo>
                    <a:pt x="362319" y="37339"/>
                    <a:pt x="37339" y="362319"/>
                    <a:pt x="37339" y="763203"/>
                  </a:cubicBezTo>
                  <a:cubicBezTo>
                    <a:pt x="37339" y="1164087"/>
                    <a:pt x="362319" y="1489067"/>
                    <a:pt x="763203" y="1489067"/>
                  </a:cubicBezTo>
                  <a:cubicBezTo>
                    <a:pt x="1164087" y="1489067"/>
                    <a:pt x="1489067" y="1164087"/>
                    <a:pt x="1489067" y="763203"/>
                  </a:cubicBezTo>
                  <a:cubicBezTo>
                    <a:pt x="1489067" y="362319"/>
                    <a:pt x="1164087" y="37339"/>
                    <a:pt x="763203" y="37339"/>
                  </a:cubicBezTo>
                  <a:close/>
                  <a:moveTo>
                    <a:pt x="763203" y="0"/>
                  </a:moveTo>
                  <a:cubicBezTo>
                    <a:pt x="1184708" y="0"/>
                    <a:pt x="1526406" y="341698"/>
                    <a:pt x="1526406" y="763203"/>
                  </a:cubicBezTo>
                  <a:cubicBezTo>
                    <a:pt x="1526406" y="1184708"/>
                    <a:pt x="1184708" y="1526406"/>
                    <a:pt x="763203" y="1526406"/>
                  </a:cubicBezTo>
                  <a:cubicBezTo>
                    <a:pt x="341698" y="1526406"/>
                    <a:pt x="0" y="1184708"/>
                    <a:pt x="0" y="763203"/>
                  </a:cubicBezTo>
                  <a:cubicBezTo>
                    <a:pt x="0" y="341698"/>
                    <a:pt x="341698" y="0"/>
                    <a:pt x="76320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Lato"/>
                <a:ea typeface="+mn-ea"/>
                <a:cs typeface="+mn-cs"/>
              </a:endParaRPr>
            </a:p>
          </p:txBody>
        </p:sp>
        <p:sp>
          <p:nvSpPr>
            <p:cNvPr id="17" name="Rectangle 16">
              <a:extLst>
                <a:ext uri="{FF2B5EF4-FFF2-40B4-BE49-F238E27FC236}">
                  <a16:creationId xmlns:a16="http://schemas.microsoft.com/office/drawing/2014/main" id="{6960D57B-57C3-5049-831A-CBBFF0202575}"/>
                </a:ext>
              </a:extLst>
            </p:cNvPr>
            <p:cNvSpPr>
              <a:spLocks/>
            </p:cNvSpPr>
            <p:nvPr/>
          </p:nvSpPr>
          <p:spPr>
            <a:xfrm>
              <a:off x="2218903" y="3688035"/>
              <a:ext cx="1931853"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Lato"/>
                  <a:ea typeface="+mn-ea"/>
                  <a:cs typeface="+mn-cs"/>
                </a:rPr>
                <a:t>Remote sessions </a:t>
              </a:r>
              <a:endParaRPr kumimoji="0" lang="en-ID" sz="1400" b="1" i="0" u="none" strike="noStrike" kern="1200" cap="none" spc="0" normalizeH="0" baseline="0" noProof="0">
                <a:ln>
                  <a:noFill/>
                </a:ln>
                <a:solidFill>
                  <a:prstClr val="black">
                    <a:lumMod val="75000"/>
                    <a:lumOff val="25000"/>
                  </a:prstClr>
                </a:solidFill>
                <a:effectLst/>
                <a:uLnTx/>
                <a:uFillTx/>
                <a:latin typeface="Lato"/>
                <a:ea typeface="+mn-ea"/>
                <a:cs typeface="+mn-cs"/>
              </a:endParaRPr>
            </a:p>
          </p:txBody>
        </p:sp>
        <p:sp>
          <p:nvSpPr>
            <p:cNvPr id="18" name="Rectangle 17">
              <a:extLst>
                <a:ext uri="{FF2B5EF4-FFF2-40B4-BE49-F238E27FC236}">
                  <a16:creationId xmlns:a16="http://schemas.microsoft.com/office/drawing/2014/main" id="{A1AED2F9-30DE-8DA2-BA2E-037738EF9CFD}"/>
                </a:ext>
              </a:extLst>
            </p:cNvPr>
            <p:cNvSpPr>
              <a:spLocks/>
            </p:cNvSpPr>
            <p:nvPr/>
          </p:nvSpPr>
          <p:spPr>
            <a:xfrm flipH="1">
              <a:off x="2218902" y="3972512"/>
              <a:ext cx="2152458" cy="1718419"/>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65000"/>
                      <a:lumOff val="35000"/>
                    </a:prstClr>
                  </a:solidFill>
                  <a:effectLst/>
                  <a:uLnTx/>
                  <a:uFillTx/>
                  <a:latin typeface="Lato"/>
                  <a:ea typeface="+mn-ea"/>
                  <a:cs typeface="Segoe UI" panose="020B0502040204020203" pitchFamily="34" charset="0"/>
                </a:rPr>
                <a:t>Led workshops to discuss potential solutions to common challenges</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65000"/>
                      <a:lumOff val="35000"/>
                    </a:prstClr>
                  </a:solidFill>
                  <a:effectLst/>
                  <a:uLnTx/>
                  <a:uFillTx/>
                  <a:latin typeface="Lato"/>
                  <a:ea typeface="+mn-ea"/>
                  <a:cs typeface="Segoe UI" panose="020B0502040204020203" pitchFamily="34" charset="0"/>
                </a:rPr>
                <a:t>Held regular remote meetings with an ‘SOP lead’ and team to finetune the details and review the SOP before final sign-off</a:t>
              </a:r>
            </a:p>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v"/>
                <a:tabLst/>
                <a:defRPr/>
              </a:pPr>
              <a:endParaRPr kumimoji="0" lang="en-US" sz="1100" b="0" i="0" u="none" strike="noStrike" kern="1200" cap="none" spc="0" normalizeH="0" baseline="0" noProof="0">
                <a:ln>
                  <a:noFill/>
                </a:ln>
                <a:solidFill>
                  <a:prstClr val="black">
                    <a:lumMod val="65000"/>
                    <a:lumOff val="35000"/>
                  </a:prstClr>
                </a:solidFill>
                <a:effectLst/>
                <a:uLnTx/>
                <a:uFillTx/>
                <a:latin typeface="Lato"/>
                <a:ea typeface="+mn-ea"/>
                <a:cs typeface="Segoe UI" panose="020B0502040204020203" pitchFamily="34" charset="0"/>
              </a:endParaRPr>
            </a:p>
          </p:txBody>
        </p:sp>
        <p:pic>
          <p:nvPicPr>
            <p:cNvPr id="19" name="Graphic 18" descr="Meeting outline">
              <a:extLst>
                <a:ext uri="{FF2B5EF4-FFF2-40B4-BE49-F238E27FC236}">
                  <a16:creationId xmlns:a16="http://schemas.microsoft.com/office/drawing/2014/main" id="{EDBB1431-012D-E9F5-370D-549AC9BD217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837702" y="2499552"/>
              <a:ext cx="714108" cy="714108"/>
            </a:xfrm>
            <a:prstGeom prst="rect">
              <a:avLst/>
            </a:prstGeom>
          </p:spPr>
        </p:pic>
      </p:grpSp>
      <p:sp>
        <p:nvSpPr>
          <p:cNvPr id="9" name="TextBox 8">
            <a:extLst>
              <a:ext uri="{FF2B5EF4-FFF2-40B4-BE49-F238E27FC236}">
                <a16:creationId xmlns:a16="http://schemas.microsoft.com/office/drawing/2014/main" id="{B1290C36-3CE7-92FB-82B6-D8CC822DA526}"/>
              </a:ext>
            </a:extLst>
          </p:cNvPr>
          <p:cNvSpPr txBox="1"/>
          <p:nvPr/>
        </p:nvSpPr>
        <p:spPr>
          <a:xfrm>
            <a:off x="1045637" y="1862909"/>
            <a:ext cx="4496250"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DADCE1">
                    <a:lumMod val="50000"/>
                  </a:srgbClr>
                </a:solidFill>
                <a:effectLst/>
                <a:uLnTx/>
                <a:uFillTx/>
                <a:latin typeface="Lato"/>
                <a:ea typeface="+mn-ea"/>
                <a:cs typeface="+mn-cs"/>
              </a:rPr>
              <a:t>How we have worked with EPUT</a:t>
            </a:r>
          </a:p>
        </p:txBody>
      </p:sp>
      <p:sp>
        <p:nvSpPr>
          <p:cNvPr id="2" name="Rectangle: Rounded Corners 1">
            <a:extLst>
              <a:ext uri="{FF2B5EF4-FFF2-40B4-BE49-F238E27FC236}">
                <a16:creationId xmlns:a16="http://schemas.microsoft.com/office/drawing/2014/main" id="{7EA5697D-0A1D-ED01-1B10-BE122A314C22}"/>
              </a:ext>
            </a:extLst>
          </p:cNvPr>
          <p:cNvSpPr/>
          <p:nvPr/>
        </p:nvSpPr>
        <p:spPr>
          <a:xfrm>
            <a:off x="6724041" y="2286547"/>
            <a:ext cx="4896928" cy="668863"/>
          </a:xfrm>
          <a:prstGeom prst="roundRect">
            <a:avLst>
              <a:gd name="adj" fmla="val 4213"/>
            </a:avLst>
          </a:prstGeom>
          <a:solidFill>
            <a:schemeClr val="bg1"/>
          </a:solidFill>
          <a:ln>
            <a:noFill/>
          </a:ln>
          <a:effectLst>
            <a:outerShdw blurRad="571500" dist="190500" dir="2700000" sx="95000" sy="9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grpSp>
        <p:nvGrpSpPr>
          <p:cNvPr id="3" name="Group 2">
            <a:extLst>
              <a:ext uri="{FF2B5EF4-FFF2-40B4-BE49-F238E27FC236}">
                <a16:creationId xmlns:a16="http://schemas.microsoft.com/office/drawing/2014/main" id="{24F582BC-EE0B-485E-1F97-1D382CB3A195}"/>
              </a:ext>
            </a:extLst>
          </p:cNvPr>
          <p:cNvGrpSpPr/>
          <p:nvPr/>
        </p:nvGrpSpPr>
        <p:grpSpPr>
          <a:xfrm>
            <a:off x="6526788" y="2202996"/>
            <a:ext cx="782171" cy="645232"/>
            <a:chOff x="600074" y="1967466"/>
            <a:chExt cx="945167" cy="860957"/>
          </a:xfrm>
        </p:grpSpPr>
        <p:grpSp>
          <p:nvGrpSpPr>
            <p:cNvPr id="27" name="Graphic 2">
              <a:extLst>
                <a:ext uri="{FF2B5EF4-FFF2-40B4-BE49-F238E27FC236}">
                  <a16:creationId xmlns:a16="http://schemas.microsoft.com/office/drawing/2014/main" id="{06E4ADD6-2CFD-514B-D88F-ED2A59958A06}"/>
                </a:ext>
              </a:extLst>
            </p:cNvPr>
            <p:cNvGrpSpPr/>
            <p:nvPr/>
          </p:nvGrpSpPr>
          <p:grpSpPr>
            <a:xfrm>
              <a:off x="600074" y="1967466"/>
              <a:ext cx="945167" cy="860957"/>
              <a:chOff x="600074" y="1967466"/>
              <a:chExt cx="945167" cy="860957"/>
            </a:xfrm>
          </p:grpSpPr>
          <p:sp>
            <p:nvSpPr>
              <p:cNvPr id="29" name="Freeform: Shape 28">
                <a:extLst>
                  <a:ext uri="{FF2B5EF4-FFF2-40B4-BE49-F238E27FC236}">
                    <a16:creationId xmlns:a16="http://schemas.microsoft.com/office/drawing/2014/main" id="{3BF65F7A-E21E-3FD2-503D-723BB6653693}"/>
                  </a:ext>
                </a:extLst>
              </p:cNvPr>
              <p:cNvSpPr/>
              <p:nvPr/>
            </p:nvSpPr>
            <p:spPr>
              <a:xfrm>
                <a:off x="723976" y="2033693"/>
                <a:ext cx="275874" cy="794730"/>
              </a:xfrm>
              <a:custGeom>
                <a:avLst/>
                <a:gdLst>
                  <a:gd name="connsiteX0" fmla="*/ 275875 w 275874"/>
                  <a:gd name="connsiteY0" fmla="*/ 718854 h 794730"/>
                  <a:gd name="connsiteX1" fmla="*/ 0 w 275874"/>
                  <a:gd name="connsiteY1" fmla="*/ 794730 h 794730"/>
                  <a:gd name="connsiteX2" fmla="*/ 0 w 275874"/>
                  <a:gd name="connsiteY2" fmla="*/ 0 h 794730"/>
                </a:gdLst>
                <a:ahLst/>
                <a:cxnLst>
                  <a:cxn ang="0">
                    <a:pos x="connsiteX0" y="connsiteY0"/>
                  </a:cxn>
                  <a:cxn ang="0">
                    <a:pos x="connsiteX1" y="connsiteY1"/>
                  </a:cxn>
                  <a:cxn ang="0">
                    <a:pos x="connsiteX2" y="connsiteY2"/>
                  </a:cxn>
                </a:cxnLst>
                <a:rect l="l" t="t" r="r" b="b"/>
                <a:pathLst>
                  <a:path w="275874" h="794730">
                    <a:moveTo>
                      <a:pt x="275875" y="718854"/>
                    </a:moveTo>
                    <a:lnTo>
                      <a:pt x="0" y="794730"/>
                    </a:lnTo>
                    <a:lnTo>
                      <a:pt x="0" y="0"/>
                    </a:lnTo>
                    <a:close/>
                  </a:path>
                </a:pathLst>
              </a:custGeom>
              <a:solidFill>
                <a:srgbClr val="CCCCCC"/>
              </a:solidFill>
              <a:ln w="10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black"/>
                  </a:solidFill>
                  <a:effectLst/>
                  <a:uLnTx/>
                  <a:uFillTx/>
                  <a:latin typeface="Lato"/>
                  <a:ea typeface="+mn-ea"/>
                  <a:cs typeface="+mn-cs"/>
                </a:endParaRPr>
              </a:p>
            </p:txBody>
          </p:sp>
          <p:sp>
            <p:nvSpPr>
              <p:cNvPr id="30" name="Freeform: Shape 29">
                <a:extLst>
                  <a:ext uri="{FF2B5EF4-FFF2-40B4-BE49-F238E27FC236}">
                    <a16:creationId xmlns:a16="http://schemas.microsoft.com/office/drawing/2014/main" id="{F11F5F86-EF13-C655-DC5D-1FC57AE316E9}"/>
                  </a:ext>
                </a:extLst>
              </p:cNvPr>
              <p:cNvSpPr/>
              <p:nvPr/>
            </p:nvSpPr>
            <p:spPr>
              <a:xfrm>
                <a:off x="600074" y="2033693"/>
                <a:ext cx="399777" cy="718853"/>
              </a:xfrm>
              <a:custGeom>
                <a:avLst/>
                <a:gdLst>
                  <a:gd name="connsiteX0" fmla="*/ 0 w 399777"/>
                  <a:gd name="connsiteY0" fmla="*/ 650762 h 718853"/>
                  <a:gd name="connsiteX1" fmla="*/ 399778 w 399777"/>
                  <a:gd name="connsiteY1" fmla="*/ 718854 h 718853"/>
                  <a:gd name="connsiteX2" fmla="*/ 123903 w 399777"/>
                  <a:gd name="connsiteY2" fmla="*/ 0 h 718853"/>
                </a:gdLst>
                <a:ahLst/>
                <a:cxnLst>
                  <a:cxn ang="0">
                    <a:pos x="connsiteX0" y="connsiteY0"/>
                  </a:cxn>
                  <a:cxn ang="0">
                    <a:pos x="connsiteX1" y="connsiteY1"/>
                  </a:cxn>
                  <a:cxn ang="0">
                    <a:pos x="connsiteX2" y="connsiteY2"/>
                  </a:cxn>
                </a:cxnLst>
                <a:rect l="l" t="t" r="r" b="b"/>
                <a:pathLst>
                  <a:path w="399777" h="718853">
                    <a:moveTo>
                      <a:pt x="0" y="650762"/>
                    </a:moveTo>
                    <a:lnTo>
                      <a:pt x="399778" y="718854"/>
                    </a:lnTo>
                    <a:lnTo>
                      <a:pt x="123903" y="0"/>
                    </a:lnTo>
                    <a:close/>
                  </a:path>
                </a:pathLst>
              </a:custGeom>
              <a:solidFill>
                <a:schemeClr val="accent1">
                  <a:lumMod val="75000"/>
                </a:schemeClr>
              </a:solidFill>
              <a:ln w="10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black"/>
                  </a:solidFill>
                  <a:effectLst/>
                  <a:uLnTx/>
                  <a:uFillTx/>
                  <a:latin typeface="Lato"/>
                  <a:ea typeface="+mn-ea"/>
                  <a:cs typeface="+mn-cs"/>
                </a:endParaRPr>
              </a:p>
            </p:txBody>
          </p:sp>
          <p:sp>
            <p:nvSpPr>
              <p:cNvPr id="31" name="Freeform: Shape 30">
                <a:extLst>
                  <a:ext uri="{FF2B5EF4-FFF2-40B4-BE49-F238E27FC236}">
                    <a16:creationId xmlns:a16="http://schemas.microsoft.com/office/drawing/2014/main" id="{E13926D0-7D69-C01B-24AD-56812DF0FAF6}"/>
                  </a:ext>
                </a:extLst>
              </p:cNvPr>
              <p:cNvSpPr/>
              <p:nvPr/>
            </p:nvSpPr>
            <p:spPr>
              <a:xfrm>
                <a:off x="600074" y="1967466"/>
                <a:ext cx="945167" cy="766002"/>
              </a:xfrm>
              <a:custGeom>
                <a:avLst/>
                <a:gdLst>
                  <a:gd name="connsiteX0" fmla="*/ 945168 w 945167"/>
                  <a:gd name="connsiteY0" fmla="*/ 383001 h 766002"/>
                  <a:gd name="connsiteX1" fmla="*/ 633328 w 945167"/>
                  <a:gd name="connsiteY1" fmla="*/ 0 h 766002"/>
                  <a:gd name="connsiteX2" fmla="*/ 633328 w 945167"/>
                  <a:gd name="connsiteY2" fmla="*/ 162389 h 766002"/>
                  <a:gd name="connsiteX3" fmla="*/ 123903 w 945167"/>
                  <a:gd name="connsiteY3" fmla="*/ 66228 h 766002"/>
                  <a:gd name="connsiteX4" fmla="*/ 0 w 945167"/>
                  <a:gd name="connsiteY4" fmla="*/ 716990 h 766002"/>
                  <a:gd name="connsiteX5" fmla="*/ 633328 w 945167"/>
                  <a:gd name="connsiteY5" fmla="*/ 597473 h 766002"/>
                  <a:gd name="connsiteX6" fmla="*/ 633328 w 945167"/>
                  <a:gd name="connsiteY6" fmla="*/ 766003 h 76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5167" h="766002">
                    <a:moveTo>
                      <a:pt x="945168" y="383001"/>
                    </a:moveTo>
                    <a:lnTo>
                      <a:pt x="633328" y="0"/>
                    </a:lnTo>
                    <a:lnTo>
                      <a:pt x="633328" y="162389"/>
                    </a:lnTo>
                    <a:lnTo>
                      <a:pt x="123903" y="66228"/>
                    </a:lnTo>
                    <a:lnTo>
                      <a:pt x="0" y="716990"/>
                    </a:lnTo>
                    <a:lnTo>
                      <a:pt x="633328" y="597473"/>
                    </a:lnTo>
                    <a:lnTo>
                      <a:pt x="633328" y="766003"/>
                    </a:lnTo>
                    <a:close/>
                  </a:path>
                </a:pathLst>
              </a:custGeom>
              <a:solidFill>
                <a:schemeClr val="accent1"/>
              </a:solidFill>
              <a:ln w="10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black"/>
                  </a:solidFill>
                  <a:effectLst/>
                  <a:uLnTx/>
                  <a:uFillTx/>
                  <a:latin typeface="Lato"/>
                  <a:ea typeface="+mn-ea"/>
                  <a:cs typeface="+mn-cs"/>
                </a:endParaRPr>
              </a:p>
            </p:txBody>
          </p:sp>
        </p:grpSp>
        <p:sp>
          <p:nvSpPr>
            <p:cNvPr id="28" name="TextBox 27">
              <a:extLst>
                <a:ext uri="{FF2B5EF4-FFF2-40B4-BE49-F238E27FC236}">
                  <a16:creationId xmlns:a16="http://schemas.microsoft.com/office/drawing/2014/main" id="{C333BB04-0E31-D71E-7F1B-BB98A8252413}"/>
                </a:ext>
              </a:extLst>
            </p:cNvPr>
            <p:cNvSpPr txBox="1"/>
            <p:nvPr/>
          </p:nvSpPr>
          <p:spPr>
            <a:xfrm>
              <a:off x="731187" y="2074430"/>
              <a:ext cx="373253" cy="3879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000" b="1" i="0" u="none" strike="noStrike" kern="1200" cap="none" spc="0" normalizeH="0" baseline="0" noProof="0">
                  <a:ln>
                    <a:noFill/>
                  </a:ln>
                  <a:solidFill>
                    <a:srgbClr val="FFFFFF"/>
                  </a:solidFill>
                  <a:effectLst/>
                  <a:uLnTx/>
                  <a:uFillTx/>
                  <a:latin typeface="Lato"/>
                  <a:ea typeface="+mn-ea"/>
                  <a:cs typeface="+mn-cs"/>
                  <a:sym typeface="Montserrat-Bold"/>
                  <a:rtl val="0"/>
                </a:rPr>
                <a:t>A</a:t>
              </a:r>
            </a:p>
          </p:txBody>
        </p:sp>
      </p:grpSp>
      <p:sp>
        <p:nvSpPr>
          <p:cNvPr id="32" name="Rectangle 31">
            <a:extLst>
              <a:ext uri="{FF2B5EF4-FFF2-40B4-BE49-F238E27FC236}">
                <a16:creationId xmlns:a16="http://schemas.microsoft.com/office/drawing/2014/main" id="{81A8F2F2-66D6-6534-6D3D-8FD158C34EC6}"/>
              </a:ext>
            </a:extLst>
          </p:cNvPr>
          <p:cNvSpPr/>
          <p:nvPr/>
        </p:nvSpPr>
        <p:spPr>
          <a:xfrm flipH="1">
            <a:off x="7354668" y="2393227"/>
            <a:ext cx="4298792" cy="493533"/>
          </a:xfrm>
          <a:prstGeom prst="rect">
            <a:avLst/>
          </a:prstGeom>
        </p:spPr>
        <p:txBody>
          <a:bodyPr wrap="square" anchor="b">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lumMod val="65000"/>
                    <a:lumOff val="35000"/>
                  </a:prstClr>
                </a:solidFill>
                <a:effectLst/>
                <a:uLnTx/>
                <a:uFillTx/>
                <a:latin typeface="Lato" panose="020F0502020204030203" pitchFamily="34" charset="0"/>
                <a:ea typeface="+mn-ea"/>
                <a:cs typeface="Calibri" panose="020F0502020204030204" pitchFamily="34" charset="0"/>
              </a:rPr>
              <a:t>We gain a clearer undertanding of the current process and shortcomings</a:t>
            </a:r>
          </a:p>
        </p:txBody>
      </p:sp>
      <p:sp>
        <p:nvSpPr>
          <p:cNvPr id="33" name="Rectangle: Rounded Corners 32">
            <a:extLst>
              <a:ext uri="{FF2B5EF4-FFF2-40B4-BE49-F238E27FC236}">
                <a16:creationId xmlns:a16="http://schemas.microsoft.com/office/drawing/2014/main" id="{3F15C1A7-ABD2-20A4-E6D1-732ACC168B4D}"/>
              </a:ext>
            </a:extLst>
          </p:cNvPr>
          <p:cNvSpPr/>
          <p:nvPr/>
        </p:nvSpPr>
        <p:spPr>
          <a:xfrm>
            <a:off x="6724041" y="3139354"/>
            <a:ext cx="4896928" cy="668863"/>
          </a:xfrm>
          <a:prstGeom prst="roundRect">
            <a:avLst>
              <a:gd name="adj" fmla="val 4213"/>
            </a:avLst>
          </a:prstGeom>
          <a:solidFill>
            <a:schemeClr val="bg1"/>
          </a:solidFill>
          <a:ln>
            <a:noFill/>
          </a:ln>
          <a:effectLst>
            <a:outerShdw blurRad="571500" dist="190500" dir="2700000" sx="95000" sy="9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grpSp>
        <p:nvGrpSpPr>
          <p:cNvPr id="34" name="Group 33">
            <a:extLst>
              <a:ext uri="{FF2B5EF4-FFF2-40B4-BE49-F238E27FC236}">
                <a16:creationId xmlns:a16="http://schemas.microsoft.com/office/drawing/2014/main" id="{B2A87DD8-7A6B-A476-D04A-27DA41E96246}"/>
              </a:ext>
            </a:extLst>
          </p:cNvPr>
          <p:cNvGrpSpPr/>
          <p:nvPr/>
        </p:nvGrpSpPr>
        <p:grpSpPr>
          <a:xfrm>
            <a:off x="6529747" y="3044609"/>
            <a:ext cx="782171" cy="637542"/>
            <a:chOff x="600074" y="1967466"/>
            <a:chExt cx="945167" cy="860957"/>
          </a:xfrm>
        </p:grpSpPr>
        <p:grpSp>
          <p:nvGrpSpPr>
            <p:cNvPr id="35" name="Graphic 2">
              <a:extLst>
                <a:ext uri="{FF2B5EF4-FFF2-40B4-BE49-F238E27FC236}">
                  <a16:creationId xmlns:a16="http://schemas.microsoft.com/office/drawing/2014/main" id="{A8D56272-29D5-89BA-3681-A8FD771F9629}"/>
                </a:ext>
              </a:extLst>
            </p:cNvPr>
            <p:cNvGrpSpPr/>
            <p:nvPr/>
          </p:nvGrpSpPr>
          <p:grpSpPr>
            <a:xfrm>
              <a:off x="600074" y="1967466"/>
              <a:ext cx="945167" cy="860957"/>
              <a:chOff x="600074" y="1967466"/>
              <a:chExt cx="945167" cy="860957"/>
            </a:xfrm>
          </p:grpSpPr>
          <p:sp>
            <p:nvSpPr>
              <p:cNvPr id="38" name="Freeform: Shape 37">
                <a:extLst>
                  <a:ext uri="{FF2B5EF4-FFF2-40B4-BE49-F238E27FC236}">
                    <a16:creationId xmlns:a16="http://schemas.microsoft.com/office/drawing/2014/main" id="{E8BBD52F-D862-D415-C0EC-EC47B9E090FD}"/>
                  </a:ext>
                </a:extLst>
              </p:cNvPr>
              <p:cNvSpPr/>
              <p:nvPr/>
            </p:nvSpPr>
            <p:spPr>
              <a:xfrm>
                <a:off x="723976" y="2033693"/>
                <a:ext cx="275874" cy="794730"/>
              </a:xfrm>
              <a:custGeom>
                <a:avLst/>
                <a:gdLst>
                  <a:gd name="connsiteX0" fmla="*/ 275875 w 275874"/>
                  <a:gd name="connsiteY0" fmla="*/ 718854 h 794730"/>
                  <a:gd name="connsiteX1" fmla="*/ 0 w 275874"/>
                  <a:gd name="connsiteY1" fmla="*/ 794730 h 794730"/>
                  <a:gd name="connsiteX2" fmla="*/ 0 w 275874"/>
                  <a:gd name="connsiteY2" fmla="*/ 0 h 794730"/>
                </a:gdLst>
                <a:ahLst/>
                <a:cxnLst>
                  <a:cxn ang="0">
                    <a:pos x="connsiteX0" y="connsiteY0"/>
                  </a:cxn>
                  <a:cxn ang="0">
                    <a:pos x="connsiteX1" y="connsiteY1"/>
                  </a:cxn>
                  <a:cxn ang="0">
                    <a:pos x="connsiteX2" y="connsiteY2"/>
                  </a:cxn>
                </a:cxnLst>
                <a:rect l="l" t="t" r="r" b="b"/>
                <a:pathLst>
                  <a:path w="275874" h="794730">
                    <a:moveTo>
                      <a:pt x="275875" y="718854"/>
                    </a:moveTo>
                    <a:lnTo>
                      <a:pt x="0" y="794730"/>
                    </a:lnTo>
                    <a:lnTo>
                      <a:pt x="0" y="0"/>
                    </a:lnTo>
                    <a:close/>
                  </a:path>
                </a:pathLst>
              </a:custGeom>
              <a:solidFill>
                <a:srgbClr val="CCCCCC"/>
              </a:solidFill>
              <a:ln w="10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black"/>
                  </a:solidFill>
                  <a:effectLst/>
                  <a:uLnTx/>
                  <a:uFillTx/>
                  <a:latin typeface="Lato"/>
                  <a:ea typeface="+mn-ea"/>
                  <a:cs typeface="+mn-cs"/>
                </a:endParaRPr>
              </a:p>
            </p:txBody>
          </p:sp>
          <p:sp>
            <p:nvSpPr>
              <p:cNvPr id="39" name="Freeform: Shape 38">
                <a:extLst>
                  <a:ext uri="{FF2B5EF4-FFF2-40B4-BE49-F238E27FC236}">
                    <a16:creationId xmlns:a16="http://schemas.microsoft.com/office/drawing/2014/main" id="{25A852C6-6074-D2C5-FE07-0F329A4BCB21}"/>
                  </a:ext>
                </a:extLst>
              </p:cNvPr>
              <p:cNvSpPr/>
              <p:nvPr/>
            </p:nvSpPr>
            <p:spPr>
              <a:xfrm>
                <a:off x="600074" y="2033693"/>
                <a:ext cx="399777" cy="718853"/>
              </a:xfrm>
              <a:custGeom>
                <a:avLst/>
                <a:gdLst>
                  <a:gd name="connsiteX0" fmla="*/ 0 w 399777"/>
                  <a:gd name="connsiteY0" fmla="*/ 650762 h 718853"/>
                  <a:gd name="connsiteX1" fmla="*/ 399778 w 399777"/>
                  <a:gd name="connsiteY1" fmla="*/ 718854 h 718853"/>
                  <a:gd name="connsiteX2" fmla="*/ 123903 w 399777"/>
                  <a:gd name="connsiteY2" fmla="*/ 0 h 718853"/>
                </a:gdLst>
                <a:ahLst/>
                <a:cxnLst>
                  <a:cxn ang="0">
                    <a:pos x="connsiteX0" y="connsiteY0"/>
                  </a:cxn>
                  <a:cxn ang="0">
                    <a:pos x="connsiteX1" y="connsiteY1"/>
                  </a:cxn>
                  <a:cxn ang="0">
                    <a:pos x="connsiteX2" y="connsiteY2"/>
                  </a:cxn>
                </a:cxnLst>
                <a:rect l="l" t="t" r="r" b="b"/>
                <a:pathLst>
                  <a:path w="399777" h="718853">
                    <a:moveTo>
                      <a:pt x="0" y="650762"/>
                    </a:moveTo>
                    <a:lnTo>
                      <a:pt x="399778" y="718854"/>
                    </a:lnTo>
                    <a:lnTo>
                      <a:pt x="123903" y="0"/>
                    </a:lnTo>
                    <a:close/>
                  </a:path>
                </a:pathLst>
              </a:custGeom>
              <a:solidFill>
                <a:schemeClr val="accent2">
                  <a:lumMod val="75000"/>
                </a:schemeClr>
              </a:solidFill>
              <a:ln w="10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black"/>
                  </a:solidFill>
                  <a:effectLst/>
                  <a:uLnTx/>
                  <a:uFillTx/>
                  <a:latin typeface="Lato"/>
                  <a:ea typeface="+mn-ea"/>
                  <a:cs typeface="+mn-cs"/>
                </a:endParaRPr>
              </a:p>
            </p:txBody>
          </p:sp>
          <p:sp>
            <p:nvSpPr>
              <p:cNvPr id="40" name="Freeform: Shape 39">
                <a:extLst>
                  <a:ext uri="{FF2B5EF4-FFF2-40B4-BE49-F238E27FC236}">
                    <a16:creationId xmlns:a16="http://schemas.microsoft.com/office/drawing/2014/main" id="{26B9C0A4-9C80-0D0C-F41C-0261BEA323E7}"/>
                  </a:ext>
                </a:extLst>
              </p:cNvPr>
              <p:cNvSpPr/>
              <p:nvPr/>
            </p:nvSpPr>
            <p:spPr>
              <a:xfrm>
                <a:off x="600074" y="1967466"/>
                <a:ext cx="945167" cy="766002"/>
              </a:xfrm>
              <a:custGeom>
                <a:avLst/>
                <a:gdLst>
                  <a:gd name="connsiteX0" fmla="*/ 945168 w 945167"/>
                  <a:gd name="connsiteY0" fmla="*/ 383001 h 766002"/>
                  <a:gd name="connsiteX1" fmla="*/ 633328 w 945167"/>
                  <a:gd name="connsiteY1" fmla="*/ 0 h 766002"/>
                  <a:gd name="connsiteX2" fmla="*/ 633328 w 945167"/>
                  <a:gd name="connsiteY2" fmla="*/ 162389 h 766002"/>
                  <a:gd name="connsiteX3" fmla="*/ 123903 w 945167"/>
                  <a:gd name="connsiteY3" fmla="*/ 66228 h 766002"/>
                  <a:gd name="connsiteX4" fmla="*/ 0 w 945167"/>
                  <a:gd name="connsiteY4" fmla="*/ 716990 h 766002"/>
                  <a:gd name="connsiteX5" fmla="*/ 633328 w 945167"/>
                  <a:gd name="connsiteY5" fmla="*/ 597473 h 766002"/>
                  <a:gd name="connsiteX6" fmla="*/ 633328 w 945167"/>
                  <a:gd name="connsiteY6" fmla="*/ 766003 h 76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5167" h="766002">
                    <a:moveTo>
                      <a:pt x="945168" y="383001"/>
                    </a:moveTo>
                    <a:lnTo>
                      <a:pt x="633328" y="0"/>
                    </a:lnTo>
                    <a:lnTo>
                      <a:pt x="633328" y="162389"/>
                    </a:lnTo>
                    <a:lnTo>
                      <a:pt x="123903" y="66228"/>
                    </a:lnTo>
                    <a:lnTo>
                      <a:pt x="0" y="716990"/>
                    </a:lnTo>
                    <a:lnTo>
                      <a:pt x="633328" y="597473"/>
                    </a:lnTo>
                    <a:lnTo>
                      <a:pt x="633328" y="766003"/>
                    </a:lnTo>
                    <a:close/>
                  </a:path>
                </a:pathLst>
              </a:custGeom>
              <a:solidFill>
                <a:schemeClr val="accent2"/>
              </a:solidFill>
              <a:ln w="10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black"/>
                  </a:solidFill>
                  <a:effectLst/>
                  <a:uLnTx/>
                  <a:uFillTx/>
                  <a:latin typeface="Lato"/>
                  <a:ea typeface="+mn-ea"/>
                  <a:cs typeface="+mn-cs"/>
                </a:endParaRPr>
              </a:p>
            </p:txBody>
          </p:sp>
        </p:grpSp>
        <p:sp>
          <p:nvSpPr>
            <p:cNvPr id="37" name="TextBox 36">
              <a:extLst>
                <a:ext uri="{FF2B5EF4-FFF2-40B4-BE49-F238E27FC236}">
                  <a16:creationId xmlns:a16="http://schemas.microsoft.com/office/drawing/2014/main" id="{B021DE3C-8684-933D-CB90-C74D15319D51}"/>
                </a:ext>
              </a:extLst>
            </p:cNvPr>
            <p:cNvSpPr txBox="1"/>
            <p:nvPr/>
          </p:nvSpPr>
          <p:spPr>
            <a:xfrm>
              <a:off x="731187" y="2073918"/>
              <a:ext cx="363352" cy="3879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000" b="1" i="0" u="none" strike="noStrike" kern="1200" cap="none" spc="0" normalizeH="0" baseline="0" noProof="0">
                  <a:ln>
                    <a:noFill/>
                  </a:ln>
                  <a:solidFill>
                    <a:srgbClr val="FFFFFF"/>
                  </a:solidFill>
                  <a:effectLst/>
                  <a:uLnTx/>
                  <a:uFillTx/>
                  <a:latin typeface="Lato"/>
                  <a:ea typeface="+mn-ea"/>
                  <a:cs typeface="+mn-cs"/>
                  <a:sym typeface="Montserrat-Bold"/>
                  <a:rtl val="0"/>
                </a:rPr>
                <a:t>B</a:t>
              </a:r>
            </a:p>
          </p:txBody>
        </p:sp>
      </p:grpSp>
      <p:sp>
        <p:nvSpPr>
          <p:cNvPr id="41" name="Rectangle 40">
            <a:extLst>
              <a:ext uri="{FF2B5EF4-FFF2-40B4-BE49-F238E27FC236}">
                <a16:creationId xmlns:a16="http://schemas.microsoft.com/office/drawing/2014/main" id="{8D9E0E09-AFF8-E47A-00D7-5D594A6E828E}"/>
              </a:ext>
            </a:extLst>
          </p:cNvPr>
          <p:cNvSpPr/>
          <p:nvPr/>
        </p:nvSpPr>
        <p:spPr>
          <a:xfrm flipH="1">
            <a:off x="7350383" y="3249410"/>
            <a:ext cx="4257816" cy="493533"/>
          </a:xfrm>
          <a:prstGeom prst="rect">
            <a:avLst/>
          </a:prstGeom>
        </p:spPr>
        <p:txBody>
          <a:bodyPr wrap="square" anchor="b">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lumMod val="65000"/>
                    <a:lumOff val="35000"/>
                  </a:prstClr>
                </a:solidFill>
                <a:effectLst/>
                <a:uLnTx/>
                <a:uFillTx/>
                <a:latin typeface="Lato" panose="020F0502020204030203" pitchFamily="34" charset="0"/>
                <a:ea typeface="+mn-ea"/>
                <a:cs typeface="Calibri" panose="020F0502020204030204" pitchFamily="34" charset="0"/>
              </a:rPr>
              <a:t>We build trust with staff so they are open and comfortable discussing their painpoints and issues in the process</a:t>
            </a:r>
          </a:p>
        </p:txBody>
      </p:sp>
      <p:sp>
        <p:nvSpPr>
          <p:cNvPr id="42" name="Rectangle: Rounded Corners 41">
            <a:extLst>
              <a:ext uri="{FF2B5EF4-FFF2-40B4-BE49-F238E27FC236}">
                <a16:creationId xmlns:a16="http://schemas.microsoft.com/office/drawing/2014/main" id="{E7474204-DD66-F39F-78AF-E318DCEFF140}"/>
              </a:ext>
            </a:extLst>
          </p:cNvPr>
          <p:cNvSpPr/>
          <p:nvPr/>
        </p:nvSpPr>
        <p:spPr>
          <a:xfrm>
            <a:off x="6724041" y="4016229"/>
            <a:ext cx="4896928" cy="665086"/>
          </a:xfrm>
          <a:prstGeom prst="roundRect">
            <a:avLst>
              <a:gd name="adj" fmla="val 4213"/>
            </a:avLst>
          </a:prstGeom>
          <a:solidFill>
            <a:schemeClr val="bg1"/>
          </a:solidFill>
          <a:ln>
            <a:noFill/>
          </a:ln>
          <a:effectLst>
            <a:outerShdw blurRad="571500" dist="190500" dir="2700000" sx="95000" sy="9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grpSp>
        <p:nvGrpSpPr>
          <p:cNvPr id="43" name="Group 42">
            <a:extLst>
              <a:ext uri="{FF2B5EF4-FFF2-40B4-BE49-F238E27FC236}">
                <a16:creationId xmlns:a16="http://schemas.microsoft.com/office/drawing/2014/main" id="{EA2D1CC5-82A3-F46C-233A-149B7774E80C}"/>
              </a:ext>
            </a:extLst>
          </p:cNvPr>
          <p:cNvGrpSpPr/>
          <p:nvPr/>
        </p:nvGrpSpPr>
        <p:grpSpPr>
          <a:xfrm>
            <a:off x="6529747" y="3921482"/>
            <a:ext cx="782171" cy="625395"/>
            <a:chOff x="600074" y="1967466"/>
            <a:chExt cx="945167" cy="860957"/>
          </a:xfrm>
        </p:grpSpPr>
        <p:grpSp>
          <p:nvGrpSpPr>
            <p:cNvPr id="44" name="Graphic 2">
              <a:extLst>
                <a:ext uri="{FF2B5EF4-FFF2-40B4-BE49-F238E27FC236}">
                  <a16:creationId xmlns:a16="http://schemas.microsoft.com/office/drawing/2014/main" id="{3F1CABFB-9BCD-C1FD-1B79-1AA43B2A5409}"/>
                </a:ext>
              </a:extLst>
            </p:cNvPr>
            <p:cNvGrpSpPr/>
            <p:nvPr/>
          </p:nvGrpSpPr>
          <p:grpSpPr>
            <a:xfrm>
              <a:off x="600074" y="1967466"/>
              <a:ext cx="945167" cy="860957"/>
              <a:chOff x="600074" y="1967466"/>
              <a:chExt cx="945167" cy="860957"/>
            </a:xfrm>
          </p:grpSpPr>
          <p:sp>
            <p:nvSpPr>
              <p:cNvPr id="46" name="Freeform: Shape 45">
                <a:extLst>
                  <a:ext uri="{FF2B5EF4-FFF2-40B4-BE49-F238E27FC236}">
                    <a16:creationId xmlns:a16="http://schemas.microsoft.com/office/drawing/2014/main" id="{1B4BE822-256A-2FAA-1BC4-DCC12F063060}"/>
                  </a:ext>
                </a:extLst>
              </p:cNvPr>
              <p:cNvSpPr/>
              <p:nvPr/>
            </p:nvSpPr>
            <p:spPr>
              <a:xfrm>
                <a:off x="723976" y="2033693"/>
                <a:ext cx="275874" cy="794730"/>
              </a:xfrm>
              <a:custGeom>
                <a:avLst/>
                <a:gdLst>
                  <a:gd name="connsiteX0" fmla="*/ 275875 w 275874"/>
                  <a:gd name="connsiteY0" fmla="*/ 718854 h 794730"/>
                  <a:gd name="connsiteX1" fmla="*/ 0 w 275874"/>
                  <a:gd name="connsiteY1" fmla="*/ 794730 h 794730"/>
                  <a:gd name="connsiteX2" fmla="*/ 0 w 275874"/>
                  <a:gd name="connsiteY2" fmla="*/ 0 h 794730"/>
                </a:gdLst>
                <a:ahLst/>
                <a:cxnLst>
                  <a:cxn ang="0">
                    <a:pos x="connsiteX0" y="connsiteY0"/>
                  </a:cxn>
                  <a:cxn ang="0">
                    <a:pos x="connsiteX1" y="connsiteY1"/>
                  </a:cxn>
                  <a:cxn ang="0">
                    <a:pos x="connsiteX2" y="connsiteY2"/>
                  </a:cxn>
                </a:cxnLst>
                <a:rect l="l" t="t" r="r" b="b"/>
                <a:pathLst>
                  <a:path w="275874" h="794730">
                    <a:moveTo>
                      <a:pt x="275875" y="718854"/>
                    </a:moveTo>
                    <a:lnTo>
                      <a:pt x="0" y="794730"/>
                    </a:lnTo>
                    <a:lnTo>
                      <a:pt x="0" y="0"/>
                    </a:lnTo>
                    <a:close/>
                  </a:path>
                </a:pathLst>
              </a:custGeom>
              <a:solidFill>
                <a:srgbClr val="CCCCCC"/>
              </a:solidFill>
              <a:ln w="10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black"/>
                  </a:solidFill>
                  <a:effectLst/>
                  <a:uLnTx/>
                  <a:uFillTx/>
                  <a:latin typeface="Lato"/>
                  <a:ea typeface="+mn-ea"/>
                  <a:cs typeface="+mn-cs"/>
                </a:endParaRPr>
              </a:p>
            </p:txBody>
          </p:sp>
          <p:sp>
            <p:nvSpPr>
              <p:cNvPr id="48" name="Freeform: Shape 47">
                <a:extLst>
                  <a:ext uri="{FF2B5EF4-FFF2-40B4-BE49-F238E27FC236}">
                    <a16:creationId xmlns:a16="http://schemas.microsoft.com/office/drawing/2014/main" id="{78CE6D4F-E17B-2845-C668-77F787D06B7A}"/>
                  </a:ext>
                </a:extLst>
              </p:cNvPr>
              <p:cNvSpPr/>
              <p:nvPr/>
            </p:nvSpPr>
            <p:spPr>
              <a:xfrm>
                <a:off x="600074" y="2033693"/>
                <a:ext cx="399777" cy="718853"/>
              </a:xfrm>
              <a:custGeom>
                <a:avLst/>
                <a:gdLst>
                  <a:gd name="connsiteX0" fmla="*/ 0 w 399777"/>
                  <a:gd name="connsiteY0" fmla="*/ 650762 h 718853"/>
                  <a:gd name="connsiteX1" fmla="*/ 399778 w 399777"/>
                  <a:gd name="connsiteY1" fmla="*/ 718854 h 718853"/>
                  <a:gd name="connsiteX2" fmla="*/ 123903 w 399777"/>
                  <a:gd name="connsiteY2" fmla="*/ 0 h 718853"/>
                </a:gdLst>
                <a:ahLst/>
                <a:cxnLst>
                  <a:cxn ang="0">
                    <a:pos x="connsiteX0" y="connsiteY0"/>
                  </a:cxn>
                  <a:cxn ang="0">
                    <a:pos x="connsiteX1" y="connsiteY1"/>
                  </a:cxn>
                  <a:cxn ang="0">
                    <a:pos x="connsiteX2" y="connsiteY2"/>
                  </a:cxn>
                </a:cxnLst>
                <a:rect l="l" t="t" r="r" b="b"/>
                <a:pathLst>
                  <a:path w="399777" h="718853">
                    <a:moveTo>
                      <a:pt x="0" y="650762"/>
                    </a:moveTo>
                    <a:lnTo>
                      <a:pt x="399778" y="718854"/>
                    </a:lnTo>
                    <a:lnTo>
                      <a:pt x="123903" y="0"/>
                    </a:lnTo>
                    <a:close/>
                  </a:path>
                </a:pathLst>
              </a:custGeom>
              <a:solidFill>
                <a:schemeClr val="accent3">
                  <a:lumMod val="75000"/>
                </a:schemeClr>
              </a:solidFill>
              <a:ln w="10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black"/>
                  </a:solidFill>
                  <a:effectLst/>
                  <a:uLnTx/>
                  <a:uFillTx/>
                  <a:latin typeface="Lato"/>
                  <a:ea typeface="+mn-ea"/>
                  <a:cs typeface="+mn-cs"/>
                </a:endParaRPr>
              </a:p>
            </p:txBody>
          </p:sp>
          <p:sp>
            <p:nvSpPr>
              <p:cNvPr id="54" name="Freeform: Shape 53">
                <a:extLst>
                  <a:ext uri="{FF2B5EF4-FFF2-40B4-BE49-F238E27FC236}">
                    <a16:creationId xmlns:a16="http://schemas.microsoft.com/office/drawing/2014/main" id="{A61A5E01-4F4D-0B4A-7418-A9490141C0E7}"/>
                  </a:ext>
                </a:extLst>
              </p:cNvPr>
              <p:cNvSpPr/>
              <p:nvPr/>
            </p:nvSpPr>
            <p:spPr>
              <a:xfrm>
                <a:off x="600074" y="1967466"/>
                <a:ext cx="945167" cy="766002"/>
              </a:xfrm>
              <a:custGeom>
                <a:avLst/>
                <a:gdLst>
                  <a:gd name="connsiteX0" fmla="*/ 945168 w 945167"/>
                  <a:gd name="connsiteY0" fmla="*/ 383001 h 766002"/>
                  <a:gd name="connsiteX1" fmla="*/ 633328 w 945167"/>
                  <a:gd name="connsiteY1" fmla="*/ 0 h 766002"/>
                  <a:gd name="connsiteX2" fmla="*/ 633328 w 945167"/>
                  <a:gd name="connsiteY2" fmla="*/ 162389 h 766002"/>
                  <a:gd name="connsiteX3" fmla="*/ 123903 w 945167"/>
                  <a:gd name="connsiteY3" fmla="*/ 66228 h 766002"/>
                  <a:gd name="connsiteX4" fmla="*/ 0 w 945167"/>
                  <a:gd name="connsiteY4" fmla="*/ 716990 h 766002"/>
                  <a:gd name="connsiteX5" fmla="*/ 633328 w 945167"/>
                  <a:gd name="connsiteY5" fmla="*/ 597473 h 766002"/>
                  <a:gd name="connsiteX6" fmla="*/ 633328 w 945167"/>
                  <a:gd name="connsiteY6" fmla="*/ 766003 h 76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5167" h="766002">
                    <a:moveTo>
                      <a:pt x="945168" y="383001"/>
                    </a:moveTo>
                    <a:lnTo>
                      <a:pt x="633328" y="0"/>
                    </a:lnTo>
                    <a:lnTo>
                      <a:pt x="633328" y="162389"/>
                    </a:lnTo>
                    <a:lnTo>
                      <a:pt x="123903" y="66228"/>
                    </a:lnTo>
                    <a:lnTo>
                      <a:pt x="0" y="716990"/>
                    </a:lnTo>
                    <a:lnTo>
                      <a:pt x="633328" y="597473"/>
                    </a:lnTo>
                    <a:lnTo>
                      <a:pt x="633328" y="766003"/>
                    </a:lnTo>
                    <a:close/>
                  </a:path>
                </a:pathLst>
              </a:custGeom>
              <a:solidFill>
                <a:schemeClr val="accent3"/>
              </a:solidFill>
              <a:ln w="10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black"/>
                  </a:solidFill>
                  <a:effectLst/>
                  <a:uLnTx/>
                  <a:uFillTx/>
                  <a:latin typeface="Lato"/>
                  <a:ea typeface="+mn-ea"/>
                  <a:cs typeface="+mn-cs"/>
                </a:endParaRPr>
              </a:p>
            </p:txBody>
          </p:sp>
        </p:grpSp>
        <p:sp>
          <p:nvSpPr>
            <p:cNvPr id="45" name="TextBox 44">
              <a:extLst>
                <a:ext uri="{FF2B5EF4-FFF2-40B4-BE49-F238E27FC236}">
                  <a16:creationId xmlns:a16="http://schemas.microsoft.com/office/drawing/2014/main" id="{4EFC4E7B-9AB2-1B3F-E6EE-C779017C33E2}"/>
                </a:ext>
              </a:extLst>
            </p:cNvPr>
            <p:cNvSpPr txBox="1"/>
            <p:nvPr/>
          </p:nvSpPr>
          <p:spPr>
            <a:xfrm>
              <a:off x="731187" y="2058443"/>
              <a:ext cx="365001" cy="3879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000" b="1" i="0" u="none" strike="noStrike" kern="1200" cap="none" spc="0" normalizeH="0" baseline="0" noProof="0">
                  <a:ln>
                    <a:noFill/>
                  </a:ln>
                  <a:solidFill>
                    <a:srgbClr val="FFFFFF"/>
                  </a:solidFill>
                  <a:effectLst/>
                  <a:uLnTx/>
                  <a:uFillTx/>
                  <a:latin typeface="Lato"/>
                  <a:ea typeface="+mn-ea"/>
                  <a:cs typeface="+mn-cs"/>
                  <a:sym typeface="Montserrat-Bold"/>
                  <a:rtl val="0"/>
                </a:rPr>
                <a:t>C</a:t>
              </a:r>
            </a:p>
          </p:txBody>
        </p:sp>
      </p:grpSp>
      <p:sp>
        <p:nvSpPr>
          <p:cNvPr id="61" name="Rectangle 60">
            <a:extLst>
              <a:ext uri="{FF2B5EF4-FFF2-40B4-BE49-F238E27FC236}">
                <a16:creationId xmlns:a16="http://schemas.microsoft.com/office/drawing/2014/main" id="{1EE27877-3558-6377-7047-56A4E341C00D}"/>
              </a:ext>
            </a:extLst>
          </p:cNvPr>
          <p:cNvSpPr/>
          <p:nvPr/>
        </p:nvSpPr>
        <p:spPr>
          <a:xfrm flipH="1">
            <a:off x="7339094" y="4121463"/>
            <a:ext cx="4307137" cy="493533"/>
          </a:xfrm>
          <a:prstGeom prst="rect">
            <a:avLst/>
          </a:prstGeom>
        </p:spPr>
        <p:txBody>
          <a:bodyPr wrap="square" anchor="b">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lumMod val="65000"/>
                    <a:lumOff val="35000"/>
                  </a:prstClr>
                </a:solidFill>
                <a:effectLst/>
                <a:uLnTx/>
                <a:uFillTx/>
                <a:latin typeface="Lato" panose="020F0502020204030203" pitchFamily="34" charset="0"/>
                <a:ea typeface="+mn-ea"/>
                <a:cs typeface="Calibri" panose="020F0502020204030204" pitchFamily="34" charset="0"/>
              </a:rPr>
              <a:t>Staff are able to identify additional processes that need improvement – circa 10 staff-initiated SOPs to date</a:t>
            </a:r>
          </a:p>
        </p:txBody>
      </p:sp>
      <p:sp>
        <p:nvSpPr>
          <p:cNvPr id="63" name="Rectangle: Rounded Corners 62">
            <a:extLst>
              <a:ext uri="{FF2B5EF4-FFF2-40B4-BE49-F238E27FC236}">
                <a16:creationId xmlns:a16="http://schemas.microsoft.com/office/drawing/2014/main" id="{8886F39E-70FF-1F47-60B5-41BF3C6F5FF6}"/>
              </a:ext>
            </a:extLst>
          </p:cNvPr>
          <p:cNvSpPr/>
          <p:nvPr/>
        </p:nvSpPr>
        <p:spPr>
          <a:xfrm>
            <a:off x="6721081" y="4884609"/>
            <a:ext cx="4899887" cy="709673"/>
          </a:xfrm>
          <a:prstGeom prst="roundRect">
            <a:avLst>
              <a:gd name="adj" fmla="val 4213"/>
            </a:avLst>
          </a:prstGeom>
          <a:solidFill>
            <a:schemeClr val="bg1"/>
          </a:solidFill>
          <a:ln>
            <a:noFill/>
          </a:ln>
          <a:effectLst>
            <a:outerShdw blurRad="571500" dist="190500" dir="2700000" sx="95000" sy="9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64" name="Rectangle 63">
            <a:extLst>
              <a:ext uri="{FF2B5EF4-FFF2-40B4-BE49-F238E27FC236}">
                <a16:creationId xmlns:a16="http://schemas.microsoft.com/office/drawing/2014/main" id="{18679A7E-8AAD-A8B4-5EF7-068EB2D8AA52}"/>
              </a:ext>
            </a:extLst>
          </p:cNvPr>
          <p:cNvSpPr/>
          <p:nvPr/>
        </p:nvSpPr>
        <p:spPr>
          <a:xfrm flipH="1">
            <a:off x="7350383" y="4890243"/>
            <a:ext cx="4350857" cy="704039"/>
          </a:xfrm>
          <a:prstGeom prst="rect">
            <a:avLst/>
          </a:prstGeom>
        </p:spPr>
        <p:txBody>
          <a:bodyPr wrap="square" anchor="b">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lumMod val="65000"/>
                    <a:lumOff val="35000"/>
                  </a:prstClr>
                </a:solidFill>
                <a:effectLst/>
                <a:uLnTx/>
                <a:uFillTx/>
                <a:latin typeface="Lato" panose="020F0502020204030203" pitchFamily="34" charset="0"/>
                <a:ea typeface="+mn-ea"/>
                <a:cs typeface="Calibri" panose="020F0502020204030204" pitchFamily="34" charset="0"/>
              </a:rPr>
              <a:t>We ensure all opinions, especially clinical input, from staff on all levels are included to create SOPs that work well on-the ground and according to best practice</a:t>
            </a:r>
          </a:p>
        </p:txBody>
      </p:sp>
      <p:sp>
        <p:nvSpPr>
          <p:cNvPr id="65" name="Rectangle: Rounded Corners 64">
            <a:extLst>
              <a:ext uri="{FF2B5EF4-FFF2-40B4-BE49-F238E27FC236}">
                <a16:creationId xmlns:a16="http://schemas.microsoft.com/office/drawing/2014/main" id="{6CA04603-D7DF-A936-6C1C-7FACD8E2C6F5}"/>
              </a:ext>
            </a:extLst>
          </p:cNvPr>
          <p:cNvSpPr/>
          <p:nvPr/>
        </p:nvSpPr>
        <p:spPr>
          <a:xfrm>
            <a:off x="6721081" y="5773512"/>
            <a:ext cx="4899887" cy="704040"/>
          </a:xfrm>
          <a:prstGeom prst="roundRect">
            <a:avLst>
              <a:gd name="adj" fmla="val 4213"/>
            </a:avLst>
          </a:prstGeom>
          <a:solidFill>
            <a:schemeClr val="bg1"/>
          </a:solidFill>
          <a:ln>
            <a:noFill/>
          </a:ln>
          <a:effectLst>
            <a:outerShdw blurRad="571500" dist="190500" dir="2700000" sx="95000" sy="9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66" name="Rectangle 65">
            <a:extLst>
              <a:ext uri="{FF2B5EF4-FFF2-40B4-BE49-F238E27FC236}">
                <a16:creationId xmlns:a16="http://schemas.microsoft.com/office/drawing/2014/main" id="{55EB5176-9898-877E-1393-2F94312B785F}"/>
              </a:ext>
            </a:extLst>
          </p:cNvPr>
          <p:cNvSpPr/>
          <p:nvPr/>
        </p:nvSpPr>
        <p:spPr>
          <a:xfrm flipH="1">
            <a:off x="7354668" y="5897481"/>
            <a:ext cx="4266300" cy="493533"/>
          </a:xfrm>
          <a:prstGeom prst="rect">
            <a:avLst/>
          </a:prstGeom>
        </p:spPr>
        <p:txBody>
          <a:bodyPr wrap="square" anchor="b">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lumMod val="65000"/>
                    <a:lumOff val="35000"/>
                  </a:prstClr>
                </a:solidFill>
                <a:effectLst/>
                <a:uLnTx/>
                <a:uFillTx/>
                <a:latin typeface="Lato" panose="020F0502020204030203" pitchFamily="34" charset="0"/>
                <a:ea typeface="+mn-ea"/>
                <a:cs typeface="Calibri" panose="020F0502020204030204" pitchFamily="34" charset="0"/>
              </a:rPr>
              <a:t>We are able to closely monitor and support with any further changes post-implementation </a:t>
            </a:r>
          </a:p>
        </p:txBody>
      </p:sp>
      <p:grpSp>
        <p:nvGrpSpPr>
          <p:cNvPr id="67" name="Group 66">
            <a:extLst>
              <a:ext uri="{FF2B5EF4-FFF2-40B4-BE49-F238E27FC236}">
                <a16:creationId xmlns:a16="http://schemas.microsoft.com/office/drawing/2014/main" id="{CE1EEB5B-7FCB-FA59-54FA-4A5666A23AD4}"/>
              </a:ext>
            </a:extLst>
          </p:cNvPr>
          <p:cNvGrpSpPr/>
          <p:nvPr/>
        </p:nvGrpSpPr>
        <p:grpSpPr>
          <a:xfrm>
            <a:off x="6526788" y="4824930"/>
            <a:ext cx="785130" cy="702919"/>
            <a:chOff x="600074" y="1967466"/>
            <a:chExt cx="945167" cy="860957"/>
          </a:xfrm>
        </p:grpSpPr>
        <p:grpSp>
          <p:nvGrpSpPr>
            <p:cNvPr id="68" name="Graphic 2">
              <a:extLst>
                <a:ext uri="{FF2B5EF4-FFF2-40B4-BE49-F238E27FC236}">
                  <a16:creationId xmlns:a16="http://schemas.microsoft.com/office/drawing/2014/main" id="{B820E55B-4C96-7164-6FE5-6BE487640AAF}"/>
                </a:ext>
              </a:extLst>
            </p:cNvPr>
            <p:cNvGrpSpPr/>
            <p:nvPr/>
          </p:nvGrpSpPr>
          <p:grpSpPr>
            <a:xfrm>
              <a:off x="600074" y="1967466"/>
              <a:ext cx="945167" cy="860957"/>
              <a:chOff x="600074" y="1967466"/>
              <a:chExt cx="945167" cy="860957"/>
            </a:xfrm>
          </p:grpSpPr>
          <p:sp>
            <p:nvSpPr>
              <p:cNvPr id="70" name="Freeform: Shape 69">
                <a:extLst>
                  <a:ext uri="{FF2B5EF4-FFF2-40B4-BE49-F238E27FC236}">
                    <a16:creationId xmlns:a16="http://schemas.microsoft.com/office/drawing/2014/main" id="{0AFAFF90-D9FE-4559-BA2C-2C1812B4C7D2}"/>
                  </a:ext>
                </a:extLst>
              </p:cNvPr>
              <p:cNvSpPr/>
              <p:nvPr/>
            </p:nvSpPr>
            <p:spPr>
              <a:xfrm>
                <a:off x="723976" y="2033693"/>
                <a:ext cx="275874" cy="794730"/>
              </a:xfrm>
              <a:custGeom>
                <a:avLst/>
                <a:gdLst>
                  <a:gd name="connsiteX0" fmla="*/ 275875 w 275874"/>
                  <a:gd name="connsiteY0" fmla="*/ 718854 h 794730"/>
                  <a:gd name="connsiteX1" fmla="*/ 0 w 275874"/>
                  <a:gd name="connsiteY1" fmla="*/ 794730 h 794730"/>
                  <a:gd name="connsiteX2" fmla="*/ 0 w 275874"/>
                  <a:gd name="connsiteY2" fmla="*/ 0 h 794730"/>
                </a:gdLst>
                <a:ahLst/>
                <a:cxnLst>
                  <a:cxn ang="0">
                    <a:pos x="connsiteX0" y="connsiteY0"/>
                  </a:cxn>
                  <a:cxn ang="0">
                    <a:pos x="connsiteX1" y="connsiteY1"/>
                  </a:cxn>
                  <a:cxn ang="0">
                    <a:pos x="connsiteX2" y="connsiteY2"/>
                  </a:cxn>
                </a:cxnLst>
                <a:rect l="l" t="t" r="r" b="b"/>
                <a:pathLst>
                  <a:path w="275874" h="794730">
                    <a:moveTo>
                      <a:pt x="275875" y="718854"/>
                    </a:moveTo>
                    <a:lnTo>
                      <a:pt x="0" y="794730"/>
                    </a:lnTo>
                    <a:lnTo>
                      <a:pt x="0" y="0"/>
                    </a:lnTo>
                    <a:close/>
                  </a:path>
                </a:pathLst>
              </a:custGeom>
              <a:solidFill>
                <a:srgbClr val="CCCCCC"/>
              </a:solidFill>
              <a:ln w="10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black"/>
                  </a:solidFill>
                  <a:effectLst/>
                  <a:uLnTx/>
                  <a:uFillTx/>
                  <a:latin typeface="Lato"/>
                  <a:ea typeface="+mn-ea"/>
                  <a:cs typeface="+mn-cs"/>
                </a:endParaRPr>
              </a:p>
            </p:txBody>
          </p:sp>
          <p:sp>
            <p:nvSpPr>
              <p:cNvPr id="71" name="Freeform: Shape 70">
                <a:extLst>
                  <a:ext uri="{FF2B5EF4-FFF2-40B4-BE49-F238E27FC236}">
                    <a16:creationId xmlns:a16="http://schemas.microsoft.com/office/drawing/2014/main" id="{7BCBA393-C8D0-E52F-F0E9-549A6CA08E6D}"/>
                  </a:ext>
                </a:extLst>
              </p:cNvPr>
              <p:cNvSpPr/>
              <p:nvPr/>
            </p:nvSpPr>
            <p:spPr>
              <a:xfrm>
                <a:off x="600074" y="2033693"/>
                <a:ext cx="399777" cy="718853"/>
              </a:xfrm>
              <a:custGeom>
                <a:avLst/>
                <a:gdLst>
                  <a:gd name="connsiteX0" fmla="*/ 0 w 399777"/>
                  <a:gd name="connsiteY0" fmla="*/ 650762 h 718853"/>
                  <a:gd name="connsiteX1" fmla="*/ 399778 w 399777"/>
                  <a:gd name="connsiteY1" fmla="*/ 718854 h 718853"/>
                  <a:gd name="connsiteX2" fmla="*/ 123903 w 399777"/>
                  <a:gd name="connsiteY2" fmla="*/ 0 h 718853"/>
                </a:gdLst>
                <a:ahLst/>
                <a:cxnLst>
                  <a:cxn ang="0">
                    <a:pos x="connsiteX0" y="connsiteY0"/>
                  </a:cxn>
                  <a:cxn ang="0">
                    <a:pos x="connsiteX1" y="connsiteY1"/>
                  </a:cxn>
                  <a:cxn ang="0">
                    <a:pos x="connsiteX2" y="connsiteY2"/>
                  </a:cxn>
                </a:cxnLst>
                <a:rect l="l" t="t" r="r" b="b"/>
                <a:pathLst>
                  <a:path w="399777" h="718853">
                    <a:moveTo>
                      <a:pt x="0" y="650762"/>
                    </a:moveTo>
                    <a:lnTo>
                      <a:pt x="399778" y="718854"/>
                    </a:lnTo>
                    <a:lnTo>
                      <a:pt x="123903" y="0"/>
                    </a:lnTo>
                    <a:close/>
                  </a:path>
                </a:pathLst>
              </a:custGeom>
              <a:solidFill>
                <a:schemeClr val="accent4">
                  <a:lumMod val="75000"/>
                </a:schemeClr>
              </a:solidFill>
              <a:ln w="10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black"/>
                  </a:solidFill>
                  <a:effectLst/>
                  <a:uLnTx/>
                  <a:uFillTx/>
                  <a:latin typeface="Lato"/>
                  <a:ea typeface="+mn-ea"/>
                  <a:cs typeface="+mn-cs"/>
                </a:endParaRPr>
              </a:p>
            </p:txBody>
          </p:sp>
          <p:sp>
            <p:nvSpPr>
              <p:cNvPr id="72" name="Freeform: Shape 71">
                <a:extLst>
                  <a:ext uri="{FF2B5EF4-FFF2-40B4-BE49-F238E27FC236}">
                    <a16:creationId xmlns:a16="http://schemas.microsoft.com/office/drawing/2014/main" id="{2043A55D-3CAA-F72E-CD47-3AFC70024A2D}"/>
                  </a:ext>
                </a:extLst>
              </p:cNvPr>
              <p:cNvSpPr/>
              <p:nvPr/>
            </p:nvSpPr>
            <p:spPr>
              <a:xfrm>
                <a:off x="600074" y="1967466"/>
                <a:ext cx="945167" cy="766002"/>
              </a:xfrm>
              <a:custGeom>
                <a:avLst/>
                <a:gdLst>
                  <a:gd name="connsiteX0" fmla="*/ 945168 w 945167"/>
                  <a:gd name="connsiteY0" fmla="*/ 383001 h 766002"/>
                  <a:gd name="connsiteX1" fmla="*/ 633328 w 945167"/>
                  <a:gd name="connsiteY1" fmla="*/ 0 h 766002"/>
                  <a:gd name="connsiteX2" fmla="*/ 633328 w 945167"/>
                  <a:gd name="connsiteY2" fmla="*/ 162389 h 766002"/>
                  <a:gd name="connsiteX3" fmla="*/ 123903 w 945167"/>
                  <a:gd name="connsiteY3" fmla="*/ 66228 h 766002"/>
                  <a:gd name="connsiteX4" fmla="*/ 0 w 945167"/>
                  <a:gd name="connsiteY4" fmla="*/ 716990 h 766002"/>
                  <a:gd name="connsiteX5" fmla="*/ 633328 w 945167"/>
                  <a:gd name="connsiteY5" fmla="*/ 597473 h 766002"/>
                  <a:gd name="connsiteX6" fmla="*/ 633328 w 945167"/>
                  <a:gd name="connsiteY6" fmla="*/ 766003 h 76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5167" h="766002">
                    <a:moveTo>
                      <a:pt x="945168" y="383001"/>
                    </a:moveTo>
                    <a:lnTo>
                      <a:pt x="633328" y="0"/>
                    </a:lnTo>
                    <a:lnTo>
                      <a:pt x="633328" y="162389"/>
                    </a:lnTo>
                    <a:lnTo>
                      <a:pt x="123903" y="66228"/>
                    </a:lnTo>
                    <a:lnTo>
                      <a:pt x="0" y="716990"/>
                    </a:lnTo>
                    <a:lnTo>
                      <a:pt x="633328" y="597473"/>
                    </a:lnTo>
                    <a:lnTo>
                      <a:pt x="633328" y="766003"/>
                    </a:lnTo>
                    <a:close/>
                  </a:path>
                </a:pathLst>
              </a:custGeom>
              <a:solidFill>
                <a:schemeClr val="accent4"/>
              </a:solidFill>
              <a:ln w="10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black"/>
                  </a:solidFill>
                  <a:effectLst/>
                  <a:uLnTx/>
                  <a:uFillTx/>
                  <a:latin typeface="Lato"/>
                  <a:ea typeface="+mn-ea"/>
                  <a:cs typeface="+mn-cs"/>
                </a:endParaRPr>
              </a:p>
            </p:txBody>
          </p:sp>
        </p:grpSp>
        <p:sp>
          <p:nvSpPr>
            <p:cNvPr id="69" name="TextBox 68">
              <a:extLst>
                <a:ext uri="{FF2B5EF4-FFF2-40B4-BE49-F238E27FC236}">
                  <a16:creationId xmlns:a16="http://schemas.microsoft.com/office/drawing/2014/main" id="{0A2A5B5A-CF32-92EA-9C1F-20EE046C8385}"/>
                </a:ext>
              </a:extLst>
            </p:cNvPr>
            <p:cNvSpPr txBox="1"/>
            <p:nvPr/>
          </p:nvSpPr>
          <p:spPr>
            <a:xfrm>
              <a:off x="731187" y="2077924"/>
              <a:ext cx="391403" cy="3879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000" b="1" i="0" u="none" strike="noStrike" kern="1200" cap="none" spc="0" normalizeH="0" baseline="0" noProof="0">
                  <a:ln>
                    <a:noFill/>
                  </a:ln>
                  <a:solidFill>
                    <a:srgbClr val="FFFFFF"/>
                  </a:solidFill>
                  <a:effectLst/>
                  <a:uLnTx/>
                  <a:uFillTx/>
                  <a:latin typeface="Lato"/>
                  <a:ea typeface="+mn-ea"/>
                  <a:cs typeface="+mn-cs"/>
                  <a:sym typeface="Montserrat-Bold"/>
                  <a:rtl val="0"/>
                </a:rPr>
                <a:t>D</a:t>
              </a:r>
            </a:p>
          </p:txBody>
        </p:sp>
      </p:grpSp>
      <p:grpSp>
        <p:nvGrpSpPr>
          <p:cNvPr id="73" name="Group 72">
            <a:extLst>
              <a:ext uri="{FF2B5EF4-FFF2-40B4-BE49-F238E27FC236}">
                <a16:creationId xmlns:a16="http://schemas.microsoft.com/office/drawing/2014/main" id="{99B88716-163B-9989-03C7-F1E1C299280D}"/>
              </a:ext>
            </a:extLst>
          </p:cNvPr>
          <p:cNvGrpSpPr/>
          <p:nvPr/>
        </p:nvGrpSpPr>
        <p:grpSpPr>
          <a:xfrm>
            <a:off x="6526788" y="5705232"/>
            <a:ext cx="785130" cy="704040"/>
            <a:chOff x="600074" y="1967466"/>
            <a:chExt cx="945167" cy="860957"/>
          </a:xfrm>
        </p:grpSpPr>
        <p:grpSp>
          <p:nvGrpSpPr>
            <p:cNvPr id="74" name="Graphic 2">
              <a:extLst>
                <a:ext uri="{FF2B5EF4-FFF2-40B4-BE49-F238E27FC236}">
                  <a16:creationId xmlns:a16="http://schemas.microsoft.com/office/drawing/2014/main" id="{3F77805C-8663-D8D3-2D5B-4B2584C3AB8E}"/>
                </a:ext>
              </a:extLst>
            </p:cNvPr>
            <p:cNvGrpSpPr/>
            <p:nvPr/>
          </p:nvGrpSpPr>
          <p:grpSpPr>
            <a:xfrm>
              <a:off x="600074" y="1967466"/>
              <a:ext cx="945167" cy="860957"/>
              <a:chOff x="600074" y="1967466"/>
              <a:chExt cx="945167" cy="860957"/>
            </a:xfrm>
          </p:grpSpPr>
          <p:sp>
            <p:nvSpPr>
              <p:cNvPr id="76" name="Freeform: Shape 75">
                <a:extLst>
                  <a:ext uri="{FF2B5EF4-FFF2-40B4-BE49-F238E27FC236}">
                    <a16:creationId xmlns:a16="http://schemas.microsoft.com/office/drawing/2014/main" id="{E1366805-1743-0B97-C9F3-49A3A00F415C}"/>
                  </a:ext>
                </a:extLst>
              </p:cNvPr>
              <p:cNvSpPr/>
              <p:nvPr/>
            </p:nvSpPr>
            <p:spPr>
              <a:xfrm>
                <a:off x="723976" y="2033693"/>
                <a:ext cx="275874" cy="794730"/>
              </a:xfrm>
              <a:custGeom>
                <a:avLst/>
                <a:gdLst>
                  <a:gd name="connsiteX0" fmla="*/ 275875 w 275874"/>
                  <a:gd name="connsiteY0" fmla="*/ 718854 h 794730"/>
                  <a:gd name="connsiteX1" fmla="*/ 0 w 275874"/>
                  <a:gd name="connsiteY1" fmla="*/ 794730 h 794730"/>
                  <a:gd name="connsiteX2" fmla="*/ 0 w 275874"/>
                  <a:gd name="connsiteY2" fmla="*/ 0 h 794730"/>
                </a:gdLst>
                <a:ahLst/>
                <a:cxnLst>
                  <a:cxn ang="0">
                    <a:pos x="connsiteX0" y="connsiteY0"/>
                  </a:cxn>
                  <a:cxn ang="0">
                    <a:pos x="connsiteX1" y="connsiteY1"/>
                  </a:cxn>
                  <a:cxn ang="0">
                    <a:pos x="connsiteX2" y="connsiteY2"/>
                  </a:cxn>
                </a:cxnLst>
                <a:rect l="l" t="t" r="r" b="b"/>
                <a:pathLst>
                  <a:path w="275874" h="794730">
                    <a:moveTo>
                      <a:pt x="275875" y="718854"/>
                    </a:moveTo>
                    <a:lnTo>
                      <a:pt x="0" y="794730"/>
                    </a:lnTo>
                    <a:lnTo>
                      <a:pt x="0" y="0"/>
                    </a:lnTo>
                    <a:close/>
                  </a:path>
                </a:pathLst>
              </a:custGeom>
              <a:solidFill>
                <a:srgbClr val="CCCCCC"/>
              </a:solidFill>
              <a:ln w="10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black"/>
                  </a:solidFill>
                  <a:effectLst/>
                  <a:uLnTx/>
                  <a:uFillTx/>
                  <a:latin typeface="Lato"/>
                  <a:ea typeface="+mn-ea"/>
                  <a:cs typeface="+mn-cs"/>
                </a:endParaRPr>
              </a:p>
            </p:txBody>
          </p:sp>
          <p:sp>
            <p:nvSpPr>
              <p:cNvPr id="77" name="Freeform: Shape 76">
                <a:extLst>
                  <a:ext uri="{FF2B5EF4-FFF2-40B4-BE49-F238E27FC236}">
                    <a16:creationId xmlns:a16="http://schemas.microsoft.com/office/drawing/2014/main" id="{EEB9C285-5BB0-55ED-829A-893652E7EEDC}"/>
                  </a:ext>
                </a:extLst>
              </p:cNvPr>
              <p:cNvSpPr/>
              <p:nvPr/>
            </p:nvSpPr>
            <p:spPr>
              <a:xfrm>
                <a:off x="600074" y="2033693"/>
                <a:ext cx="399777" cy="718853"/>
              </a:xfrm>
              <a:custGeom>
                <a:avLst/>
                <a:gdLst>
                  <a:gd name="connsiteX0" fmla="*/ 0 w 399777"/>
                  <a:gd name="connsiteY0" fmla="*/ 650762 h 718853"/>
                  <a:gd name="connsiteX1" fmla="*/ 399778 w 399777"/>
                  <a:gd name="connsiteY1" fmla="*/ 718854 h 718853"/>
                  <a:gd name="connsiteX2" fmla="*/ 123903 w 399777"/>
                  <a:gd name="connsiteY2" fmla="*/ 0 h 718853"/>
                </a:gdLst>
                <a:ahLst/>
                <a:cxnLst>
                  <a:cxn ang="0">
                    <a:pos x="connsiteX0" y="connsiteY0"/>
                  </a:cxn>
                  <a:cxn ang="0">
                    <a:pos x="connsiteX1" y="connsiteY1"/>
                  </a:cxn>
                  <a:cxn ang="0">
                    <a:pos x="connsiteX2" y="connsiteY2"/>
                  </a:cxn>
                </a:cxnLst>
                <a:rect l="l" t="t" r="r" b="b"/>
                <a:pathLst>
                  <a:path w="399777" h="718853">
                    <a:moveTo>
                      <a:pt x="0" y="650762"/>
                    </a:moveTo>
                    <a:lnTo>
                      <a:pt x="399778" y="718854"/>
                    </a:lnTo>
                    <a:lnTo>
                      <a:pt x="123903" y="0"/>
                    </a:lnTo>
                    <a:close/>
                  </a:path>
                </a:pathLst>
              </a:custGeom>
              <a:solidFill>
                <a:schemeClr val="accent5">
                  <a:lumMod val="75000"/>
                  <a:lumOff val="25000"/>
                </a:schemeClr>
              </a:solidFill>
              <a:ln w="10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black"/>
                  </a:solidFill>
                  <a:effectLst/>
                  <a:uLnTx/>
                  <a:uFillTx/>
                  <a:latin typeface="Lato"/>
                  <a:ea typeface="+mn-ea"/>
                  <a:cs typeface="+mn-cs"/>
                </a:endParaRPr>
              </a:p>
            </p:txBody>
          </p:sp>
          <p:sp>
            <p:nvSpPr>
              <p:cNvPr id="78" name="Freeform: Shape 77">
                <a:extLst>
                  <a:ext uri="{FF2B5EF4-FFF2-40B4-BE49-F238E27FC236}">
                    <a16:creationId xmlns:a16="http://schemas.microsoft.com/office/drawing/2014/main" id="{FAF61E91-C6BA-3093-D935-4F024A5DB9C3}"/>
                  </a:ext>
                </a:extLst>
              </p:cNvPr>
              <p:cNvSpPr/>
              <p:nvPr/>
            </p:nvSpPr>
            <p:spPr>
              <a:xfrm>
                <a:off x="600074" y="1967466"/>
                <a:ext cx="945167" cy="766002"/>
              </a:xfrm>
              <a:custGeom>
                <a:avLst/>
                <a:gdLst>
                  <a:gd name="connsiteX0" fmla="*/ 945168 w 945167"/>
                  <a:gd name="connsiteY0" fmla="*/ 383001 h 766002"/>
                  <a:gd name="connsiteX1" fmla="*/ 633328 w 945167"/>
                  <a:gd name="connsiteY1" fmla="*/ 0 h 766002"/>
                  <a:gd name="connsiteX2" fmla="*/ 633328 w 945167"/>
                  <a:gd name="connsiteY2" fmla="*/ 162389 h 766002"/>
                  <a:gd name="connsiteX3" fmla="*/ 123903 w 945167"/>
                  <a:gd name="connsiteY3" fmla="*/ 66228 h 766002"/>
                  <a:gd name="connsiteX4" fmla="*/ 0 w 945167"/>
                  <a:gd name="connsiteY4" fmla="*/ 716990 h 766002"/>
                  <a:gd name="connsiteX5" fmla="*/ 633328 w 945167"/>
                  <a:gd name="connsiteY5" fmla="*/ 597473 h 766002"/>
                  <a:gd name="connsiteX6" fmla="*/ 633328 w 945167"/>
                  <a:gd name="connsiteY6" fmla="*/ 766003 h 76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5167" h="766002">
                    <a:moveTo>
                      <a:pt x="945168" y="383001"/>
                    </a:moveTo>
                    <a:lnTo>
                      <a:pt x="633328" y="0"/>
                    </a:lnTo>
                    <a:lnTo>
                      <a:pt x="633328" y="162389"/>
                    </a:lnTo>
                    <a:lnTo>
                      <a:pt x="123903" y="66228"/>
                    </a:lnTo>
                    <a:lnTo>
                      <a:pt x="0" y="716990"/>
                    </a:lnTo>
                    <a:lnTo>
                      <a:pt x="633328" y="597473"/>
                    </a:lnTo>
                    <a:lnTo>
                      <a:pt x="633328" y="766003"/>
                    </a:lnTo>
                    <a:close/>
                  </a:path>
                </a:pathLst>
              </a:custGeom>
              <a:solidFill>
                <a:schemeClr val="accent5"/>
              </a:solidFill>
              <a:ln w="10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black"/>
                  </a:solidFill>
                  <a:effectLst/>
                  <a:uLnTx/>
                  <a:uFillTx/>
                  <a:latin typeface="Lato"/>
                  <a:ea typeface="+mn-ea"/>
                  <a:cs typeface="+mn-cs"/>
                </a:endParaRPr>
              </a:p>
            </p:txBody>
          </p:sp>
        </p:grpSp>
        <p:sp>
          <p:nvSpPr>
            <p:cNvPr id="75" name="TextBox 74">
              <a:extLst>
                <a:ext uri="{FF2B5EF4-FFF2-40B4-BE49-F238E27FC236}">
                  <a16:creationId xmlns:a16="http://schemas.microsoft.com/office/drawing/2014/main" id="{E897C0D2-D1DD-BA6C-27CB-A8A68A9BA510}"/>
                </a:ext>
              </a:extLst>
            </p:cNvPr>
            <p:cNvSpPr txBox="1"/>
            <p:nvPr/>
          </p:nvSpPr>
          <p:spPr>
            <a:xfrm>
              <a:off x="731187" y="2116995"/>
              <a:ext cx="341900" cy="3879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000" b="1" i="0" u="none" strike="noStrike" kern="1200" cap="none" spc="0" normalizeH="0" baseline="0" noProof="0">
                  <a:ln>
                    <a:noFill/>
                  </a:ln>
                  <a:solidFill>
                    <a:srgbClr val="FFFFFF"/>
                  </a:solidFill>
                  <a:effectLst/>
                  <a:uLnTx/>
                  <a:uFillTx/>
                  <a:latin typeface="Lato"/>
                  <a:ea typeface="+mn-ea"/>
                  <a:cs typeface="+mn-cs"/>
                  <a:sym typeface="Montserrat-Bold"/>
                  <a:rtl val="0"/>
                </a:rPr>
                <a:t>E</a:t>
              </a:r>
            </a:p>
          </p:txBody>
        </p:sp>
      </p:grpSp>
      <p:pic>
        <p:nvPicPr>
          <p:cNvPr id="5" name="Picture 4">
            <a:extLst>
              <a:ext uri="{FF2B5EF4-FFF2-40B4-BE49-F238E27FC236}">
                <a16:creationId xmlns:a16="http://schemas.microsoft.com/office/drawing/2014/main" id="{923D7077-3DC5-05D0-9CB0-60F30644A0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spTree>
    <p:extLst>
      <p:ext uri="{BB962C8B-B14F-4D97-AF65-F5344CB8AC3E}">
        <p14:creationId xmlns:p14="http://schemas.microsoft.com/office/powerpoint/2010/main" val="7070847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62FA-0368-2146-EA4C-5D9671A0ACA3}"/>
              </a:ext>
            </a:extLst>
          </p:cNvPr>
          <p:cNvSpPr>
            <a:spLocks noGrp="1"/>
          </p:cNvSpPr>
          <p:nvPr>
            <p:ph type="title"/>
          </p:nvPr>
        </p:nvSpPr>
        <p:spPr>
          <a:xfrm>
            <a:off x="461062" y="578085"/>
            <a:ext cx="11255843" cy="484370"/>
          </a:xfrm>
        </p:spPr>
        <p:txBody>
          <a:bodyPr>
            <a:noAutofit/>
          </a:bodyPr>
          <a:lstStyle/>
          <a:p>
            <a:r>
              <a:rPr lang="en-GB">
                <a:solidFill>
                  <a:schemeClr val="bg2">
                    <a:lumMod val="50000"/>
                  </a:schemeClr>
                </a:solidFill>
              </a:rPr>
              <a:t>On-the-ground staff are now proactively driving the project forwards by initiating their own SOPs</a:t>
            </a:r>
          </a:p>
        </p:txBody>
      </p:sp>
      <p:sp>
        <p:nvSpPr>
          <p:cNvPr id="3" name="Arrow: Pentagon 2">
            <a:extLst>
              <a:ext uri="{FF2B5EF4-FFF2-40B4-BE49-F238E27FC236}">
                <a16:creationId xmlns:a16="http://schemas.microsoft.com/office/drawing/2014/main" id="{B896B78A-5DCA-3294-6AD3-88D332EF7976}"/>
              </a:ext>
            </a:extLst>
          </p:cNvPr>
          <p:cNvSpPr/>
          <p:nvPr/>
        </p:nvSpPr>
        <p:spPr>
          <a:xfrm>
            <a:off x="5708387" y="2069823"/>
            <a:ext cx="595350" cy="3681954"/>
          </a:xfrm>
          <a:prstGeom prst="homePlate">
            <a:avLst>
              <a:gd name="adj" fmla="val 70564"/>
            </a:avLst>
          </a:prstGeom>
          <a:gradFill flip="none" rotWithShape="1">
            <a:gsLst>
              <a:gs pos="0">
                <a:schemeClr val="bg1">
                  <a:lumMod val="95000"/>
                  <a:alpha val="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29" name="Arrow: Pentagon 28">
            <a:extLst>
              <a:ext uri="{FF2B5EF4-FFF2-40B4-BE49-F238E27FC236}">
                <a16:creationId xmlns:a16="http://schemas.microsoft.com/office/drawing/2014/main" id="{CFA09351-9B83-5783-E27A-BA3DEB904B49}"/>
              </a:ext>
            </a:extLst>
          </p:cNvPr>
          <p:cNvSpPr/>
          <p:nvPr/>
        </p:nvSpPr>
        <p:spPr>
          <a:xfrm>
            <a:off x="8564741" y="2069823"/>
            <a:ext cx="595350" cy="3681954"/>
          </a:xfrm>
          <a:prstGeom prst="homePlate">
            <a:avLst>
              <a:gd name="adj" fmla="val 70564"/>
            </a:avLst>
          </a:prstGeom>
          <a:gradFill flip="none" rotWithShape="1">
            <a:gsLst>
              <a:gs pos="0">
                <a:schemeClr val="bg1">
                  <a:lumMod val="95000"/>
                  <a:alpha val="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30" name="Arrow: Pentagon 29">
            <a:extLst>
              <a:ext uri="{FF2B5EF4-FFF2-40B4-BE49-F238E27FC236}">
                <a16:creationId xmlns:a16="http://schemas.microsoft.com/office/drawing/2014/main" id="{62C2603C-6842-8A40-C3E9-0BB75C104AFA}"/>
              </a:ext>
            </a:extLst>
          </p:cNvPr>
          <p:cNvSpPr/>
          <p:nvPr/>
        </p:nvSpPr>
        <p:spPr>
          <a:xfrm>
            <a:off x="2858416" y="2069823"/>
            <a:ext cx="595350" cy="3681954"/>
          </a:xfrm>
          <a:prstGeom prst="homePlate">
            <a:avLst>
              <a:gd name="adj" fmla="val 70564"/>
            </a:avLst>
          </a:prstGeom>
          <a:gradFill flip="none" rotWithShape="1">
            <a:gsLst>
              <a:gs pos="0">
                <a:schemeClr val="bg1">
                  <a:lumMod val="95000"/>
                  <a:alpha val="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grpSp>
        <p:nvGrpSpPr>
          <p:cNvPr id="31" name="Group 30">
            <a:extLst>
              <a:ext uri="{FF2B5EF4-FFF2-40B4-BE49-F238E27FC236}">
                <a16:creationId xmlns:a16="http://schemas.microsoft.com/office/drawing/2014/main" id="{1CD38DC3-38FE-E5E9-F605-84A1556599C1}"/>
              </a:ext>
            </a:extLst>
          </p:cNvPr>
          <p:cNvGrpSpPr/>
          <p:nvPr/>
        </p:nvGrpSpPr>
        <p:grpSpPr>
          <a:xfrm>
            <a:off x="3459571" y="1939840"/>
            <a:ext cx="2422887" cy="3867806"/>
            <a:chOff x="3525278" y="1704040"/>
            <a:chExt cx="2422887" cy="3388204"/>
          </a:xfrm>
        </p:grpSpPr>
        <p:sp>
          <p:nvSpPr>
            <p:cNvPr id="32" name="Rectangle: Rounded Corners 31">
              <a:extLst>
                <a:ext uri="{FF2B5EF4-FFF2-40B4-BE49-F238E27FC236}">
                  <a16:creationId xmlns:a16="http://schemas.microsoft.com/office/drawing/2014/main" id="{754A1C9A-7D63-AA94-2F53-915A19E660E3}"/>
                </a:ext>
              </a:extLst>
            </p:cNvPr>
            <p:cNvSpPr/>
            <p:nvPr/>
          </p:nvSpPr>
          <p:spPr>
            <a:xfrm>
              <a:off x="3525278" y="1704041"/>
              <a:ext cx="2422887" cy="3388203"/>
            </a:xfrm>
            <a:prstGeom prst="roundRect">
              <a:avLst>
                <a:gd name="adj" fmla="val 4365"/>
              </a:avLst>
            </a:prstGeom>
            <a:solidFill>
              <a:schemeClr val="bg1"/>
            </a:solidFill>
            <a:ln>
              <a:noFill/>
            </a:ln>
            <a:effectLst>
              <a:outerShdw blurRad="635000" dist="254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Lato"/>
                <a:ea typeface="+mn-ea"/>
                <a:cs typeface="+mn-cs"/>
              </a:endParaRPr>
            </a:p>
          </p:txBody>
        </p:sp>
        <p:sp>
          <p:nvSpPr>
            <p:cNvPr id="33" name="Freeform: Shape 32">
              <a:extLst>
                <a:ext uri="{FF2B5EF4-FFF2-40B4-BE49-F238E27FC236}">
                  <a16:creationId xmlns:a16="http://schemas.microsoft.com/office/drawing/2014/main" id="{2D5DD55E-B90C-1CFC-BE98-25433E9299D7}"/>
                </a:ext>
              </a:extLst>
            </p:cNvPr>
            <p:cNvSpPr/>
            <p:nvPr/>
          </p:nvSpPr>
          <p:spPr>
            <a:xfrm>
              <a:off x="3723622" y="1704040"/>
              <a:ext cx="2035161" cy="883451"/>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gradFill flip="none" rotWithShape="1">
              <a:gsLst>
                <a:gs pos="0">
                  <a:schemeClr val="accent2"/>
                </a:gs>
                <a:gs pos="100000">
                  <a:schemeClr val="accent2">
                    <a:lumMod val="75000"/>
                  </a:schemeClr>
                </a:gs>
              </a:gsLst>
              <a:lin ang="2700000" scaled="1"/>
              <a:tileRect/>
            </a:gradFill>
            <a:ln w="38100" cap="flat">
              <a:noFill/>
              <a:prstDash val="solid"/>
              <a:round/>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34" name="TextBox 33">
              <a:extLst>
                <a:ext uri="{FF2B5EF4-FFF2-40B4-BE49-F238E27FC236}">
                  <a16:creationId xmlns:a16="http://schemas.microsoft.com/office/drawing/2014/main" id="{BB1C9F9E-134E-5AAF-0EAC-AD174343624F}"/>
                </a:ext>
              </a:extLst>
            </p:cNvPr>
            <p:cNvSpPr txBox="1"/>
            <p:nvPr/>
          </p:nvSpPr>
          <p:spPr>
            <a:xfrm flipH="1">
              <a:off x="3833997" y="1708516"/>
              <a:ext cx="1820611" cy="6470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Starting Clozapine Treatment in the Community</a:t>
              </a:r>
            </a:p>
          </p:txBody>
        </p:sp>
        <p:sp>
          <p:nvSpPr>
            <p:cNvPr id="38" name="TextBox 37">
              <a:extLst>
                <a:ext uri="{FF2B5EF4-FFF2-40B4-BE49-F238E27FC236}">
                  <a16:creationId xmlns:a16="http://schemas.microsoft.com/office/drawing/2014/main" id="{313D1E75-6FC3-3F78-73C7-7D89EE049A2C}"/>
                </a:ext>
              </a:extLst>
            </p:cNvPr>
            <p:cNvSpPr txBox="1"/>
            <p:nvPr/>
          </p:nvSpPr>
          <p:spPr>
            <a:xfrm flipH="1">
              <a:off x="3534782" y="3878986"/>
              <a:ext cx="2413381" cy="1213258"/>
            </a:xfrm>
            <a:prstGeom prst="rect">
              <a:avLst/>
            </a:prstGeom>
            <a:noFill/>
          </p:spPr>
          <p:txBody>
            <a:bodyPr wrap="square" rtlCol="0">
              <a:spAutoFit/>
            </a:bodyPr>
            <a:lstStyle>
              <a:defPPr>
                <a:defRPr lang="en-US"/>
              </a:defPPr>
              <a:lvl1pPr algn="ctr">
                <a:defRPr sz="1200">
                  <a:solidFill>
                    <a:schemeClr val="tx1">
                      <a:lumMod val="65000"/>
                      <a:lumOff val="3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Lato"/>
                  <a:ea typeface="+mn-ea"/>
                  <a:cs typeface="+mn-cs"/>
                </a:rPr>
                <a:t>In conjunction with efforts to develop virtual wards at EPUT, this SOP was requested to bring services together and ensure patients could safely start Clozapine treatment in the community</a:t>
              </a:r>
            </a:p>
          </p:txBody>
        </p:sp>
      </p:grpSp>
      <p:grpSp>
        <p:nvGrpSpPr>
          <p:cNvPr id="39" name="Group 38">
            <a:extLst>
              <a:ext uri="{FF2B5EF4-FFF2-40B4-BE49-F238E27FC236}">
                <a16:creationId xmlns:a16="http://schemas.microsoft.com/office/drawing/2014/main" id="{A24B759B-30E2-07F8-0C5C-C1BD0D571D4A}"/>
              </a:ext>
            </a:extLst>
          </p:cNvPr>
          <p:cNvGrpSpPr/>
          <p:nvPr/>
        </p:nvGrpSpPr>
        <p:grpSpPr>
          <a:xfrm>
            <a:off x="609600" y="1939841"/>
            <a:ext cx="2438198" cy="3867806"/>
            <a:chOff x="806719" y="1704040"/>
            <a:chExt cx="2438198" cy="3388205"/>
          </a:xfrm>
        </p:grpSpPr>
        <p:sp>
          <p:nvSpPr>
            <p:cNvPr id="40" name="Rectangle: Rounded Corners 39">
              <a:extLst>
                <a:ext uri="{FF2B5EF4-FFF2-40B4-BE49-F238E27FC236}">
                  <a16:creationId xmlns:a16="http://schemas.microsoft.com/office/drawing/2014/main" id="{71E8A5B8-4B78-A0D3-C1C1-0637E05159ED}"/>
                </a:ext>
              </a:extLst>
            </p:cNvPr>
            <p:cNvSpPr/>
            <p:nvPr/>
          </p:nvSpPr>
          <p:spPr>
            <a:xfrm>
              <a:off x="806719" y="1704042"/>
              <a:ext cx="2422887" cy="3388203"/>
            </a:xfrm>
            <a:prstGeom prst="roundRect">
              <a:avLst>
                <a:gd name="adj" fmla="val 4365"/>
              </a:avLst>
            </a:prstGeom>
            <a:solidFill>
              <a:schemeClr val="bg1"/>
            </a:solidFill>
            <a:ln>
              <a:noFill/>
            </a:ln>
            <a:effectLst>
              <a:outerShdw blurRad="635000" dist="254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Lato"/>
                <a:ea typeface="+mn-ea"/>
                <a:cs typeface="+mn-cs"/>
              </a:endParaRPr>
            </a:p>
          </p:txBody>
        </p:sp>
        <p:sp>
          <p:nvSpPr>
            <p:cNvPr id="66" name="Freeform: Shape 65">
              <a:extLst>
                <a:ext uri="{FF2B5EF4-FFF2-40B4-BE49-F238E27FC236}">
                  <a16:creationId xmlns:a16="http://schemas.microsoft.com/office/drawing/2014/main" id="{48CFFBC7-07DB-CA3A-32CD-34F2F3E6B592}"/>
                </a:ext>
              </a:extLst>
            </p:cNvPr>
            <p:cNvSpPr/>
            <p:nvPr/>
          </p:nvSpPr>
          <p:spPr>
            <a:xfrm>
              <a:off x="1131772" y="1704040"/>
              <a:ext cx="1772781" cy="883451"/>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gradFill flip="none" rotWithShape="1">
              <a:gsLst>
                <a:gs pos="0">
                  <a:schemeClr val="accent1"/>
                </a:gs>
                <a:gs pos="100000">
                  <a:schemeClr val="accent1">
                    <a:lumMod val="75000"/>
                  </a:schemeClr>
                </a:gs>
              </a:gsLst>
              <a:lin ang="2700000" scaled="1"/>
              <a:tileRect/>
            </a:gradFill>
            <a:ln w="38100" cap="flat">
              <a:noFill/>
              <a:prstDash val="solid"/>
              <a:round/>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67" name="TextBox 66">
              <a:extLst>
                <a:ext uri="{FF2B5EF4-FFF2-40B4-BE49-F238E27FC236}">
                  <a16:creationId xmlns:a16="http://schemas.microsoft.com/office/drawing/2014/main" id="{5E140EC4-E471-7394-0F75-193735F8A9AD}"/>
                </a:ext>
              </a:extLst>
            </p:cNvPr>
            <p:cNvSpPr txBox="1"/>
            <p:nvPr/>
          </p:nvSpPr>
          <p:spPr>
            <a:xfrm flipH="1">
              <a:off x="1416838" y="1708516"/>
              <a:ext cx="1220578" cy="6470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Under-18 Transition SOPs</a:t>
              </a:r>
            </a:p>
          </p:txBody>
        </p:sp>
        <p:sp>
          <p:nvSpPr>
            <p:cNvPr id="71" name="TextBox 70">
              <a:extLst>
                <a:ext uri="{FF2B5EF4-FFF2-40B4-BE49-F238E27FC236}">
                  <a16:creationId xmlns:a16="http://schemas.microsoft.com/office/drawing/2014/main" id="{D324172A-4E2C-7621-0FCD-1CB75C92885F}"/>
                </a:ext>
              </a:extLst>
            </p:cNvPr>
            <p:cNvSpPr txBox="1"/>
            <p:nvPr/>
          </p:nvSpPr>
          <p:spPr>
            <a:xfrm flipH="1">
              <a:off x="822030" y="3883263"/>
              <a:ext cx="2422887" cy="8897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Lato"/>
                  <a:ea typeface="+mn-ea"/>
                  <a:cs typeface="+mn-cs"/>
                </a:rPr>
                <a:t>Alongside the admissions SOPs, staff requested to add 3 under-18 transition SOPs to capture a young patient moving to adult services</a:t>
              </a:r>
            </a:p>
          </p:txBody>
        </p:sp>
      </p:grpSp>
      <p:grpSp>
        <p:nvGrpSpPr>
          <p:cNvPr id="72" name="Group 71">
            <a:extLst>
              <a:ext uri="{FF2B5EF4-FFF2-40B4-BE49-F238E27FC236}">
                <a16:creationId xmlns:a16="http://schemas.microsoft.com/office/drawing/2014/main" id="{C693AFBC-EE5C-2A9A-78E1-042EA330B108}"/>
              </a:ext>
            </a:extLst>
          </p:cNvPr>
          <p:cNvGrpSpPr/>
          <p:nvPr/>
        </p:nvGrpSpPr>
        <p:grpSpPr>
          <a:xfrm>
            <a:off x="6309542" y="1939841"/>
            <a:ext cx="2422887" cy="3867805"/>
            <a:chOff x="6243837" y="1704040"/>
            <a:chExt cx="2422887" cy="3867805"/>
          </a:xfrm>
        </p:grpSpPr>
        <p:sp>
          <p:nvSpPr>
            <p:cNvPr id="73" name="Rectangle: Rounded Corners 72">
              <a:extLst>
                <a:ext uri="{FF2B5EF4-FFF2-40B4-BE49-F238E27FC236}">
                  <a16:creationId xmlns:a16="http://schemas.microsoft.com/office/drawing/2014/main" id="{8B45FC49-5235-25CD-7F83-5719C8DB6034}"/>
                </a:ext>
              </a:extLst>
            </p:cNvPr>
            <p:cNvSpPr/>
            <p:nvPr/>
          </p:nvSpPr>
          <p:spPr>
            <a:xfrm>
              <a:off x="6243837" y="1704041"/>
              <a:ext cx="2422887" cy="3867804"/>
            </a:xfrm>
            <a:prstGeom prst="roundRect">
              <a:avLst>
                <a:gd name="adj" fmla="val 4365"/>
              </a:avLst>
            </a:prstGeom>
            <a:solidFill>
              <a:schemeClr val="bg1"/>
            </a:solidFill>
            <a:ln>
              <a:noFill/>
            </a:ln>
            <a:effectLst>
              <a:outerShdw blurRad="635000" dist="254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Lato"/>
                <a:ea typeface="+mn-ea"/>
                <a:cs typeface="+mn-cs"/>
              </a:endParaRPr>
            </a:p>
          </p:txBody>
        </p:sp>
        <p:sp>
          <p:nvSpPr>
            <p:cNvPr id="74" name="Freeform: Shape 73">
              <a:extLst>
                <a:ext uri="{FF2B5EF4-FFF2-40B4-BE49-F238E27FC236}">
                  <a16:creationId xmlns:a16="http://schemas.microsoft.com/office/drawing/2014/main" id="{D4CEC8E6-83E3-FD22-286E-467BB8A1FF5D}"/>
                </a:ext>
              </a:extLst>
            </p:cNvPr>
            <p:cNvSpPr/>
            <p:nvPr/>
          </p:nvSpPr>
          <p:spPr>
            <a:xfrm>
              <a:off x="6415287" y="1704040"/>
              <a:ext cx="2077944" cy="1008503"/>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gradFill flip="none" rotWithShape="1">
              <a:gsLst>
                <a:gs pos="0">
                  <a:schemeClr val="accent3"/>
                </a:gs>
                <a:gs pos="100000">
                  <a:schemeClr val="accent3">
                    <a:lumMod val="75000"/>
                  </a:schemeClr>
                </a:gs>
              </a:gsLst>
              <a:lin ang="2700000" scaled="1"/>
              <a:tileRect/>
            </a:gradFill>
            <a:ln w="38100" cap="flat">
              <a:noFill/>
              <a:prstDash val="solid"/>
              <a:round/>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75" name="TextBox 74">
              <a:extLst>
                <a:ext uri="{FF2B5EF4-FFF2-40B4-BE49-F238E27FC236}">
                  <a16:creationId xmlns:a16="http://schemas.microsoft.com/office/drawing/2014/main" id="{98EA8B14-E73B-7A85-F074-752FCF4002B5}"/>
                </a:ext>
              </a:extLst>
            </p:cNvPr>
            <p:cNvSpPr txBox="1"/>
            <p:nvPr/>
          </p:nvSpPr>
          <p:spPr>
            <a:xfrm flipH="1">
              <a:off x="6568889" y="1726102"/>
              <a:ext cx="177278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Medical Device Procurement &amp; Decommissioning  </a:t>
              </a:r>
            </a:p>
          </p:txBody>
        </p:sp>
        <p:sp>
          <p:nvSpPr>
            <p:cNvPr id="79" name="TextBox 78">
              <a:extLst>
                <a:ext uri="{FF2B5EF4-FFF2-40B4-BE49-F238E27FC236}">
                  <a16:creationId xmlns:a16="http://schemas.microsoft.com/office/drawing/2014/main" id="{48F5B5AB-CCB0-1D0B-A173-915C6C64973A}"/>
                </a:ext>
              </a:extLst>
            </p:cNvPr>
            <p:cNvSpPr txBox="1"/>
            <p:nvPr/>
          </p:nvSpPr>
          <p:spPr>
            <a:xfrm flipH="1">
              <a:off x="6253342" y="4186236"/>
              <a:ext cx="241338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Lato"/>
                  <a:ea typeface="+mn-ea"/>
                  <a:cs typeface="+mn-cs"/>
                </a:rPr>
                <a:t>After several conversations with the deterioration and falls SOPs leads, there was a clear need for medical devices to be monitored and handled efficiently</a:t>
              </a:r>
            </a:p>
          </p:txBody>
        </p:sp>
      </p:grpSp>
      <p:pic>
        <p:nvPicPr>
          <p:cNvPr id="89" name="Graphic 88" descr="Checklist with solid fill">
            <a:extLst>
              <a:ext uri="{FF2B5EF4-FFF2-40B4-BE49-F238E27FC236}">
                <a16:creationId xmlns:a16="http://schemas.microsoft.com/office/drawing/2014/main" id="{C24EF484-2582-AE8D-0754-BCAB4510C6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326776" y="3316887"/>
            <a:ext cx="914400" cy="914400"/>
          </a:xfrm>
          <a:prstGeom prst="rect">
            <a:avLst/>
          </a:prstGeom>
        </p:spPr>
      </p:pic>
      <p:pic>
        <p:nvPicPr>
          <p:cNvPr id="91" name="Graphic 90" descr="Medicine with solid fill">
            <a:extLst>
              <a:ext uri="{FF2B5EF4-FFF2-40B4-BE49-F238E27FC236}">
                <a16:creationId xmlns:a16="http://schemas.microsoft.com/office/drawing/2014/main" id="{C62A49CF-812E-AFDD-B438-9C525D54A0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258235" y="3302134"/>
            <a:ext cx="914400" cy="914400"/>
          </a:xfrm>
          <a:prstGeom prst="rect">
            <a:avLst/>
          </a:prstGeom>
        </p:spPr>
      </p:pic>
      <p:pic>
        <p:nvPicPr>
          <p:cNvPr id="93" name="Graphic 92" descr="Needle with solid fill">
            <a:extLst>
              <a:ext uri="{FF2B5EF4-FFF2-40B4-BE49-F238E27FC236}">
                <a16:creationId xmlns:a16="http://schemas.microsoft.com/office/drawing/2014/main" id="{F91C534F-B600-0922-074D-41C1239E043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117976" y="3266274"/>
            <a:ext cx="914400" cy="914400"/>
          </a:xfrm>
          <a:prstGeom prst="rect">
            <a:avLst/>
          </a:prstGeom>
        </p:spPr>
      </p:pic>
      <p:grpSp>
        <p:nvGrpSpPr>
          <p:cNvPr id="4" name="Group 3">
            <a:extLst>
              <a:ext uri="{FF2B5EF4-FFF2-40B4-BE49-F238E27FC236}">
                <a16:creationId xmlns:a16="http://schemas.microsoft.com/office/drawing/2014/main" id="{F622E0D2-BEB8-633E-A378-95196A267C08}"/>
              </a:ext>
            </a:extLst>
          </p:cNvPr>
          <p:cNvGrpSpPr/>
          <p:nvPr/>
        </p:nvGrpSpPr>
        <p:grpSpPr>
          <a:xfrm>
            <a:off x="9157470" y="1939840"/>
            <a:ext cx="2422887" cy="3867806"/>
            <a:chOff x="806719" y="1704040"/>
            <a:chExt cx="2422887" cy="3388205"/>
          </a:xfrm>
        </p:grpSpPr>
        <p:sp>
          <p:nvSpPr>
            <p:cNvPr id="6" name="Rectangle: Rounded Corners 5">
              <a:extLst>
                <a:ext uri="{FF2B5EF4-FFF2-40B4-BE49-F238E27FC236}">
                  <a16:creationId xmlns:a16="http://schemas.microsoft.com/office/drawing/2014/main" id="{A126DB7E-CECA-0AC8-4EA0-63573D37EEA0}"/>
                </a:ext>
              </a:extLst>
            </p:cNvPr>
            <p:cNvSpPr/>
            <p:nvPr/>
          </p:nvSpPr>
          <p:spPr>
            <a:xfrm>
              <a:off x="806719" y="1704041"/>
              <a:ext cx="2422887" cy="3388204"/>
            </a:xfrm>
            <a:prstGeom prst="roundRect">
              <a:avLst>
                <a:gd name="adj" fmla="val 4365"/>
              </a:avLst>
            </a:prstGeom>
            <a:solidFill>
              <a:schemeClr val="bg1"/>
            </a:solidFill>
            <a:ln>
              <a:noFill/>
            </a:ln>
            <a:effectLst>
              <a:outerShdw blurRad="635000" dist="254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Lato"/>
                <a:ea typeface="+mn-ea"/>
                <a:cs typeface="+mn-cs"/>
              </a:endParaRPr>
            </a:p>
          </p:txBody>
        </p:sp>
        <p:sp>
          <p:nvSpPr>
            <p:cNvPr id="7" name="Freeform: Shape 6">
              <a:extLst>
                <a:ext uri="{FF2B5EF4-FFF2-40B4-BE49-F238E27FC236}">
                  <a16:creationId xmlns:a16="http://schemas.microsoft.com/office/drawing/2014/main" id="{AB43FDDF-031B-9A5E-97B9-9656ECBC966C}"/>
                </a:ext>
              </a:extLst>
            </p:cNvPr>
            <p:cNvSpPr/>
            <p:nvPr/>
          </p:nvSpPr>
          <p:spPr>
            <a:xfrm>
              <a:off x="980212" y="1704040"/>
              <a:ext cx="2084327" cy="883451"/>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solidFill>
              <a:schemeClr val="accent5"/>
            </a:solidFill>
            <a:ln w="38100" cap="flat">
              <a:noFill/>
              <a:prstDash val="solid"/>
              <a:round/>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8" name="TextBox 7">
              <a:extLst>
                <a:ext uri="{FF2B5EF4-FFF2-40B4-BE49-F238E27FC236}">
                  <a16:creationId xmlns:a16="http://schemas.microsoft.com/office/drawing/2014/main" id="{93C9E123-6F7D-C3A3-5CA5-29BF2F819F3D}"/>
                </a:ext>
              </a:extLst>
            </p:cNvPr>
            <p:cNvSpPr txBox="1"/>
            <p:nvPr/>
          </p:nvSpPr>
          <p:spPr>
            <a:xfrm flipH="1">
              <a:off x="980212" y="1708516"/>
              <a:ext cx="2060012" cy="6470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Other staff-initiated SOPs that have been proposed</a:t>
              </a:r>
            </a:p>
          </p:txBody>
        </p:sp>
        <p:sp>
          <p:nvSpPr>
            <p:cNvPr id="9" name="TextBox 8">
              <a:extLst>
                <a:ext uri="{FF2B5EF4-FFF2-40B4-BE49-F238E27FC236}">
                  <a16:creationId xmlns:a16="http://schemas.microsoft.com/office/drawing/2014/main" id="{B1A504B1-5899-DAF3-0F88-A787D4B50752}"/>
                </a:ext>
              </a:extLst>
            </p:cNvPr>
            <p:cNvSpPr txBox="1"/>
            <p:nvPr/>
          </p:nvSpPr>
          <p:spPr>
            <a:xfrm flipH="1">
              <a:off x="813103" y="3883263"/>
              <a:ext cx="2416502" cy="889723"/>
            </a:xfrm>
            <a:prstGeom prst="rect">
              <a:avLst/>
            </a:prstGeom>
            <a:noFill/>
          </p:spPr>
          <p:txBody>
            <a:bodyPr wrap="square" rtlCol="0">
              <a:spAutoFit/>
            </a:bodyPr>
            <a:lstStyle/>
            <a:p>
              <a:pPr marL="171450" marR="0" lvl="0" indent="-1714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a:ln>
                    <a:noFill/>
                  </a:ln>
                  <a:solidFill>
                    <a:prstClr val="black">
                      <a:lumMod val="65000"/>
                      <a:lumOff val="35000"/>
                    </a:prstClr>
                  </a:solidFill>
                  <a:effectLst/>
                  <a:uLnTx/>
                  <a:uFillTx/>
                  <a:latin typeface="Lato"/>
                  <a:ea typeface="+mn-ea"/>
                  <a:cs typeface="+mn-cs"/>
                </a:rPr>
                <a:t>Transfers from OOA</a:t>
              </a:r>
            </a:p>
            <a:p>
              <a:pPr marL="171450" marR="0" lvl="0" indent="-1714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a:ln>
                    <a:noFill/>
                  </a:ln>
                  <a:solidFill>
                    <a:prstClr val="black">
                      <a:lumMod val="65000"/>
                      <a:lumOff val="35000"/>
                    </a:prstClr>
                  </a:solidFill>
                  <a:effectLst/>
                  <a:uLnTx/>
                  <a:uFillTx/>
                  <a:latin typeface="Lato"/>
                  <a:ea typeface="+mn-ea"/>
                  <a:cs typeface="+mn-cs"/>
                </a:rPr>
                <a:t>Medical Device Use</a:t>
              </a:r>
            </a:p>
            <a:p>
              <a:pPr marL="171450" marR="0" lvl="0" indent="-1714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a:ln>
                    <a:noFill/>
                  </a:ln>
                  <a:solidFill>
                    <a:prstClr val="black">
                      <a:lumMod val="65000"/>
                      <a:lumOff val="35000"/>
                    </a:prstClr>
                  </a:solidFill>
                  <a:effectLst/>
                  <a:uLnTx/>
                  <a:uFillTx/>
                  <a:latin typeface="Lato"/>
                  <a:ea typeface="+mn-ea"/>
                  <a:cs typeface="+mn-cs"/>
                </a:rPr>
                <a:t>Discharges</a:t>
              </a:r>
            </a:p>
            <a:p>
              <a:pPr marL="171450" marR="0" lvl="0" indent="-1714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a:ln>
                    <a:noFill/>
                  </a:ln>
                  <a:solidFill>
                    <a:prstClr val="black">
                      <a:lumMod val="65000"/>
                      <a:lumOff val="35000"/>
                    </a:prstClr>
                  </a:solidFill>
                  <a:effectLst/>
                  <a:uLnTx/>
                  <a:uFillTx/>
                  <a:latin typeface="Lato"/>
                  <a:ea typeface="+mn-ea"/>
                  <a:cs typeface="+mn-cs"/>
                </a:rPr>
                <a:t>Disengagement from PH services as a result of MH</a:t>
              </a:r>
            </a:p>
          </p:txBody>
        </p:sp>
      </p:grpSp>
      <p:pic>
        <p:nvPicPr>
          <p:cNvPr id="10" name="Graphic 9" descr="Checklist with solid fill">
            <a:extLst>
              <a:ext uri="{FF2B5EF4-FFF2-40B4-BE49-F238E27FC236}">
                <a16:creationId xmlns:a16="http://schemas.microsoft.com/office/drawing/2014/main" id="{84DC0601-6307-B650-F144-D86EA3484F1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874646" y="3316886"/>
            <a:ext cx="914400" cy="914400"/>
          </a:xfrm>
          <a:prstGeom prst="rect">
            <a:avLst/>
          </a:prstGeom>
        </p:spPr>
      </p:pic>
    </p:spTree>
    <p:extLst>
      <p:ext uri="{BB962C8B-B14F-4D97-AF65-F5344CB8AC3E}">
        <p14:creationId xmlns:p14="http://schemas.microsoft.com/office/powerpoint/2010/main" val="31529392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BC700A-09E0-E898-4D3D-F24F85ECE5C2}"/>
              </a:ext>
            </a:extLst>
          </p:cNvPr>
          <p:cNvSpPr>
            <a:spLocks noGrp="1"/>
          </p:cNvSpPr>
          <p:nvPr>
            <p:ph type="title"/>
          </p:nvPr>
        </p:nvSpPr>
        <p:spPr>
          <a:xfrm>
            <a:off x="2654357" y="2362200"/>
            <a:ext cx="6902335" cy="484370"/>
          </a:xfrm>
        </p:spPr>
        <p:txBody>
          <a:bodyPr/>
          <a:lstStyle/>
          <a:p>
            <a:r>
              <a:rPr lang="en-GB" sz="6000"/>
              <a:t>Measuring impact</a:t>
            </a:r>
          </a:p>
        </p:txBody>
      </p:sp>
    </p:spTree>
    <p:extLst>
      <p:ext uri="{BB962C8B-B14F-4D97-AF65-F5344CB8AC3E}">
        <p14:creationId xmlns:p14="http://schemas.microsoft.com/office/powerpoint/2010/main" val="20210805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E73C3-ACBD-8A43-1AD5-9886869D64C2}"/>
              </a:ext>
            </a:extLst>
          </p:cNvPr>
          <p:cNvSpPr>
            <a:spLocks noGrp="1"/>
          </p:cNvSpPr>
          <p:nvPr>
            <p:ph type="title" idx="4294967295"/>
          </p:nvPr>
        </p:nvSpPr>
        <p:spPr>
          <a:xfrm>
            <a:off x="1162050" y="664259"/>
            <a:ext cx="0" cy="0"/>
          </a:xfrm>
        </p:spPr>
        <p:txBody>
          <a:bodyPr/>
          <a:lstStyle/>
          <a:p>
            <a:r>
              <a:rPr lang="en-GB"/>
              <a:t/>
            </a:r>
            <a:br>
              <a:rPr lang="en-GB"/>
            </a:br>
            <a:r>
              <a:rPr lang="en-GB"/>
              <a:t/>
            </a:r>
            <a:br>
              <a:rPr lang="en-GB"/>
            </a:br>
            <a:r>
              <a:rPr lang="en-GB"/>
              <a:t/>
            </a:r>
            <a:br>
              <a:rPr lang="en-GB"/>
            </a:br>
            <a:endParaRPr lang="en-GB"/>
          </a:p>
        </p:txBody>
      </p:sp>
      <p:sp>
        <p:nvSpPr>
          <p:cNvPr id="6" name="TextBox 5">
            <a:extLst>
              <a:ext uri="{FF2B5EF4-FFF2-40B4-BE49-F238E27FC236}">
                <a16:creationId xmlns:a16="http://schemas.microsoft.com/office/drawing/2014/main" id="{F12BCB1B-2043-F429-0DE4-374D125087C6}"/>
              </a:ext>
            </a:extLst>
          </p:cNvPr>
          <p:cNvSpPr txBox="1"/>
          <p:nvPr/>
        </p:nvSpPr>
        <p:spPr>
          <a:xfrm>
            <a:off x="493030" y="547286"/>
            <a:ext cx="104231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DADCE1">
                    <a:lumMod val="50000"/>
                  </a:srgbClr>
                </a:solidFill>
                <a:effectLst/>
                <a:uLnTx/>
                <a:uFillTx/>
                <a:latin typeface="Lato Black"/>
                <a:ea typeface="+mn-ea"/>
                <a:cs typeface="+mn-cs"/>
              </a:rPr>
              <a:t>Measures of success that we aim to track over time are many and varied</a:t>
            </a:r>
          </a:p>
        </p:txBody>
      </p:sp>
      <p:cxnSp>
        <p:nvCxnSpPr>
          <p:cNvPr id="3" name="Straight Connector 2">
            <a:extLst>
              <a:ext uri="{FF2B5EF4-FFF2-40B4-BE49-F238E27FC236}">
                <a16:creationId xmlns:a16="http://schemas.microsoft.com/office/drawing/2014/main" id="{BFD99FBA-04BE-A059-CF41-674BDB8EDAFA}"/>
              </a:ext>
            </a:extLst>
          </p:cNvPr>
          <p:cNvCxnSpPr>
            <a:cxnSpLocks/>
          </p:cNvCxnSpPr>
          <p:nvPr/>
        </p:nvCxnSpPr>
        <p:spPr>
          <a:xfrm>
            <a:off x="633558" y="542030"/>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graphicFrame>
        <p:nvGraphicFramePr>
          <p:cNvPr id="5" name="Diagram 4">
            <a:extLst>
              <a:ext uri="{FF2B5EF4-FFF2-40B4-BE49-F238E27FC236}">
                <a16:creationId xmlns:a16="http://schemas.microsoft.com/office/drawing/2014/main" id="{8CEDE707-9908-70E8-1FAF-736CB05660E4}"/>
              </a:ext>
            </a:extLst>
          </p:cNvPr>
          <p:cNvGraphicFramePr/>
          <p:nvPr>
            <p:extLst>
              <p:ext uri="{D42A27DB-BD31-4B8C-83A1-F6EECF244321}">
                <p14:modId xmlns:p14="http://schemas.microsoft.com/office/powerpoint/2010/main" val="3211112976"/>
              </p:ext>
            </p:extLst>
          </p:nvPr>
        </p:nvGraphicFramePr>
        <p:xfrm>
          <a:off x="2032000" y="2248678"/>
          <a:ext cx="8128000" cy="3749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A6646587-304D-6A77-5965-E18CD0C979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spTree>
    <p:extLst>
      <p:ext uri="{BB962C8B-B14F-4D97-AF65-F5344CB8AC3E}">
        <p14:creationId xmlns:p14="http://schemas.microsoft.com/office/powerpoint/2010/main" val="34443464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218C06C-388A-46DF-8389-FA4DEE97A593}"/>
              </a:ext>
            </a:extLst>
          </p:cNvPr>
          <p:cNvGrpSpPr/>
          <p:nvPr/>
        </p:nvGrpSpPr>
        <p:grpSpPr>
          <a:xfrm>
            <a:off x="3344254" y="2021593"/>
            <a:ext cx="5520909" cy="3950299"/>
            <a:chOff x="796156" y="1682303"/>
            <a:chExt cx="3221020" cy="3579000"/>
          </a:xfrm>
          <a:effectLst>
            <a:outerShdw blurRad="304800" dist="127000" dir="8100000" algn="tr" rotWithShape="0">
              <a:prstClr val="black">
                <a:alpha val="20000"/>
              </a:prstClr>
            </a:outerShdw>
          </a:effectLst>
        </p:grpSpPr>
        <p:sp>
          <p:nvSpPr>
            <p:cNvPr id="17" name="Rectangle: Top Corners Rounded 16">
              <a:extLst>
                <a:ext uri="{FF2B5EF4-FFF2-40B4-BE49-F238E27FC236}">
                  <a16:creationId xmlns:a16="http://schemas.microsoft.com/office/drawing/2014/main" id="{B45A16B9-4FED-4E20-8CF2-94288621D935}"/>
                </a:ext>
              </a:extLst>
            </p:cNvPr>
            <p:cNvSpPr/>
            <p:nvPr/>
          </p:nvSpPr>
          <p:spPr>
            <a:xfrm rot="10800000">
              <a:off x="796156" y="1978612"/>
              <a:ext cx="3221019" cy="3282691"/>
            </a:xfrm>
            <a:prstGeom prst="round2SameRect">
              <a:avLst>
                <a:gd name="adj1" fmla="val 7542"/>
                <a:gd name="adj2" fmla="val 0"/>
              </a:avLst>
            </a:prstGeom>
            <a:solidFill>
              <a:schemeClr val="bg1"/>
            </a:solidFill>
            <a:ln>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Lato"/>
                <a:ea typeface="+mn-ea"/>
                <a:cs typeface="+mn-cs"/>
              </a:endParaRPr>
            </a:p>
          </p:txBody>
        </p:sp>
        <p:sp>
          <p:nvSpPr>
            <p:cNvPr id="25" name="Freeform 5">
              <a:extLst>
                <a:ext uri="{FF2B5EF4-FFF2-40B4-BE49-F238E27FC236}">
                  <a16:creationId xmlns:a16="http://schemas.microsoft.com/office/drawing/2014/main" id="{1294EFC2-E450-4AB1-B643-9746A8DEF37A}"/>
                </a:ext>
              </a:extLst>
            </p:cNvPr>
            <p:cNvSpPr>
              <a:spLocks/>
            </p:cNvSpPr>
            <p:nvPr/>
          </p:nvSpPr>
          <p:spPr bwMode="auto">
            <a:xfrm>
              <a:off x="796158" y="1682303"/>
              <a:ext cx="3221018" cy="559166"/>
            </a:xfrm>
            <a:prstGeom prst="round2SameRect">
              <a:avLst>
                <a:gd name="adj1" fmla="val 50000"/>
                <a:gd name="adj2" fmla="val 0"/>
              </a:avLst>
            </a:prstGeom>
            <a:solidFill>
              <a:schemeClr val="accent5"/>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Lato"/>
                <a:ea typeface="+mn-ea"/>
                <a:cs typeface="+mn-cs"/>
              </a:endParaRPr>
            </a:p>
          </p:txBody>
        </p:sp>
      </p:grpSp>
      <p:grpSp>
        <p:nvGrpSpPr>
          <p:cNvPr id="13" name="Group 12">
            <a:extLst>
              <a:ext uri="{FF2B5EF4-FFF2-40B4-BE49-F238E27FC236}">
                <a16:creationId xmlns:a16="http://schemas.microsoft.com/office/drawing/2014/main" id="{1A38FE68-476C-4898-B113-8C37D1141B44}"/>
              </a:ext>
            </a:extLst>
          </p:cNvPr>
          <p:cNvGrpSpPr/>
          <p:nvPr/>
        </p:nvGrpSpPr>
        <p:grpSpPr>
          <a:xfrm>
            <a:off x="3448783" y="2182169"/>
            <a:ext cx="3896807" cy="641688"/>
            <a:chOff x="4828271" y="1694540"/>
            <a:chExt cx="3502759" cy="713484"/>
          </a:xfrm>
        </p:grpSpPr>
        <p:sp>
          <p:nvSpPr>
            <p:cNvPr id="11" name="Text Placeholder 2">
              <a:extLst>
                <a:ext uri="{FF2B5EF4-FFF2-40B4-BE49-F238E27FC236}">
                  <a16:creationId xmlns:a16="http://schemas.microsoft.com/office/drawing/2014/main" id="{01654E5E-FB62-4CD4-8BB4-17C14803F0DD}"/>
                </a:ext>
              </a:extLst>
            </p:cNvPr>
            <p:cNvSpPr txBox="1">
              <a:spLocks/>
            </p:cNvSpPr>
            <p:nvPr/>
          </p:nvSpPr>
          <p:spPr>
            <a:xfrm>
              <a:off x="4914953" y="1694540"/>
              <a:ext cx="3416077" cy="650203"/>
            </a:xfrm>
            <a:prstGeom prst="rect">
              <a:avLst/>
            </a:prstGeom>
            <a:noFill/>
          </p:spPr>
          <p:txBody>
            <a:bodyPr wrap="square" rtlCol="0">
              <a:spAutoFit/>
            </a:bodyPr>
            <a:lstStyle>
              <a:defPPr>
                <a:defRPr lang="en-US"/>
              </a:defPPr>
              <a:lvl1pPr>
                <a:defRPr sz="1200">
                  <a:solidFill>
                    <a:schemeClr val="tx1">
                      <a:lumMod val="65000"/>
                      <a:lumOff val="35000"/>
                    </a:schemeClr>
                  </a:solidFill>
                  <a:latin typeface="Calibri" panose="020F0502020204030204" pitchFamily="34" charset="0"/>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Generic questions, relevant to all SOPs</a:t>
              </a:r>
              <a:endParaRPr kumimoji="0" lang="en-US" sz="1600" b="1" i="0" u="none" strike="noStrike" kern="1200" cap="none" spc="0" normalizeH="0" baseline="0"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2" name="TextBox 11">
              <a:extLst>
                <a:ext uri="{FF2B5EF4-FFF2-40B4-BE49-F238E27FC236}">
                  <a16:creationId xmlns:a16="http://schemas.microsoft.com/office/drawing/2014/main" id="{941377D6-9804-48C3-944B-10E57C03C1CA}"/>
                </a:ext>
              </a:extLst>
            </p:cNvPr>
            <p:cNvSpPr txBox="1"/>
            <p:nvPr/>
          </p:nvSpPr>
          <p:spPr>
            <a:xfrm>
              <a:off x="4828271" y="2100033"/>
              <a:ext cx="3416076" cy="307991"/>
            </a:xfrm>
            <a:prstGeom prst="rect">
              <a:avLst/>
            </a:prstGeom>
            <a:noFill/>
          </p:spPr>
          <p:txBody>
            <a:bodyPr wrap="square" rtlCol="0">
              <a:spAutoFit/>
            </a:bodyPr>
            <a:lstStyle>
              <a:defPPr>
                <a:defRPr lang="en-US"/>
              </a:defPPr>
              <a:lvl1pPr>
                <a:defRPr sz="1200">
                  <a:solidFill>
                    <a:schemeClr val="tx1">
                      <a:lumMod val="65000"/>
                      <a:lumOff val="35000"/>
                    </a:schemeClr>
                  </a:solidFill>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endParaRPr>
            </a:p>
          </p:txBody>
        </p:sp>
      </p:grpSp>
      <p:grpSp>
        <p:nvGrpSpPr>
          <p:cNvPr id="27" name="Group 26">
            <a:extLst>
              <a:ext uri="{FF2B5EF4-FFF2-40B4-BE49-F238E27FC236}">
                <a16:creationId xmlns:a16="http://schemas.microsoft.com/office/drawing/2014/main" id="{221F0475-EE71-4338-A600-3101E959A00C}"/>
              </a:ext>
            </a:extLst>
          </p:cNvPr>
          <p:cNvGrpSpPr/>
          <p:nvPr/>
        </p:nvGrpSpPr>
        <p:grpSpPr>
          <a:xfrm>
            <a:off x="3344256" y="2740238"/>
            <a:ext cx="5520904" cy="3170099"/>
            <a:chOff x="785889" y="3336156"/>
            <a:chExt cx="6238661" cy="2674799"/>
          </a:xfrm>
        </p:grpSpPr>
        <p:sp>
          <p:nvSpPr>
            <p:cNvPr id="15" name="TextBox 14">
              <a:extLst>
                <a:ext uri="{FF2B5EF4-FFF2-40B4-BE49-F238E27FC236}">
                  <a16:creationId xmlns:a16="http://schemas.microsoft.com/office/drawing/2014/main" id="{681F65ED-C87D-43AB-8F08-F2E2F981E7F1}"/>
                </a:ext>
              </a:extLst>
            </p:cNvPr>
            <p:cNvSpPr txBox="1"/>
            <p:nvPr/>
          </p:nvSpPr>
          <p:spPr>
            <a:xfrm>
              <a:off x="785889" y="3336156"/>
              <a:ext cx="6238661" cy="2674799"/>
            </a:xfrm>
            <a:prstGeom prst="rect">
              <a:avLst/>
            </a:prstGeom>
            <a:noFill/>
          </p:spPr>
          <p:txBody>
            <a:bodyPr wrap="square" rtlCol="0">
              <a:spAutoFit/>
            </a:bodyPr>
            <a:lstStyle>
              <a:defPPr>
                <a:defRPr lang="en-US"/>
              </a:defPPr>
              <a:lvl1pPr>
                <a:defRPr sz="1200">
                  <a:solidFill>
                    <a:schemeClr val="tx1">
                      <a:lumMod val="65000"/>
                      <a:lumOff val="35000"/>
                    </a:schemeClr>
                  </a:solidFill>
                  <a:latin typeface="Calibri" panose="020F0502020204030204" pitchFamily="34" charset="0"/>
                </a:defRPr>
              </a:lvl1pPr>
            </a:lstStyle>
            <a:p>
              <a:pPr marL="44450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600" b="1"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Personal experience </a:t>
              </a:r>
              <a:r>
                <a:rPr kumimoji="0" lang="en-GB" sz="16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with the process</a:t>
              </a:r>
            </a:p>
            <a:p>
              <a:pPr marL="44450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6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What is </a:t>
              </a:r>
              <a:r>
                <a:rPr kumimoji="0" lang="en-GB" sz="1600" b="1"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working particularly well </a:t>
              </a:r>
              <a:r>
                <a:rPr kumimoji="0" lang="en-GB" sz="16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and main </a:t>
              </a:r>
              <a:r>
                <a:rPr kumimoji="0" lang="en-GB" sz="1600" b="1" i="0" u="none" strike="noStrike" kern="1200" cap="none" spc="0" normalizeH="0" baseline="0" noProof="0" err="1">
                  <a:ln>
                    <a:noFill/>
                  </a:ln>
                  <a:solidFill>
                    <a:prstClr val="black">
                      <a:lumMod val="65000"/>
                      <a:lumOff val="35000"/>
                    </a:prstClr>
                  </a:solidFill>
                  <a:effectLst/>
                  <a:uLnTx/>
                  <a:uFillTx/>
                  <a:latin typeface="Calibri" panose="020F0502020204030204" pitchFamily="34" charset="0"/>
                  <a:ea typeface="+mn-ea"/>
                  <a:cs typeface="+mn-cs"/>
                </a:rPr>
                <a:t>painpoints</a:t>
              </a:r>
              <a:endParaRPr kumimoji="0" lang="en-GB" sz="1600" b="1"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endParaRPr>
            </a:p>
            <a:p>
              <a:pPr marL="44450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6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When/how to </a:t>
              </a:r>
              <a:r>
                <a:rPr kumimoji="0" lang="en-GB" sz="1600" b="1"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escalate</a:t>
              </a:r>
              <a:r>
                <a:rPr kumimoji="0" lang="en-GB" sz="16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 in process if needed</a:t>
              </a:r>
            </a:p>
            <a:p>
              <a:pPr marL="44450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600" b="1"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Rating process </a:t>
              </a:r>
              <a:r>
                <a:rPr kumimoji="0" lang="en-GB" sz="16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on a scale of 1-5 based on 5 key metrics;</a:t>
              </a:r>
            </a:p>
            <a:p>
              <a:pPr marL="90170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Safety</a:t>
              </a:r>
            </a:p>
            <a:p>
              <a:pPr marL="90170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Efficiency</a:t>
              </a:r>
            </a:p>
            <a:p>
              <a:pPr marL="90170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Handovers &amp; communication</a:t>
              </a:r>
            </a:p>
            <a:p>
              <a:pPr marL="90170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Systems </a:t>
              </a:r>
            </a:p>
            <a:p>
              <a:pPr marL="90170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Training and Guidance</a:t>
              </a:r>
            </a:p>
            <a:p>
              <a:pPr marL="447675" marR="0" lvl="0" indent="-2667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600" b="1"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Time </a:t>
              </a:r>
              <a:r>
                <a:rPr kumimoji="0" lang="en-GB" sz="16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taken to complete process</a:t>
              </a:r>
            </a:p>
            <a:p>
              <a:pPr marL="447675" marR="0" lvl="0" indent="-2667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600" b="1"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Changes</a:t>
              </a:r>
              <a:r>
                <a:rPr kumimoji="0" lang="en-GB" sz="16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rPr>
                <a:t> staff would make to improve process</a:t>
              </a:r>
            </a:p>
            <a:p>
              <a:pPr marL="447675" marR="0" lvl="0" indent="-2667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endParaRPr>
            </a:p>
            <a:p>
              <a:pPr marL="447675" marR="0" lvl="0" indent="-2667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endParaRPr>
            </a:p>
          </p:txBody>
        </p:sp>
        <p:sp>
          <p:nvSpPr>
            <p:cNvPr id="18" name="TextBox 17">
              <a:extLst>
                <a:ext uri="{FF2B5EF4-FFF2-40B4-BE49-F238E27FC236}">
                  <a16:creationId xmlns:a16="http://schemas.microsoft.com/office/drawing/2014/main" id="{355C3B1E-D525-4506-9C96-31E6A2BA452A}"/>
                </a:ext>
              </a:extLst>
            </p:cNvPr>
            <p:cNvSpPr txBox="1"/>
            <p:nvPr/>
          </p:nvSpPr>
          <p:spPr>
            <a:xfrm>
              <a:off x="900682" y="4396448"/>
              <a:ext cx="3116495" cy="276999"/>
            </a:xfrm>
            <a:prstGeom prst="rect">
              <a:avLst/>
            </a:prstGeom>
            <a:noFill/>
          </p:spPr>
          <p:txBody>
            <a:bodyPr wrap="square" rtlCol="0">
              <a:spAutoFit/>
            </a:bodyPr>
            <a:lstStyle>
              <a:defPPr>
                <a:defRPr lang="en-US"/>
              </a:defPPr>
              <a:lvl1pPr>
                <a:defRPr sz="1200">
                  <a:solidFill>
                    <a:schemeClr val="tx1">
                      <a:lumMod val="65000"/>
                      <a:lumOff val="35000"/>
                    </a:schemeClr>
                  </a:solidFill>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mn-cs"/>
              </a:endParaRPr>
            </a:p>
          </p:txBody>
        </p:sp>
      </p:grpSp>
      <p:cxnSp>
        <p:nvCxnSpPr>
          <p:cNvPr id="3" name="Straight Connector 2">
            <a:extLst>
              <a:ext uri="{FF2B5EF4-FFF2-40B4-BE49-F238E27FC236}">
                <a16:creationId xmlns:a16="http://schemas.microsoft.com/office/drawing/2014/main" id="{E9394479-CB4B-FFD8-C41E-C087C31450E4}"/>
              </a:ext>
            </a:extLst>
          </p:cNvPr>
          <p:cNvCxnSpPr>
            <a:cxnSpLocks/>
          </p:cNvCxnSpPr>
          <p:nvPr/>
        </p:nvCxnSpPr>
        <p:spPr>
          <a:xfrm>
            <a:off x="633558" y="551361"/>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3D2BE4E-AEE4-79FA-6B49-6374832847F0}"/>
              </a:ext>
            </a:extLst>
          </p:cNvPr>
          <p:cNvSpPr txBox="1"/>
          <p:nvPr/>
        </p:nvSpPr>
        <p:spPr>
          <a:xfrm>
            <a:off x="504737" y="544490"/>
            <a:ext cx="1150364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DADCE1">
                    <a:lumMod val="50000"/>
                  </a:srgbClr>
                </a:solidFill>
                <a:effectLst/>
                <a:uLnTx/>
                <a:uFillTx/>
                <a:latin typeface="Lato Black" panose="020F0502020204030203" pitchFamily="34" charset="0"/>
                <a:ea typeface="Lato Black" panose="020F0502020204030203" pitchFamily="34" charset="0"/>
                <a:cs typeface="Lato Black" panose="020F0502020204030203" pitchFamily="34" charset="0"/>
              </a:rPr>
              <a:t>We’ve interviewed circa 125 staff members to gain a better understanding of the processes </a:t>
            </a:r>
          </a:p>
        </p:txBody>
      </p:sp>
      <p:pic>
        <p:nvPicPr>
          <p:cNvPr id="40" name="Graphic 39" descr="Clipboard Partially Checked outline">
            <a:extLst>
              <a:ext uri="{FF2B5EF4-FFF2-40B4-BE49-F238E27FC236}">
                <a16:creationId xmlns:a16="http://schemas.microsoft.com/office/drawing/2014/main" id="{AB6520B3-A418-585F-4C2F-F65B890C5FE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261512" y="2072829"/>
            <a:ext cx="442105" cy="442105"/>
          </a:xfrm>
          <a:prstGeom prst="rect">
            <a:avLst/>
          </a:prstGeom>
        </p:spPr>
      </p:pic>
      <p:pic>
        <p:nvPicPr>
          <p:cNvPr id="2" name="Picture 1">
            <a:extLst>
              <a:ext uri="{FF2B5EF4-FFF2-40B4-BE49-F238E27FC236}">
                <a16:creationId xmlns:a16="http://schemas.microsoft.com/office/drawing/2014/main" id="{F59BB25F-33AE-5BFB-8B92-5E2F360AD6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spTree>
    <p:extLst>
      <p:ext uri="{BB962C8B-B14F-4D97-AF65-F5344CB8AC3E}">
        <p14:creationId xmlns:p14="http://schemas.microsoft.com/office/powerpoint/2010/main" val="3599787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6"/>
          <p:cNvPicPr preferRelativeResize="0"/>
          <p:nvPr/>
        </p:nvPicPr>
        <p:blipFill rotWithShape="1">
          <a:blip r:embed="rId3">
            <a:alphaModFix/>
          </a:blip>
          <a:srcRect/>
          <a:stretch/>
        </p:blipFill>
        <p:spPr>
          <a:xfrm>
            <a:off x="1238251" y="4227225"/>
            <a:ext cx="3752849" cy="1500188"/>
          </a:xfrm>
          <a:prstGeom prst="rect">
            <a:avLst/>
          </a:prstGeom>
          <a:noFill/>
          <a:ln>
            <a:noFill/>
          </a:ln>
        </p:spPr>
      </p:pic>
      <p:sp>
        <p:nvSpPr>
          <p:cNvPr id="453" name="Google Shape;453;p6"/>
          <p:cNvSpPr txBox="1">
            <a:spLocks noGrp="1"/>
          </p:cNvSpPr>
          <p:nvPr>
            <p:ph type="title"/>
          </p:nvPr>
        </p:nvSpPr>
        <p:spPr>
          <a:xfrm>
            <a:off x="1295401" y="2697479"/>
            <a:ext cx="10515600" cy="577081"/>
          </a:xfrm>
          <a:prstGeom prst="rect">
            <a:avLst/>
          </a:prstGeom>
          <a:noFill/>
          <a:ln>
            <a:noFill/>
          </a:ln>
        </p:spPr>
        <p:txBody>
          <a:bodyPr spcFirstLastPara="1" wrap="square" lIns="0" tIns="0" rIns="0" bIns="0" anchor="ctr" anchorCtr="0">
            <a:spAutoFit/>
          </a:bodyPr>
          <a:lstStyle/>
          <a:p>
            <a:r>
              <a:rPr lang="en-GB"/>
              <a:t>Oxevision’s Vital Signs</a:t>
            </a:r>
            <a:endParaRPr/>
          </a:p>
        </p:txBody>
      </p:sp>
      <p:sp>
        <p:nvSpPr>
          <p:cNvPr id="454" name="Google Shape;454;p6"/>
          <p:cNvSpPr txBox="1">
            <a:spLocks noGrp="1"/>
          </p:cNvSpPr>
          <p:nvPr>
            <p:ph type="body" idx="4294967295"/>
          </p:nvPr>
        </p:nvSpPr>
        <p:spPr>
          <a:xfrm>
            <a:off x="1295401" y="3440933"/>
            <a:ext cx="7844625" cy="738664"/>
          </a:xfrm>
          <a:prstGeom prst="rect">
            <a:avLst/>
          </a:prstGeom>
          <a:noFill/>
          <a:ln>
            <a:noFill/>
          </a:ln>
        </p:spPr>
        <p:txBody>
          <a:bodyPr spcFirstLastPara="1" wrap="square" lIns="0" tIns="0" rIns="0" bIns="0" anchor="t" anchorCtr="0">
            <a:spAutoFit/>
          </a:bodyPr>
          <a:lstStyle/>
          <a:p>
            <a:pPr marL="0" indent="0"/>
            <a:r>
              <a:rPr lang="en-GB">
                <a:solidFill>
                  <a:srgbClr val="00B089"/>
                </a:solidFill>
              </a:rPr>
              <a:t>Supporting observations and improved physical health monitoring</a:t>
            </a:r>
            <a:endParaRPr>
              <a:solidFill>
                <a:srgbClr val="00B089"/>
              </a:solidFill>
            </a:endParaRPr>
          </a:p>
        </p:txBody>
      </p:sp>
      <p:pic>
        <p:nvPicPr>
          <p:cNvPr id="455" name="Google Shape;455;p6"/>
          <p:cNvPicPr preferRelativeResize="0"/>
          <p:nvPr/>
        </p:nvPicPr>
        <p:blipFill rotWithShape="1">
          <a:blip r:embed="rId4">
            <a:alphaModFix/>
          </a:blip>
          <a:srcRect/>
          <a:stretch/>
        </p:blipFill>
        <p:spPr>
          <a:xfrm>
            <a:off x="1494938" y="4570451"/>
            <a:ext cx="810000" cy="810000"/>
          </a:xfrm>
          <a:prstGeom prst="rect">
            <a:avLst/>
          </a:prstGeom>
          <a:noFill/>
          <a:ln>
            <a:noFill/>
          </a:ln>
        </p:spPr>
      </p:pic>
      <p:sp>
        <p:nvSpPr>
          <p:cNvPr id="456" name="Google Shape;456;p6"/>
          <p:cNvSpPr/>
          <p:nvPr/>
        </p:nvSpPr>
        <p:spPr>
          <a:xfrm>
            <a:off x="2362969" y="4608469"/>
            <a:ext cx="2326500" cy="797625"/>
          </a:xfrm>
          <a:prstGeom prst="roundRect">
            <a:avLst>
              <a:gd name="adj" fmla="val 50000"/>
            </a:avLst>
          </a:prstGeom>
          <a:solidFill>
            <a:srgbClr val="D2FDF4"/>
          </a:solidFill>
          <a:ln>
            <a:noFill/>
          </a:ln>
        </p:spPr>
        <p:txBody>
          <a:bodyPr spcFirstLastPara="1" wrap="square" lIns="68569" tIns="68569" rIns="68569" bIns="68569" anchor="ctr" anchorCtr="0">
            <a:noAutofit/>
          </a:bodyPr>
          <a:lstStyle/>
          <a:p>
            <a:pPr algn="ctr" defTabSz="685800">
              <a:buClr>
                <a:srgbClr val="000000"/>
              </a:buClr>
              <a:buSzPts val="2000"/>
            </a:pPr>
            <a:r>
              <a:rPr lang="en-GB" sz="1500" b="1" kern="0">
                <a:solidFill>
                  <a:srgbClr val="00B98E"/>
                </a:solidFill>
                <a:latin typeface="Poppins"/>
                <a:ea typeface="Poppins"/>
                <a:cs typeface="Poppins"/>
                <a:sym typeface="Poppins"/>
              </a:rPr>
              <a:t>Medical grade cardio-respiratory vital signs</a:t>
            </a:r>
            <a:r>
              <a:rPr lang="en-GB" sz="1500" b="1" kern="0" baseline="30000">
                <a:solidFill>
                  <a:srgbClr val="00B98E"/>
                </a:solidFill>
                <a:latin typeface="Poppins"/>
                <a:ea typeface="Poppins"/>
                <a:cs typeface="Poppins"/>
                <a:sym typeface="Poppins"/>
              </a:rPr>
              <a:t>1</a:t>
            </a:r>
            <a:endParaRPr sz="1500" b="1" kern="0" baseline="30000">
              <a:solidFill>
                <a:srgbClr val="A5A5A5"/>
              </a:solidFill>
              <a:latin typeface="Poppins"/>
              <a:ea typeface="Poppins"/>
              <a:cs typeface="Poppins"/>
              <a:sym typeface="Poppins"/>
            </a:endParaRPr>
          </a:p>
        </p:txBody>
      </p:sp>
      <p:sp>
        <p:nvSpPr>
          <p:cNvPr id="457" name="Google Shape;457;p6"/>
          <p:cNvSpPr txBox="1"/>
          <p:nvPr/>
        </p:nvSpPr>
        <p:spPr>
          <a:xfrm>
            <a:off x="5257800" y="4227225"/>
            <a:ext cx="3581325" cy="553976"/>
          </a:xfrm>
          <a:prstGeom prst="rect">
            <a:avLst/>
          </a:prstGeom>
          <a:noFill/>
          <a:ln>
            <a:noFill/>
          </a:ln>
        </p:spPr>
        <p:txBody>
          <a:bodyPr spcFirstLastPara="1" wrap="square" lIns="68569" tIns="68569" rIns="68569" bIns="68569" anchor="t" anchorCtr="0">
            <a:spAutoFit/>
          </a:bodyPr>
          <a:lstStyle/>
          <a:p>
            <a:pPr defTabSz="685800">
              <a:buClr>
                <a:srgbClr val="000000"/>
              </a:buClr>
              <a:buSzPts val="1800"/>
            </a:pPr>
            <a:r>
              <a:rPr lang="en-GB" sz="1350" b="1" kern="0" baseline="30000">
                <a:solidFill>
                  <a:srgbClr val="F4AC5D"/>
                </a:solidFill>
                <a:latin typeface="Open Sans"/>
                <a:ea typeface="Open Sans"/>
                <a:cs typeface="Open Sans"/>
                <a:sym typeface="Open Sans"/>
              </a:rPr>
              <a:t>1</a:t>
            </a:r>
            <a:r>
              <a:rPr lang="en-GB" sz="1350" b="1" kern="0">
                <a:solidFill>
                  <a:srgbClr val="F4AC5D"/>
                </a:solidFill>
                <a:latin typeface="Open Sans"/>
                <a:ea typeface="Open Sans"/>
                <a:cs typeface="Open Sans"/>
                <a:sym typeface="Open Sans"/>
              </a:rPr>
              <a:t> Registered as a Class IIa medical device in the UK &amp; Europe</a:t>
            </a:r>
            <a:endParaRPr sz="1350" b="1" kern="0">
              <a:solidFill>
                <a:srgbClr val="F4AC5D"/>
              </a:solidFill>
              <a:latin typeface="Open Sans"/>
              <a:ea typeface="Open Sans"/>
              <a:cs typeface="Open Sans"/>
              <a:sym typeface="Open Sans"/>
            </a:endParaRPr>
          </a:p>
        </p:txBody>
      </p:sp>
      <p:sp>
        <p:nvSpPr>
          <p:cNvPr id="458" name="Google Shape;458;p6"/>
          <p:cNvSpPr/>
          <p:nvPr/>
        </p:nvSpPr>
        <p:spPr>
          <a:xfrm>
            <a:off x="7467600" y="5657850"/>
            <a:ext cx="4591125" cy="104782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highlight>
                <a:srgbClr val="FFFFFF"/>
              </a:highlight>
              <a:latin typeface="Arial"/>
              <a:ea typeface="Arial"/>
              <a:cs typeface="Arial"/>
              <a:sym typeface="Arial"/>
            </a:endParaRPr>
          </a:p>
        </p:txBody>
      </p:sp>
      <p:pic>
        <p:nvPicPr>
          <p:cNvPr id="459" name="Google Shape;459;p6"/>
          <p:cNvPicPr preferRelativeResize="0"/>
          <p:nvPr/>
        </p:nvPicPr>
        <p:blipFill rotWithShape="1">
          <a:blip r:embed="rId5">
            <a:alphaModFix/>
          </a:blip>
          <a:srcRect/>
          <a:stretch/>
        </p:blipFill>
        <p:spPr>
          <a:xfrm>
            <a:off x="9140025" y="533401"/>
            <a:ext cx="2506669" cy="416000"/>
          </a:xfrm>
          <a:prstGeom prst="rect">
            <a:avLst/>
          </a:prstGeom>
          <a:noFill/>
          <a:ln>
            <a:noFill/>
          </a:ln>
        </p:spPr>
      </p:pic>
    </p:spTree>
    <p:extLst>
      <p:ext uri="{BB962C8B-B14F-4D97-AF65-F5344CB8AC3E}">
        <p14:creationId xmlns:p14="http://schemas.microsoft.com/office/powerpoint/2010/main" val="3634899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EF014BC7-1D03-427D-8106-4689DA6FED2A}"/>
              </a:ext>
            </a:extLst>
          </p:cNvPr>
          <p:cNvSpPr txBox="1"/>
          <p:nvPr/>
        </p:nvSpPr>
        <p:spPr>
          <a:xfrm>
            <a:off x="521260" y="558441"/>
            <a:ext cx="1113734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DADCE1">
                    <a:lumMod val="50000"/>
                  </a:srgbClr>
                </a:solidFill>
                <a:effectLst/>
                <a:uLnTx/>
                <a:uFillTx/>
                <a:latin typeface="Lato Black" panose="020F0502020204030203" pitchFamily="34" charset="0"/>
                <a:ea typeface="Lato Black" panose="020F0502020204030203" pitchFamily="34" charset="0"/>
                <a:cs typeface="Lato Black" panose="020F0502020204030203" pitchFamily="34" charset="0"/>
              </a:rPr>
              <a:t>We are anticipating improvements across both safety and effectiveness</a:t>
            </a:r>
          </a:p>
        </p:txBody>
      </p:sp>
      <p:cxnSp>
        <p:nvCxnSpPr>
          <p:cNvPr id="63" name="Straight Connector 62">
            <a:extLst>
              <a:ext uri="{FF2B5EF4-FFF2-40B4-BE49-F238E27FC236}">
                <a16:creationId xmlns:a16="http://schemas.microsoft.com/office/drawing/2014/main" id="{FE8C2B82-425C-4E64-9871-224D82B42CBF}"/>
              </a:ext>
            </a:extLst>
          </p:cNvPr>
          <p:cNvCxnSpPr>
            <a:cxnSpLocks/>
          </p:cNvCxnSpPr>
          <p:nvPr/>
        </p:nvCxnSpPr>
        <p:spPr>
          <a:xfrm>
            <a:off x="633558" y="551361"/>
            <a:ext cx="108000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06C291-9C04-42EA-0F0D-6EE559F358A7}"/>
              </a:ext>
            </a:extLst>
          </p:cNvPr>
          <p:cNvGrpSpPr/>
          <p:nvPr/>
        </p:nvGrpSpPr>
        <p:grpSpPr>
          <a:xfrm>
            <a:off x="628051" y="1595914"/>
            <a:ext cx="3115274" cy="4138136"/>
            <a:chOff x="639762" y="1422244"/>
            <a:chExt cx="3247378" cy="4585716"/>
          </a:xfrm>
        </p:grpSpPr>
        <p:sp>
          <p:nvSpPr>
            <p:cNvPr id="6" name="Freeform: Shape 5">
              <a:extLst>
                <a:ext uri="{FF2B5EF4-FFF2-40B4-BE49-F238E27FC236}">
                  <a16:creationId xmlns:a16="http://schemas.microsoft.com/office/drawing/2014/main" id="{1D373D31-C1F4-E5D9-06F5-01C95CE5EAB0}"/>
                </a:ext>
              </a:extLst>
            </p:cNvPr>
            <p:cNvSpPr/>
            <p:nvPr/>
          </p:nvSpPr>
          <p:spPr>
            <a:xfrm>
              <a:off x="639762" y="1758711"/>
              <a:ext cx="3247378" cy="4249094"/>
            </a:xfrm>
            <a:custGeom>
              <a:avLst/>
              <a:gdLst>
                <a:gd name="connsiteX0" fmla="*/ 3099172 w 3247378"/>
                <a:gd name="connsiteY0" fmla="*/ 4249095 h 4249094"/>
                <a:gd name="connsiteX1" fmla="*/ 148207 w 3247378"/>
                <a:gd name="connsiteY1" fmla="*/ 4249095 h 4249094"/>
                <a:gd name="connsiteX2" fmla="*/ 0 w 3247378"/>
                <a:gd name="connsiteY2" fmla="*/ 4102569 h 4249094"/>
                <a:gd name="connsiteX3" fmla="*/ 0 w 3247378"/>
                <a:gd name="connsiteY3" fmla="*/ 146526 h 4249094"/>
                <a:gd name="connsiteX4" fmla="*/ 148207 w 3247378"/>
                <a:gd name="connsiteY4" fmla="*/ 0 h 4249094"/>
                <a:gd name="connsiteX5" fmla="*/ 3099172 w 3247378"/>
                <a:gd name="connsiteY5" fmla="*/ 0 h 4249094"/>
                <a:gd name="connsiteX6" fmla="*/ 3247379 w 3247378"/>
                <a:gd name="connsiteY6" fmla="*/ 146526 h 4249094"/>
                <a:gd name="connsiteX7" fmla="*/ 3247379 w 3247378"/>
                <a:gd name="connsiteY7" fmla="*/ 4102724 h 4249094"/>
                <a:gd name="connsiteX8" fmla="*/ 3099172 w 3247378"/>
                <a:gd name="connsiteY8" fmla="*/ 4249095 h 424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7378" h="4249094">
                  <a:moveTo>
                    <a:pt x="3099172" y="4249095"/>
                  </a:moveTo>
                  <a:lnTo>
                    <a:pt x="148207" y="4249095"/>
                  </a:lnTo>
                  <a:cubicBezTo>
                    <a:pt x="66340" y="4249095"/>
                    <a:pt x="0" y="4183507"/>
                    <a:pt x="0" y="4102569"/>
                  </a:cubicBezTo>
                  <a:lnTo>
                    <a:pt x="0" y="146526"/>
                  </a:lnTo>
                  <a:cubicBezTo>
                    <a:pt x="0" y="65588"/>
                    <a:pt x="66340" y="0"/>
                    <a:pt x="148207" y="0"/>
                  </a:cubicBezTo>
                  <a:lnTo>
                    <a:pt x="3099172" y="0"/>
                  </a:lnTo>
                  <a:cubicBezTo>
                    <a:pt x="3181039" y="0"/>
                    <a:pt x="3247379" y="65588"/>
                    <a:pt x="3247379" y="146526"/>
                  </a:cubicBezTo>
                  <a:lnTo>
                    <a:pt x="3247379" y="4102724"/>
                  </a:lnTo>
                  <a:cubicBezTo>
                    <a:pt x="3247379" y="4183507"/>
                    <a:pt x="3181039" y="4249095"/>
                    <a:pt x="3099172" y="4249095"/>
                  </a:cubicBezTo>
                  <a:close/>
                </a:path>
              </a:pathLst>
            </a:custGeom>
            <a:solidFill>
              <a:schemeClr val="bg1">
                <a:lumMod val="75000"/>
              </a:schemeClr>
            </a:solidFill>
            <a:ln w="156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Lato"/>
                <a:ea typeface="+mn-ea"/>
                <a:cs typeface="+mn-cs"/>
              </a:endParaRPr>
            </a:p>
          </p:txBody>
        </p:sp>
        <p:sp>
          <p:nvSpPr>
            <p:cNvPr id="8" name="Freeform: Shape 7">
              <a:extLst>
                <a:ext uri="{FF2B5EF4-FFF2-40B4-BE49-F238E27FC236}">
                  <a16:creationId xmlns:a16="http://schemas.microsoft.com/office/drawing/2014/main" id="{B7616770-17EC-0AD5-2C3F-10A10C252DF0}"/>
                </a:ext>
              </a:extLst>
            </p:cNvPr>
            <p:cNvSpPr/>
            <p:nvPr/>
          </p:nvSpPr>
          <p:spPr>
            <a:xfrm>
              <a:off x="639762" y="2793850"/>
              <a:ext cx="3247378" cy="3214110"/>
            </a:xfrm>
            <a:custGeom>
              <a:avLst/>
              <a:gdLst>
                <a:gd name="connsiteX0" fmla="*/ 0 w 3247378"/>
                <a:gd name="connsiteY0" fmla="*/ 0 h 3214110"/>
                <a:gd name="connsiteX1" fmla="*/ 0 w 3247378"/>
                <a:gd name="connsiteY1" fmla="*/ 3067585 h 3214110"/>
                <a:gd name="connsiteX2" fmla="*/ 148207 w 3247378"/>
                <a:gd name="connsiteY2" fmla="*/ 3214111 h 3214110"/>
                <a:gd name="connsiteX3" fmla="*/ 3099172 w 3247378"/>
                <a:gd name="connsiteY3" fmla="*/ 3214111 h 3214110"/>
                <a:gd name="connsiteX4" fmla="*/ 3247379 w 3247378"/>
                <a:gd name="connsiteY4" fmla="*/ 3067585 h 3214110"/>
                <a:gd name="connsiteX5" fmla="*/ 3247379 w 3247378"/>
                <a:gd name="connsiteY5" fmla="*/ 2462100 h 3214110"/>
                <a:gd name="connsiteX6" fmla="*/ 0 w 3247378"/>
                <a:gd name="connsiteY6" fmla="*/ 0 h 321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7378" h="3214110">
                  <a:moveTo>
                    <a:pt x="0" y="0"/>
                  </a:moveTo>
                  <a:lnTo>
                    <a:pt x="0" y="3067585"/>
                  </a:lnTo>
                  <a:cubicBezTo>
                    <a:pt x="0" y="3148523"/>
                    <a:pt x="66340" y="3214111"/>
                    <a:pt x="148207" y="3214111"/>
                  </a:cubicBezTo>
                  <a:lnTo>
                    <a:pt x="3099172" y="3214111"/>
                  </a:lnTo>
                  <a:cubicBezTo>
                    <a:pt x="3181039" y="3214111"/>
                    <a:pt x="3247379" y="3148523"/>
                    <a:pt x="3247379" y="3067585"/>
                  </a:cubicBezTo>
                  <a:lnTo>
                    <a:pt x="3247379" y="2462100"/>
                  </a:lnTo>
                  <a:lnTo>
                    <a:pt x="0" y="0"/>
                  </a:lnTo>
                  <a:close/>
                </a:path>
              </a:pathLst>
            </a:custGeom>
            <a:solidFill>
              <a:schemeClr val="bg1">
                <a:lumMod val="65000"/>
              </a:schemeClr>
            </a:solidFill>
            <a:ln w="156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Lato"/>
                <a:ea typeface="+mn-ea"/>
                <a:cs typeface="+mn-cs"/>
              </a:endParaRPr>
            </a:p>
          </p:txBody>
        </p:sp>
        <p:sp>
          <p:nvSpPr>
            <p:cNvPr id="9" name="Freeform: Shape 8">
              <a:extLst>
                <a:ext uri="{FF2B5EF4-FFF2-40B4-BE49-F238E27FC236}">
                  <a16:creationId xmlns:a16="http://schemas.microsoft.com/office/drawing/2014/main" id="{64C13EF7-2820-D999-F37D-72B371AFACF3}"/>
                </a:ext>
              </a:extLst>
            </p:cNvPr>
            <p:cNvSpPr/>
            <p:nvPr/>
          </p:nvSpPr>
          <p:spPr>
            <a:xfrm>
              <a:off x="828431" y="1954699"/>
              <a:ext cx="2869883" cy="3857118"/>
            </a:xfrm>
            <a:custGeom>
              <a:avLst/>
              <a:gdLst>
                <a:gd name="connsiteX0" fmla="*/ 2809502 w 2869883"/>
                <a:gd name="connsiteY0" fmla="*/ 3857119 h 3857118"/>
                <a:gd name="connsiteX1" fmla="*/ 60537 w 2869883"/>
                <a:gd name="connsiteY1" fmla="*/ 3857119 h 3857118"/>
                <a:gd name="connsiteX2" fmla="*/ 0 w 2869883"/>
                <a:gd name="connsiteY2" fmla="*/ 3797268 h 3857118"/>
                <a:gd name="connsiteX3" fmla="*/ 0 w 2869883"/>
                <a:gd name="connsiteY3" fmla="*/ 59851 h 3857118"/>
                <a:gd name="connsiteX4" fmla="*/ 60537 w 2869883"/>
                <a:gd name="connsiteY4" fmla="*/ 0 h 3857118"/>
                <a:gd name="connsiteX5" fmla="*/ 2809345 w 2869883"/>
                <a:gd name="connsiteY5" fmla="*/ 0 h 3857118"/>
                <a:gd name="connsiteX6" fmla="*/ 2869883 w 2869883"/>
                <a:gd name="connsiteY6" fmla="*/ 59851 h 3857118"/>
                <a:gd name="connsiteX7" fmla="*/ 2869883 w 2869883"/>
                <a:gd name="connsiteY7" fmla="*/ 3797268 h 3857118"/>
                <a:gd name="connsiteX8" fmla="*/ 2809502 w 2869883"/>
                <a:gd name="connsiteY8" fmla="*/ 3857119 h 385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9883" h="3857118">
                  <a:moveTo>
                    <a:pt x="2809502" y="3857119"/>
                  </a:moveTo>
                  <a:lnTo>
                    <a:pt x="60537" y="3857119"/>
                  </a:lnTo>
                  <a:cubicBezTo>
                    <a:pt x="27132" y="3857119"/>
                    <a:pt x="0" y="3830294"/>
                    <a:pt x="0" y="3797268"/>
                  </a:cubicBezTo>
                  <a:lnTo>
                    <a:pt x="0" y="59851"/>
                  </a:lnTo>
                  <a:cubicBezTo>
                    <a:pt x="0" y="26824"/>
                    <a:pt x="27132" y="0"/>
                    <a:pt x="60537" y="0"/>
                  </a:cubicBezTo>
                  <a:lnTo>
                    <a:pt x="2809345" y="0"/>
                  </a:lnTo>
                  <a:cubicBezTo>
                    <a:pt x="2842751" y="0"/>
                    <a:pt x="2869883" y="26824"/>
                    <a:pt x="2869883" y="59851"/>
                  </a:cubicBezTo>
                  <a:lnTo>
                    <a:pt x="2869883" y="3797268"/>
                  </a:lnTo>
                  <a:cubicBezTo>
                    <a:pt x="2870040" y="3830294"/>
                    <a:pt x="2842908" y="3857119"/>
                    <a:pt x="2809502" y="3857119"/>
                  </a:cubicBezTo>
                  <a:close/>
                </a:path>
              </a:pathLst>
            </a:custGeom>
            <a:solidFill>
              <a:srgbClr val="F3F4F6"/>
            </a:solidFill>
            <a:ln w="156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Lato"/>
                <a:ea typeface="+mn-ea"/>
                <a:cs typeface="+mn-cs"/>
              </a:endParaRPr>
            </a:p>
          </p:txBody>
        </p:sp>
        <p:grpSp>
          <p:nvGrpSpPr>
            <p:cNvPr id="10" name="Graphic 1">
              <a:extLst>
                <a:ext uri="{FF2B5EF4-FFF2-40B4-BE49-F238E27FC236}">
                  <a16:creationId xmlns:a16="http://schemas.microsoft.com/office/drawing/2014/main" id="{B0937451-4416-32D5-D7E1-607A933361FA}"/>
                </a:ext>
              </a:extLst>
            </p:cNvPr>
            <p:cNvGrpSpPr/>
            <p:nvPr/>
          </p:nvGrpSpPr>
          <p:grpSpPr>
            <a:xfrm>
              <a:off x="1654469" y="1422244"/>
              <a:ext cx="1217963" cy="653706"/>
              <a:chOff x="1654469" y="1422244"/>
              <a:chExt cx="1217963" cy="653706"/>
            </a:xfrm>
          </p:grpSpPr>
          <p:sp>
            <p:nvSpPr>
              <p:cNvPr id="11" name="Freeform: Shape 10">
                <a:extLst>
                  <a:ext uri="{FF2B5EF4-FFF2-40B4-BE49-F238E27FC236}">
                    <a16:creationId xmlns:a16="http://schemas.microsoft.com/office/drawing/2014/main" id="{9C36FB62-387B-8E11-514A-056667CBE237}"/>
                  </a:ext>
                </a:extLst>
              </p:cNvPr>
              <p:cNvSpPr/>
              <p:nvPr/>
            </p:nvSpPr>
            <p:spPr>
              <a:xfrm>
                <a:off x="1654469" y="1422244"/>
                <a:ext cx="1217963" cy="628123"/>
              </a:xfrm>
              <a:custGeom>
                <a:avLst/>
                <a:gdLst>
                  <a:gd name="connsiteX0" fmla="*/ 855209 w 1217963"/>
                  <a:gd name="connsiteY0" fmla="*/ 256149 h 628123"/>
                  <a:gd name="connsiteX1" fmla="*/ 855836 w 1217963"/>
                  <a:gd name="connsiteY1" fmla="*/ 244055 h 628123"/>
                  <a:gd name="connsiteX2" fmla="*/ 608982 w 1217963"/>
                  <a:gd name="connsiteY2" fmla="*/ 0 h 628123"/>
                  <a:gd name="connsiteX3" fmla="*/ 362127 w 1217963"/>
                  <a:gd name="connsiteY3" fmla="*/ 244210 h 628123"/>
                  <a:gd name="connsiteX4" fmla="*/ 362754 w 1217963"/>
                  <a:gd name="connsiteY4" fmla="*/ 256304 h 628123"/>
                  <a:gd name="connsiteX5" fmla="*/ 0 w 1217963"/>
                  <a:gd name="connsiteY5" fmla="*/ 256304 h 628123"/>
                  <a:gd name="connsiteX6" fmla="*/ 0 w 1217963"/>
                  <a:gd name="connsiteY6" fmla="*/ 628123 h 628123"/>
                  <a:gd name="connsiteX7" fmla="*/ 1217963 w 1217963"/>
                  <a:gd name="connsiteY7" fmla="*/ 628123 h 628123"/>
                  <a:gd name="connsiteX8" fmla="*/ 1217963 w 1217963"/>
                  <a:gd name="connsiteY8" fmla="*/ 256149 h 628123"/>
                  <a:gd name="connsiteX9" fmla="*/ 855209 w 1217963"/>
                  <a:gd name="connsiteY9" fmla="*/ 256149 h 62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963" h="628123">
                    <a:moveTo>
                      <a:pt x="855209" y="256149"/>
                    </a:moveTo>
                    <a:cubicBezTo>
                      <a:pt x="855366" y="252118"/>
                      <a:pt x="855836" y="248241"/>
                      <a:pt x="855836" y="244055"/>
                    </a:cubicBezTo>
                    <a:cubicBezTo>
                      <a:pt x="855836" y="109313"/>
                      <a:pt x="745269" y="0"/>
                      <a:pt x="608982" y="0"/>
                    </a:cubicBezTo>
                    <a:cubicBezTo>
                      <a:pt x="472694" y="0"/>
                      <a:pt x="362127" y="109468"/>
                      <a:pt x="362127" y="244210"/>
                    </a:cubicBezTo>
                    <a:cubicBezTo>
                      <a:pt x="362127" y="248241"/>
                      <a:pt x="362597" y="252273"/>
                      <a:pt x="362754" y="256304"/>
                    </a:cubicBezTo>
                    <a:lnTo>
                      <a:pt x="0" y="256304"/>
                    </a:lnTo>
                    <a:lnTo>
                      <a:pt x="0" y="628123"/>
                    </a:lnTo>
                    <a:lnTo>
                      <a:pt x="1217963" y="628123"/>
                    </a:lnTo>
                    <a:lnTo>
                      <a:pt x="1217963" y="256149"/>
                    </a:lnTo>
                    <a:lnTo>
                      <a:pt x="855209" y="256149"/>
                    </a:lnTo>
                    <a:close/>
                  </a:path>
                </a:pathLst>
              </a:custGeom>
              <a:solidFill>
                <a:schemeClr val="accent1">
                  <a:lumMod val="75000"/>
                </a:schemeClr>
              </a:solidFill>
              <a:ln w="156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Lato"/>
                  <a:ea typeface="+mn-ea"/>
                  <a:cs typeface="+mn-cs"/>
                </a:endParaRPr>
              </a:p>
            </p:txBody>
          </p:sp>
          <p:sp>
            <p:nvSpPr>
              <p:cNvPr id="12" name="Freeform: Shape 11">
                <a:extLst>
                  <a:ext uri="{FF2B5EF4-FFF2-40B4-BE49-F238E27FC236}">
                    <a16:creationId xmlns:a16="http://schemas.microsoft.com/office/drawing/2014/main" id="{07AFA509-6E45-6D6E-A63E-3884B72C5730}"/>
                  </a:ext>
                </a:extLst>
              </p:cNvPr>
              <p:cNvSpPr/>
              <p:nvPr/>
            </p:nvSpPr>
            <p:spPr>
              <a:xfrm>
                <a:off x="1654469" y="1678393"/>
                <a:ext cx="1217963" cy="371974"/>
              </a:xfrm>
              <a:custGeom>
                <a:avLst/>
                <a:gdLst>
                  <a:gd name="connsiteX0" fmla="*/ 0 w 1217963"/>
                  <a:gd name="connsiteY0" fmla="*/ 0 h 371974"/>
                  <a:gd name="connsiteX1" fmla="*/ 0 w 1217963"/>
                  <a:gd name="connsiteY1" fmla="*/ 371974 h 371974"/>
                  <a:gd name="connsiteX2" fmla="*/ 1217963 w 1217963"/>
                  <a:gd name="connsiteY2" fmla="*/ 371974 h 371974"/>
                </a:gdLst>
                <a:ahLst/>
                <a:cxnLst>
                  <a:cxn ang="0">
                    <a:pos x="connsiteX0" y="connsiteY0"/>
                  </a:cxn>
                  <a:cxn ang="0">
                    <a:pos x="connsiteX1" y="connsiteY1"/>
                  </a:cxn>
                  <a:cxn ang="0">
                    <a:pos x="connsiteX2" y="connsiteY2"/>
                  </a:cxn>
                </a:cxnLst>
                <a:rect l="l" t="t" r="r" b="b"/>
                <a:pathLst>
                  <a:path w="1217963" h="371974">
                    <a:moveTo>
                      <a:pt x="0" y="0"/>
                    </a:moveTo>
                    <a:lnTo>
                      <a:pt x="0" y="371974"/>
                    </a:lnTo>
                    <a:lnTo>
                      <a:pt x="1217963" y="371974"/>
                    </a:lnTo>
                    <a:close/>
                  </a:path>
                </a:pathLst>
              </a:custGeom>
              <a:solidFill>
                <a:schemeClr val="accent1"/>
              </a:solidFill>
              <a:ln w="156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Lato"/>
                  <a:ea typeface="+mn-ea"/>
                  <a:cs typeface="+mn-cs"/>
                </a:endParaRPr>
              </a:p>
            </p:txBody>
          </p:sp>
          <p:sp>
            <p:nvSpPr>
              <p:cNvPr id="13" name="Freeform: Shape 12">
                <a:extLst>
                  <a:ext uri="{FF2B5EF4-FFF2-40B4-BE49-F238E27FC236}">
                    <a16:creationId xmlns:a16="http://schemas.microsoft.com/office/drawing/2014/main" id="{7F1D8A74-6720-755C-CB3B-E097D8B50CE9}"/>
                  </a:ext>
                </a:extLst>
              </p:cNvPr>
              <p:cNvSpPr/>
              <p:nvPr/>
            </p:nvSpPr>
            <p:spPr>
              <a:xfrm>
                <a:off x="2124811" y="1529387"/>
                <a:ext cx="277280" cy="274135"/>
              </a:xfrm>
              <a:custGeom>
                <a:avLst/>
                <a:gdLst>
                  <a:gd name="connsiteX0" fmla="*/ 277280 w 277280"/>
                  <a:gd name="connsiteY0" fmla="*/ 137068 h 274135"/>
                  <a:gd name="connsiteX1" fmla="*/ 138640 w 277280"/>
                  <a:gd name="connsiteY1" fmla="*/ 274135 h 274135"/>
                  <a:gd name="connsiteX2" fmla="*/ 0 w 277280"/>
                  <a:gd name="connsiteY2" fmla="*/ 137068 h 274135"/>
                  <a:gd name="connsiteX3" fmla="*/ 138640 w 277280"/>
                  <a:gd name="connsiteY3" fmla="*/ 0 h 274135"/>
                  <a:gd name="connsiteX4" fmla="*/ 277280 w 277280"/>
                  <a:gd name="connsiteY4" fmla="*/ 137068 h 27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280" h="274135">
                    <a:moveTo>
                      <a:pt x="277280" y="137068"/>
                    </a:moveTo>
                    <a:cubicBezTo>
                      <a:pt x="277280" y="212768"/>
                      <a:pt x="215209" y="274135"/>
                      <a:pt x="138640" y="274135"/>
                    </a:cubicBezTo>
                    <a:cubicBezTo>
                      <a:pt x="62071" y="274135"/>
                      <a:pt x="0" y="212768"/>
                      <a:pt x="0" y="137068"/>
                    </a:cubicBezTo>
                    <a:cubicBezTo>
                      <a:pt x="0" y="61367"/>
                      <a:pt x="62071" y="0"/>
                      <a:pt x="138640" y="0"/>
                    </a:cubicBezTo>
                    <a:cubicBezTo>
                      <a:pt x="215209" y="0"/>
                      <a:pt x="277280" y="61367"/>
                      <a:pt x="277280" y="137068"/>
                    </a:cubicBezTo>
                    <a:close/>
                  </a:path>
                </a:pathLst>
              </a:custGeom>
              <a:solidFill>
                <a:schemeClr val="accent1"/>
              </a:solidFill>
              <a:ln w="156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Lato"/>
                  <a:ea typeface="+mn-ea"/>
                  <a:cs typeface="+mn-cs"/>
                </a:endParaRPr>
              </a:p>
            </p:txBody>
          </p:sp>
          <p:sp>
            <p:nvSpPr>
              <p:cNvPr id="14" name="Freeform: Shape 13">
                <a:extLst>
                  <a:ext uri="{FF2B5EF4-FFF2-40B4-BE49-F238E27FC236}">
                    <a16:creationId xmlns:a16="http://schemas.microsoft.com/office/drawing/2014/main" id="{E9866304-B2E9-7477-014F-13FA02724AD9}"/>
                  </a:ext>
                </a:extLst>
              </p:cNvPr>
              <p:cNvSpPr/>
              <p:nvPr/>
            </p:nvSpPr>
            <p:spPr>
              <a:xfrm>
                <a:off x="2124850" y="1569546"/>
                <a:ext cx="236621" cy="233937"/>
              </a:xfrm>
              <a:custGeom>
                <a:avLst/>
                <a:gdLst>
                  <a:gd name="connsiteX0" fmla="*/ 40580 w 236621"/>
                  <a:gd name="connsiteY0" fmla="*/ 0 h 233937"/>
                  <a:gd name="connsiteX1" fmla="*/ 40580 w 236621"/>
                  <a:gd name="connsiteY1" fmla="*/ 193817 h 233937"/>
                  <a:gd name="connsiteX2" fmla="*/ 236621 w 236621"/>
                  <a:gd name="connsiteY2" fmla="*/ 193817 h 233937"/>
                  <a:gd name="connsiteX3" fmla="*/ 40580 w 236621"/>
                  <a:gd name="connsiteY3" fmla="*/ 0 h 233937"/>
                </a:gdLst>
                <a:ahLst/>
                <a:cxnLst>
                  <a:cxn ang="0">
                    <a:pos x="connsiteX0" y="connsiteY0"/>
                  </a:cxn>
                  <a:cxn ang="0">
                    <a:pos x="connsiteX1" y="connsiteY1"/>
                  </a:cxn>
                  <a:cxn ang="0">
                    <a:pos x="connsiteX2" y="connsiteY2"/>
                  </a:cxn>
                  <a:cxn ang="0">
                    <a:pos x="connsiteX3" y="connsiteY3"/>
                  </a:cxn>
                </a:cxnLst>
                <a:rect l="l" t="t" r="r" b="b"/>
                <a:pathLst>
                  <a:path w="236621" h="233937">
                    <a:moveTo>
                      <a:pt x="40580" y="0"/>
                    </a:moveTo>
                    <a:cubicBezTo>
                      <a:pt x="-13527" y="53494"/>
                      <a:pt x="-13527" y="140324"/>
                      <a:pt x="40580" y="193817"/>
                    </a:cubicBezTo>
                    <a:cubicBezTo>
                      <a:pt x="94688" y="247311"/>
                      <a:pt x="182514" y="247311"/>
                      <a:pt x="236621" y="193817"/>
                    </a:cubicBezTo>
                    <a:lnTo>
                      <a:pt x="40580" y="0"/>
                    </a:lnTo>
                    <a:close/>
                  </a:path>
                </a:pathLst>
              </a:custGeom>
              <a:solidFill>
                <a:schemeClr val="accent1">
                  <a:lumMod val="60000"/>
                  <a:lumOff val="40000"/>
                </a:schemeClr>
              </a:solidFill>
              <a:ln w="156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Lato"/>
                  <a:ea typeface="+mn-ea"/>
                  <a:cs typeface="+mn-cs"/>
                </a:endParaRPr>
              </a:p>
            </p:txBody>
          </p:sp>
          <p:sp>
            <p:nvSpPr>
              <p:cNvPr id="15" name="Freeform: Shape 14">
                <a:extLst>
                  <a:ext uri="{FF2B5EF4-FFF2-40B4-BE49-F238E27FC236}">
                    <a16:creationId xmlns:a16="http://schemas.microsoft.com/office/drawing/2014/main" id="{2AA83DC1-0678-E070-6495-CF95B81B4482}"/>
                  </a:ext>
                </a:extLst>
              </p:cNvPr>
              <p:cNvSpPr/>
              <p:nvPr/>
            </p:nvSpPr>
            <p:spPr>
              <a:xfrm>
                <a:off x="1654469" y="2050367"/>
                <a:ext cx="1217963" cy="25583"/>
              </a:xfrm>
              <a:custGeom>
                <a:avLst/>
                <a:gdLst>
                  <a:gd name="connsiteX0" fmla="*/ 0 w 1217963"/>
                  <a:gd name="connsiteY0" fmla="*/ 0 h 25583"/>
                  <a:gd name="connsiteX1" fmla="*/ 1217963 w 1217963"/>
                  <a:gd name="connsiteY1" fmla="*/ 0 h 25583"/>
                  <a:gd name="connsiteX2" fmla="*/ 1217963 w 1217963"/>
                  <a:gd name="connsiteY2" fmla="*/ 25584 h 25583"/>
                  <a:gd name="connsiteX3" fmla="*/ 0 w 1217963"/>
                  <a:gd name="connsiteY3" fmla="*/ 25584 h 25583"/>
                </a:gdLst>
                <a:ahLst/>
                <a:cxnLst>
                  <a:cxn ang="0">
                    <a:pos x="connsiteX0" y="connsiteY0"/>
                  </a:cxn>
                  <a:cxn ang="0">
                    <a:pos x="connsiteX1" y="connsiteY1"/>
                  </a:cxn>
                  <a:cxn ang="0">
                    <a:pos x="connsiteX2" y="connsiteY2"/>
                  </a:cxn>
                  <a:cxn ang="0">
                    <a:pos x="connsiteX3" y="connsiteY3"/>
                  </a:cxn>
                </a:cxnLst>
                <a:rect l="l" t="t" r="r" b="b"/>
                <a:pathLst>
                  <a:path w="1217963" h="25583">
                    <a:moveTo>
                      <a:pt x="0" y="0"/>
                    </a:moveTo>
                    <a:lnTo>
                      <a:pt x="1217963" y="0"/>
                    </a:lnTo>
                    <a:lnTo>
                      <a:pt x="1217963" y="25584"/>
                    </a:lnTo>
                    <a:lnTo>
                      <a:pt x="0" y="25584"/>
                    </a:lnTo>
                    <a:close/>
                  </a:path>
                </a:pathLst>
              </a:custGeom>
              <a:solidFill>
                <a:srgbClr val="CDE1F9"/>
              </a:solidFill>
              <a:ln w="156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Lato"/>
                  <a:ea typeface="+mn-ea"/>
                  <a:cs typeface="+mn-cs"/>
                </a:endParaRPr>
              </a:p>
            </p:txBody>
          </p:sp>
        </p:grpSp>
      </p:grpSp>
      <p:sp>
        <p:nvSpPr>
          <p:cNvPr id="16" name="Rectangle 15">
            <a:extLst>
              <a:ext uri="{FF2B5EF4-FFF2-40B4-BE49-F238E27FC236}">
                <a16:creationId xmlns:a16="http://schemas.microsoft.com/office/drawing/2014/main" id="{E6EBB475-62DA-229A-6BDE-9CDCB0902622}"/>
              </a:ext>
            </a:extLst>
          </p:cNvPr>
          <p:cNvSpPr/>
          <p:nvPr/>
        </p:nvSpPr>
        <p:spPr>
          <a:xfrm flipH="1">
            <a:off x="800333" y="2083552"/>
            <a:ext cx="2753137" cy="3600986"/>
          </a:xfrm>
          <a:prstGeom prst="rect">
            <a:avLst/>
          </a:prstGeom>
        </p:spPr>
        <p:txBody>
          <a:bodyPr wrap="square" anchor="b">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da-DK" sz="1200" b="0" i="0" u="none" strike="noStrike" kern="1200" cap="none" spc="0" normalizeH="0" baseline="0" noProof="0">
                <a:ln>
                  <a:noFill/>
                </a:ln>
                <a:solidFill>
                  <a:prstClr val="black">
                    <a:lumMod val="65000"/>
                    <a:lumOff val="35000"/>
                  </a:prstClr>
                </a:solidFill>
                <a:effectLst/>
                <a:uLnTx/>
                <a:uFillTx/>
                <a:latin typeface="Lato" panose="020F0502020204030203" pitchFamily="34" charset="0"/>
                <a:ea typeface="+mn-ea"/>
                <a:cs typeface="Calibri" panose="020F0502020204030204" pitchFamily="34" charset="0"/>
              </a:rPr>
              <a:t>We measure the Effectiveness and Safety of each SOP before and after the optimisation process (approximately 3 months per SOP)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a-DK" sz="1200" b="0" i="0" u="none" strike="noStrike" kern="1200" cap="none" spc="0" normalizeH="0" baseline="0" noProof="0">
              <a:ln>
                <a:noFill/>
              </a:ln>
              <a:solidFill>
                <a:prstClr val="black">
                  <a:lumMod val="65000"/>
                  <a:lumOff val="35000"/>
                </a:prstClr>
              </a:solidFill>
              <a:effectLst/>
              <a:uLnTx/>
              <a:uFillTx/>
              <a:latin typeface="Lato" panose="020F0502020204030203"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da-DK" sz="1200" b="0" i="0" u="none" strike="noStrike" kern="1200" cap="none" spc="0" normalizeH="0" baseline="0" noProof="0">
                <a:ln>
                  <a:noFill/>
                </a:ln>
                <a:solidFill>
                  <a:prstClr val="black">
                    <a:lumMod val="65000"/>
                    <a:lumOff val="35000"/>
                  </a:prstClr>
                </a:solidFill>
                <a:effectLst/>
                <a:uLnTx/>
                <a:uFillTx/>
                <a:latin typeface="Lato" panose="020F0502020204030203" pitchFamily="34" charset="0"/>
                <a:ea typeface="+mn-ea"/>
                <a:cs typeface="Calibri" panose="020F0502020204030204" pitchFamily="34" charset="0"/>
              </a:rPr>
              <a:t>Each SOP is rated on a scale of 0-5 for both variables in terms of quality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a-DK" sz="1200" b="0" i="0" u="none" strike="noStrike" kern="1200" cap="none" spc="0" normalizeH="0" baseline="0" noProof="0">
              <a:ln>
                <a:noFill/>
              </a:ln>
              <a:solidFill>
                <a:prstClr val="black">
                  <a:lumMod val="65000"/>
                  <a:lumOff val="35000"/>
                </a:prstClr>
              </a:solidFill>
              <a:effectLst/>
              <a:uLnTx/>
              <a:uFillTx/>
              <a:latin typeface="Lato" panose="020F0502020204030203"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da-DK" sz="1200" b="0" i="0" u="none" strike="noStrike" kern="1200" cap="none" spc="0" normalizeH="0" baseline="0" noProof="0">
                <a:ln>
                  <a:noFill/>
                </a:ln>
                <a:solidFill>
                  <a:prstClr val="black">
                    <a:lumMod val="65000"/>
                    <a:lumOff val="35000"/>
                  </a:prstClr>
                </a:solidFill>
                <a:effectLst/>
                <a:uLnTx/>
                <a:uFillTx/>
                <a:latin typeface="Lato" panose="020F0502020204030203" pitchFamily="34" charset="0"/>
                <a:ea typeface="+mn-ea"/>
                <a:cs typeface="Calibri" panose="020F0502020204030204" pitchFamily="34" charset="0"/>
              </a:rPr>
              <a:t>Each SOP is also rated regarding Priority – a larger bubble indicates a higher priority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a-DK" sz="1200" b="0" i="0" u="none" strike="noStrike" kern="1200" cap="none" spc="0" normalizeH="0" baseline="0" noProof="0">
              <a:ln>
                <a:noFill/>
              </a:ln>
              <a:solidFill>
                <a:prstClr val="black">
                  <a:lumMod val="65000"/>
                  <a:lumOff val="35000"/>
                </a:prstClr>
              </a:solidFill>
              <a:effectLst/>
              <a:uLnTx/>
              <a:uFillTx/>
              <a:latin typeface="Lato" panose="020F0502020204030203"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da-DK" sz="1200" b="0" i="0" u="none" strike="noStrike" kern="1200" cap="none" spc="0" normalizeH="0" baseline="0" noProof="0">
                <a:ln>
                  <a:noFill/>
                </a:ln>
                <a:solidFill>
                  <a:prstClr val="black">
                    <a:lumMod val="65000"/>
                    <a:lumOff val="35000"/>
                  </a:prstClr>
                </a:solidFill>
                <a:effectLst/>
                <a:uLnTx/>
                <a:uFillTx/>
                <a:latin typeface="Lato" panose="020F0502020204030203" pitchFamily="34" charset="0"/>
                <a:ea typeface="+mn-ea"/>
                <a:cs typeface="Calibri" panose="020F0502020204030204" pitchFamily="34" charset="0"/>
              </a:rPr>
              <a:t>Takes into regard Lean Six Sigma methodology, SOP expertise and previous experience, data and feedback from staff</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a-DK" sz="1200" b="0" i="0" u="none" strike="noStrike" kern="1200" cap="none" spc="0" normalizeH="0" baseline="0" noProof="0">
              <a:ln>
                <a:noFill/>
              </a:ln>
              <a:solidFill>
                <a:prstClr val="black">
                  <a:lumMod val="65000"/>
                  <a:lumOff val="35000"/>
                </a:prstClr>
              </a:solidFill>
              <a:effectLst/>
              <a:uLnTx/>
              <a:uFillTx/>
              <a:latin typeface="Lato" panose="020F0502020204030203" pitchFamily="34" charset="0"/>
              <a:ea typeface="+mn-ea"/>
              <a:cs typeface="Calibri" panose="020F0502020204030204" pitchFamily="34" charset="0"/>
            </a:endParaRPr>
          </a:p>
        </p:txBody>
      </p:sp>
      <p:pic>
        <p:nvPicPr>
          <p:cNvPr id="19" name="Screen Recording 18">
            <a:hlinkClick r:id="" action="ppaction://media"/>
            <a:extLst>
              <a:ext uri="{FF2B5EF4-FFF2-40B4-BE49-F238E27FC236}">
                <a16:creationId xmlns:a16="http://schemas.microsoft.com/office/drawing/2014/main" id="{62A18605-EB55-3094-041C-316C8871AADF}"/>
              </a:ext>
            </a:extLst>
          </p:cNvPr>
          <p:cNvPicPr>
            <a:picLocks noChangeAspect="1"/>
          </p:cNvPicPr>
          <p:nvPr>
            <a:videoFile r:link="rId1"/>
            <p:extLst>
              <p:ext uri="{DAA4B4D4-6D71-4841-9C94-3DE7FCFB9230}">
                <p14:media xmlns:p14="http://schemas.microsoft.com/office/powerpoint/2010/main" r:embed="rId2">
                  <p14:trim st="985" end="1547.5"/>
                </p14:media>
              </p:ext>
            </p:extLst>
          </p:nvPr>
        </p:nvPicPr>
        <p:blipFill>
          <a:blip r:embed="rId5"/>
          <a:stretch>
            <a:fillRect/>
          </a:stretch>
        </p:blipFill>
        <p:spPr>
          <a:xfrm>
            <a:off x="3924319" y="1452717"/>
            <a:ext cx="7698239" cy="4384365"/>
          </a:xfrm>
          <a:prstGeom prst="rect">
            <a:avLst/>
          </a:prstGeom>
        </p:spPr>
      </p:pic>
    </p:spTree>
    <p:extLst>
      <p:ext uri="{BB962C8B-B14F-4D97-AF65-F5344CB8AC3E}">
        <p14:creationId xmlns:p14="http://schemas.microsoft.com/office/powerpoint/2010/main" val="237082498"/>
      </p:ext>
    </p:extLst>
  </p:cSld>
  <p:clrMapOvr>
    <a:masterClrMapping/>
  </p:clrMapOvr>
  <mc:AlternateContent xmlns:mc="http://schemas.openxmlformats.org/markup-compatibility/2006" xmlns:p14="http://schemas.microsoft.com/office/powerpoint/2010/main">
    <mc:Choice Requires="p14">
      <p:transition spd="slow" p14:dur="2000" advTm="29001"/>
    </mc:Choice>
    <mc:Fallback xmlns="">
      <p:transition spd="slow" advTm="2900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mute="1">
                <p:cTn id="7" fill="hold" display="0">
                  <p:stCondLst>
                    <p:cond delay="indefinite"/>
                  </p:stCondLst>
                </p:cTn>
                <p:tgtEl>
                  <p:spTgt spid="19"/>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2A2C1-6F6C-1843-4647-BC018532ADC9}"/>
              </a:ext>
            </a:extLst>
          </p:cNvPr>
          <p:cNvSpPr>
            <a:spLocks noGrp="1"/>
          </p:cNvSpPr>
          <p:nvPr>
            <p:ph type="title"/>
          </p:nvPr>
        </p:nvSpPr>
        <p:spPr>
          <a:xfrm>
            <a:off x="2120201" y="2726007"/>
            <a:ext cx="7951598" cy="1190207"/>
          </a:xfrm>
        </p:spPr>
        <p:txBody>
          <a:bodyPr/>
          <a:lstStyle/>
          <a:p>
            <a:pPr algn="ctr"/>
            <a:r>
              <a:rPr lang="en-GB" sz="6000"/>
              <a:t>Thank you</a:t>
            </a:r>
          </a:p>
        </p:txBody>
      </p:sp>
      <p:pic>
        <p:nvPicPr>
          <p:cNvPr id="3" name="Picture 2">
            <a:extLst>
              <a:ext uri="{FF2B5EF4-FFF2-40B4-BE49-F238E27FC236}">
                <a16:creationId xmlns:a16="http://schemas.microsoft.com/office/drawing/2014/main" id="{797DE374-3C27-7958-C091-3912DA21CC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5651" y="6513277"/>
            <a:ext cx="3526349" cy="344723"/>
          </a:xfrm>
          <a:prstGeom prst="rect">
            <a:avLst/>
          </a:prstGeom>
        </p:spPr>
      </p:pic>
    </p:spTree>
    <p:extLst>
      <p:ext uri="{BB962C8B-B14F-4D97-AF65-F5344CB8AC3E}">
        <p14:creationId xmlns:p14="http://schemas.microsoft.com/office/powerpoint/2010/main" val="11622970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1624" y="1801215"/>
            <a:ext cx="10515600" cy="1953922"/>
          </a:xfrm>
          <a:prstGeom prst="rect">
            <a:avLst/>
          </a:prstGeom>
        </p:spPr>
        <p:txBody>
          <a:bodyPr/>
          <a:lstStyle/>
          <a:p>
            <a:r>
              <a:rPr lang="en-GB" sz="16600" dirty="0" smtClean="0">
                <a:solidFill>
                  <a:srgbClr val="005EB8"/>
                </a:solidFill>
                <a:latin typeface="Impact" panose="020B0806030902050204" pitchFamily="34" charset="0"/>
              </a:rPr>
              <a:t>BREAK</a:t>
            </a:r>
            <a:endParaRPr lang="en-GB" sz="16600" dirty="0"/>
          </a:p>
        </p:txBody>
      </p:sp>
      <p:sp>
        <p:nvSpPr>
          <p:cNvPr id="3" name="Title 1"/>
          <p:cNvSpPr>
            <a:spLocks noGrp="1"/>
          </p:cNvSpPr>
          <p:nvPr>
            <p:ph type="title" idx="4294967295"/>
          </p:nvPr>
        </p:nvSpPr>
        <p:spPr>
          <a:xfrm>
            <a:off x="946003" y="3883473"/>
            <a:ext cx="7903464" cy="1194816"/>
          </a:xfrm>
          <a:prstGeom prst="rect">
            <a:avLst/>
          </a:prstGeom>
        </p:spPr>
        <p:txBody>
          <a:bodyPr/>
          <a:lstStyle/>
          <a:p>
            <a:pPr>
              <a:lnSpc>
                <a:spcPct val="100000"/>
              </a:lnSpc>
            </a:pPr>
            <a:r>
              <a:rPr lang="en-GB" sz="2800" b="1" dirty="0" smtClean="0">
                <a:latin typeface="+mn-lt"/>
              </a:rPr>
              <a:t>Join us again at 3pm</a:t>
            </a:r>
            <a:endParaRPr lang="en-GB" sz="2000" dirty="0">
              <a:solidFill>
                <a:schemeClr val="accent5"/>
              </a:solidFill>
              <a:latin typeface="+mn-lt"/>
            </a:endParaRPr>
          </a:p>
        </p:txBody>
      </p:sp>
    </p:spTree>
    <p:extLst>
      <p:ext uri="{BB962C8B-B14F-4D97-AF65-F5344CB8AC3E}">
        <p14:creationId xmlns:p14="http://schemas.microsoft.com/office/powerpoint/2010/main" val="15491471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1624" y="1608709"/>
            <a:ext cx="10585704" cy="2304923"/>
          </a:xfrm>
          <a:prstGeom prst="rect">
            <a:avLst/>
          </a:prstGeom>
        </p:spPr>
        <p:txBody>
          <a:bodyPr/>
          <a:lstStyle/>
          <a:p>
            <a:r>
              <a:rPr lang="en-GB" sz="7200" dirty="0" smtClean="0">
                <a:solidFill>
                  <a:schemeClr val="tx2"/>
                </a:solidFill>
              </a:rPr>
              <a:t>ASSERTIVE COMMUNICATION, CULTURE, &amp; PATIENT SAFETY</a:t>
            </a:r>
            <a:endParaRPr lang="en-GB" sz="7200" dirty="0">
              <a:solidFill>
                <a:schemeClr val="tx2"/>
              </a:solidFill>
            </a:endParaRPr>
          </a:p>
        </p:txBody>
      </p:sp>
      <p:sp>
        <p:nvSpPr>
          <p:cNvPr id="3" name="Title 1"/>
          <p:cNvSpPr>
            <a:spLocks noGrp="1"/>
          </p:cNvSpPr>
          <p:nvPr>
            <p:ph type="title" idx="4294967295"/>
          </p:nvPr>
        </p:nvSpPr>
        <p:spPr>
          <a:xfrm>
            <a:off x="801624" y="3755136"/>
            <a:ext cx="7903464" cy="1194816"/>
          </a:xfrm>
          <a:prstGeom prst="rect">
            <a:avLst/>
          </a:prstGeom>
        </p:spPr>
        <p:txBody>
          <a:bodyPr/>
          <a:lstStyle/>
          <a:p>
            <a:pPr>
              <a:lnSpc>
                <a:spcPct val="100000"/>
              </a:lnSpc>
            </a:pPr>
            <a:r>
              <a:rPr lang="en-GB" sz="2800" b="1" dirty="0">
                <a:latin typeface="+mn-lt"/>
              </a:rPr>
              <a:t>Dr Roslyn </a:t>
            </a:r>
            <a:r>
              <a:rPr lang="en-GB" sz="2800" b="1" dirty="0" err="1" smtClean="0">
                <a:latin typeface="+mn-lt"/>
              </a:rPr>
              <a:t>Mattukoyya</a:t>
            </a:r>
            <a:r>
              <a:rPr lang="en-GB" sz="2800" b="1" dirty="0" smtClean="0">
                <a:latin typeface="+mn-lt"/>
              </a:rPr>
              <a:t/>
            </a:r>
            <a:br>
              <a:rPr lang="en-GB" sz="2800" b="1" dirty="0" smtClean="0">
                <a:latin typeface="+mn-lt"/>
              </a:rPr>
            </a:br>
            <a:r>
              <a:rPr lang="en-GB" sz="2000" dirty="0" smtClean="0">
                <a:latin typeface="+mn-lt"/>
              </a:rPr>
              <a:t>ARU</a:t>
            </a:r>
            <a:endParaRPr lang="en-GB" sz="2000" dirty="0">
              <a:solidFill>
                <a:schemeClr val="accent5"/>
              </a:solidFill>
              <a:latin typeface="+mn-lt"/>
            </a:endParaRPr>
          </a:p>
        </p:txBody>
      </p:sp>
    </p:spTree>
    <p:extLst>
      <p:ext uri="{BB962C8B-B14F-4D97-AF65-F5344CB8AC3E}">
        <p14:creationId xmlns:p14="http://schemas.microsoft.com/office/powerpoint/2010/main" val="19084252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1544" y="535495"/>
            <a:ext cx="11945112" cy="1207643"/>
          </a:xfrm>
          <a:prstGeom prst="rect">
            <a:avLst/>
          </a:prstGeom>
        </p:spPr>
        <p:txBody>
          <a:bodyPr/>
          <a:lstStyle/>
          <a:p>
            <a:r>
              <a:rPr lang="en-GB" sz="8200" dirty="0" smtClean="0">
                <a:solidFill>
                  <a:srgbClr val="005EB8"/>
                </a:solidFill>
                <a:latin typeface="Impact" panose="020B0806030902050204" pitchFamily="34" charset="0"/>
              </a:rPr>
              <a:t>SAFETY PANEL: Q&amp;A SESSION</a:t>
            </a:r>
            <a:endParaRPr lang="en-GB" sz="8200" dirty="0"/>
          </a:p>
        </p:txBody>
      </p:sp>
      <p:sp>
        <p:nvSpPr>
          <p:cNvPr id="3" name="Title 1"/>
          <p:cNvSpPr>
            <a:spLocks noGrp="1"/>
          </p:cNvSpPr>
          <p:nvPr>
            <p:ph type="title" idx="4294967295"/>
          </p:nvPr>
        </p:nvSpPr>
        <p:spPr>
          <a:xfrm>
            <a:off x="3064764" y="1975104"/>
            <a:ext cx="2970276" cy="1194816"/>
          </a:xfrm>
          <a:prstGeom prst="rect">
            <a:avLst/>
          </a:prstGeom>
        </p:spPr>
        <p:txBody>
          <a:bodyPr/>
          <a:lstStyle/>
          <a:p>
            <a:pPr>
              <a:lnSpc>
                <a:spcPct val="100000"/>
              </a:lnSpc>
            </a:pPr>
            <a:r>
              <a:rPr lang="en-GB" sz="2600" b="1" dirty="0">
                <a:latin typeface="+mn-lt"/>
              </a:rPr>
              <a:t>Angela </a:t>
            </a:r>
            <a:r>
              <a:rPr lang="en-GB" sz="2600" b="1" dirty="0" smtClean="0">
                <a:latin typeface="+mn-lt"/>
              </a:rPr>
              <a:t>Wade</a:t>
            </a:r>
            <a:r>
              <a:rPr lang="en-GB" sz="2800" b="1" dirty="0" smtClean="0">
                <a:latin typeface="+mn-lt"/>
              </a:rPr>
              <a:t/>
            </a:r>
            <a:br>
              <a:rPr lang="en-GB" sz="2800" b="1" dirty="0" smtClean="0">
                <a:latin typeface="+mn-lt"/>
              </a:rPr>
            </a:br>
            <a:r>
              <a:rPr lang="en-GB" sz="2000" dirty="0" smtClean="0">
                <a:latin typeface="+mn-lt"/>
              </a:rPr>
              <a:t>Director </a:t>
            </a:r>
            <a:r>
              <a:rPr lang="en-GB" sz="2000" dirty="0">
                <a:latin typeface="+mn-lt"/>
              </a:rPr>
              <a:t>of Nursing, EPUT</a:t>
            </a:r>
            <a:endParaRPr lang="en-GB" sz="2000" dirty="0">
              <a:solidFill>
                <a:schemeClr val="accent5"/>
              </a:solidFill>
              <a:latin typeface="+mn-lt"/>
            </a:endParaRPr>
          </a:p>
        </p:txBody>
      </p:sp>
      <p:sp>
        <p:nvSpPr>
          <p:cNvPr id="4" name="Title 1"/>
          <p:cNvSpPr>
            <a:spLocks noGrp="1"/>
          </p:cNvSpPr>
          <p:nvPr>
            <p:ph type="title" idx="4294967295"/>
          </p:nvPr>
        </p:nvSpPr>
        <p:spPr>
          <a:xfrm>
            <a:off x="9595104" y="1975104"/>
            <a:ext cx="2511552" cy="1194816"/>
          </a:xfrm>
          <a:prstGeom prst="rect">
            <a:avLst/>
          </a:prstGeom>
        </p:spPr>
        <p:txBody>
          <a:bodyPr/>
          <a:lstStyle/>
          <a:p>
            <a:r>
              <a:rPr lang="en-GB" sz="2600" b="1" dirty="0" smtClean="0">
                <a:latin typeface="+mn-lt"/>
              </a:rPr>
              <a:t>Lizzy Wells</a:t>
            </a:r>
            <a:br>
              <a:rPr lang="en-GB" sz="2600" b="1" dirty="0" smtClean="0">
                <a:latin typeface="+mn-lt"/>
              </a:rPr>
            </a:br>
            <a:r>
              <a:rPr lang="en-GB" sz="2000" dirty="0" smtClean="0">
                <a:latin typeface="+mn-lt"/>
              </a:rPr>
              <a:t>Director </a:t>
            </a:r>
            <a:r>
              <a:rPr lang="en-GB" sz="2000" dirty="0">
                <a:latin typeface="+mn-lt"/>
              </a:rPr>
              <a:t>of Mental Health, </a:t>
            </a:r>
            <a:r>
              <a:rPr lang="en-GB" sz="2000" dirty="0" smtClean="0">
                <a:latin typeface="+mn-lt"/>
              </a:rPr>
              <a:t>EPUT</a:t>
            </a:r>
            <a:endParaRPr lang="en-GB" sz="2600" dirty="0">
              <a:latin typeface="+mn-lt"/>
            </a:endParaRPr>
          </a:p>
        </p:txBody>
      </p:sp>
      <p:sp>
        <p:nvSpPr>
          <p:cNvPr id="5" name="Title 1"/>
          <p:cNvSpPr>
            <a:spLocks noGrp="1"/>
          </p:cNvSpPr>
          <p:nvPr>
            <p:ph type="title" idx="4294967295"/>
          </p:nvPr>
        </p:nvSpPr>
        <p:spPr>
          <a:xfrm>
            <a:off x="161544" y="3352800"/>
            <a:ext cx="2673858" cy="1194816"/>
          </a:xfrm>
          <a:prstGeom prst="rect">
            <a:avLst/>
          </a:prstGeom>
        </p:spPr>
        <p:txBody>
          <a:bodyPr/>
          <a:lstStyle/>
          <a:p>
            <a:r>
              <a:rPr lang="en-GB" sz="2800" b="1" dirty="0" smtClean="0">
                <a:latin typeface="+mn-lt"/>
              </a:rPr>
              <a:t>Ian </a:t>
            </a:r>
            <a:r>
              <a:rPr lang="en-GB" sz="2800" b="1" dirty="0" err="1" smtClean="0">
                <a:latin typeface="+mn-lt"/>
              </a:rPr>
              <a:t>Carr</a:t>
            </a:r>
            <a:r>
              <a:rPr lang="en-GB" sz="2800" b="1" dirty="0" smtClean="0">
                <a:latin typeface="+mn-lt"/>
              </a:rPr>
              <a:t/>
            </a:r>
            <a:br>
              <a:rPr lang="en-GB" sz="2800" b="1" dirty="0" smtClean="0">
                <a:latin typeface="+mn-lt"/>
              </a:rPr>
            </a:br>
            <a:r>
              <a:rPr lang="en-GB" sz="2000" dirty="0" smtClean="0">
                <a:latin typeface="+mn-lt"/>
              </a:rPr>
              <a:t>Director </a:t>
            </a:r>
            <a:r>
              <a:rPr lang="en-GB" sz="2000" dirty="0">
                <a:latin typeface="+mn-lt"/>
              </a:rPr>
              <a:t>of </a:t>
            </a:r>
            <a:r>
              <a:rPr lang="en-GB" sz="2000" dirty="0" smtClean="0">
                <a:latin typeface="+mn-lt"/>
              </a:rPr>
              <a:t>Specialist </a:t>
            </a:r>
            <a:r>
              <a:rPr lang="en-GB" sz="2000" dirty="0">
                <a:latin typeface="+mn-lt"/>
              </a:rPr>
              <a:t>Services, EPUT </a:t>
            </a:r>
            <a:r>
              <a:rPr lang="en-GB" sz="2800" dirty="0">
                <a:latin typeface="+mn-lt"/>
              </a:rPr>
              <a:t>	</a:t>
            </a:r>
          </a:p>
        </p:txBody>
      </p:sp>
      <p:sp>
        <p:nvSpPr>
          <p:cNvPr id="6" name="Title 1"/>
          <p:cNvSpPr>
            <a:spLocks noGrp="1"/>
          </p:cNvSpPr>
          <p:nvPr>
            <p:ph type="title" idx="4294967295"/>
          </p:nvPr>
        </p:nvSpPr>
        <p:spPr>
          <a:xfrm>
            <a:off x="3064764" y="4804918"/>
            <a:ext cx="3584448" cy="1194816"/>
          </a:xfrm>
          <a:prstGeom prst="rect">
            <a:avLst/>
          </a:prstGeom>
        </p:spPr>
        <p:txBody>
          <a:bodyPr/>
          <a:lstStyle/>
          <a:p>
            <a:r>
              <a:rPr lang="en-GB" sz="2600" b="1" dirty="0" smtClean="0">
                <a:latin typeface="+mn-lt"/>
              </a:rPr>
              <a:t>Dr </a:t>
            </a:r>
            <a:r>
              <a:rPr lang="en-GB" sz="2600" b="1" dirty="0">
                <a:latin typeface="+mn-lt"/>
              </a:rPr>
              <a:t>Mateen </a:t>
            </a:r>
            <a:r>
              <a:rPr lang="en-GB" sz="2600" b="1" dirty="0" err="1" smtClean="0">
                <a:latin typeface="+mn-lt"/>
              </a:rPr>
              <a:t>Jiwani</a:t>
            </a:r>
            <a:r>
              <a:rPr lang="en-GB" sz="2600" dirty="0">
                <a:latin typeface="+mn-lt"/>
              </a:rPr>
              <a:t/>
            </a:r>
            <a:br>
              <a:rPr lang="en-GB" sz="2600" dirty="0">
                <a:latin typeface="+mn-lt"/>
              </a:rPr>
            </a:br>
            <a:r>
              <a:rPr lang="en-GB" sz="2000" dirty="0" smtClean="0">
                <a:latin typeface="+mn-lt"/>
              </a:rPr>
              <a:t>Non-Executive Director</a:t>
            </a:r>
            <a:r>
              <a:rPr lang="en-GB" sz="2000" dirty="0">
                <a:latin typeface="+mn-lt"/>
              </a:rPr>
              <a:t>, EPUT </a:t>
            </a:r>
            <a:r>
              <a:rPr lang="en-GB" sz="2600" dirty="0">
                <a:latin typeface="+mn-lt"/>
              </a:rPr>
              <a:t>	</a:t>
            </a:r>
            <a:br>
              <a:rPr lang="en-GB" sz="2600" dirty="0">
                <a:latin typeface="+mn-lt"/>
              </a:rPr>
            </a:br>
            <a:r>
              <a:rPr lang="en-GB" sz="2600" dirty="0">
                <a:latin typeface="+mn-lt"/>
                <a:cs typeface="Arial" panose="020B0604020202020204" pitchFamily="34" charset="0"/>
              </a:rPr>
              <a:t>	</a:t>
            </a:r>
          </a:p>
        </p:txBody>
      </p:sp>
      <p:sp>
        <p:nvSpPr>
          <p:cNvPr id="7" name="Title 1"/>
          <p:cNvSpPr>
            <a:spLocks noGrp="1"/>
          </p:cNvSpPr>
          <p:nvPr>
            <p:ph type="title" idx="4294967295"/>
          </p:nvPr>
        </p:nvSpPr>
        <p:spPr>
          <a:xfrm>
            <a:off x="3018282" y="3352800"/>
            <a:ext cx="3185160" cy="1194816"/>
          </a:xfrm>
          <a:prstGeom prst="rect">
            <a:avLst/>
          </a:prstGeom>
        </p:spPr>
        <p:txBody>
          <a:bodyPr/>
          <a:lstStyle/>
          <a:p>
            <a:r>
              <a:rPr lang="en-GB" sz="2800" b="1" dirty="0" smtClean="0">
                <a:latin typeface="+mn-lt"/>
              </a:rPr>
              <a:t>Hilary Scott</a:t>
            </a:r>
            <a:r>
              <a:rPr lang="en-GB" sz="2800" dirty="0" smtClean="0">
                <a:latin typeface="+mn-lt"/>
              </a:rPr>
              <a:t> </a:t>
            </a:r>
            <a:r>
              <a:rPr lang="en-GB" sz="2000" dirty="0">
                <a:latin typeface="+mn-lt"/>
              </a:rPr>
              <a:t>Director of Pharmacy, EPUT </a:t>
            </a:r>
            <a:r>
              <a:rPr lang="en-GB" sz="2800" dirty="0">
                <a:latin typeface="+mn-lt"/>
              </a:rPr>
              <a:t>	</a:t>
            </a:r>
          </a:p>
        </p:txBody>
      </p:sp>
      <p:sp>
        <p:nvSpPr>
          <p:cNvPr id="8" name="Title 1"/>
          <p:cNvSpPr>
            <a:spLocks noGrp="1"/>
          </p:cNvSpPr>
          <p:nvPr>
            <p:ph type="title" idx="4294967295"/>
          </p:nvPr>
        </p:nvSpPr>
        <p:spPr>
          <a:xfrm>
            <a:off x="161544" y="1975104"/>
            <a:ext cx="3185160" cy="1194816"/>
          </a:xfrm>
          <a:prstGeom prst="rect">
            <a:avLst/>
          </a:prstGeom>
        </p:spPr>
        <p:txBody>
          <a:bodyPr/>
          <a:lstStyle/>
          <a:p>
            <a:r>
              <a:rPr lang="en-GB" sz="2600" b="1" dirty="0" smtClean="0">
                <a:latin typeface="+mn-lt"/>
              </a:rPr>
              <a:t>Mark Dale</a:t>
            </a:r>
            <a:br>
              <a:rPr lang="en-GB" sz="2600" b="1" dirty="0" smtClean="0">
                <a:latin typeface="+mn-lt"/>
              </a:rPr>
            </a:br>
            <a:r>
              <a:rPr lang="en-GB" sz="2000" dirty="0" smtClean="0">
                <a:solidFill>
                  <a:srgbClr val="000000"/>
                </a:solidFill>
                <a:latin typeface="Verdana" panose="020B0604030504040204" pitchFamily="34" charset="0"/>
              </a:rPr>
              <a:t>EPUT </a:t>
            </a:r>
            <a:r>
              <a:rPr lang="en-GB" sz="2000" dirty="0">
                <a:solidFill>
                  <a:srgbClr val="000000"/>
                </a:solidFill>
                <a:latin typeface="Verdana" panose="020B0604030504040204" pitchFamily="34" charset="0"/>
              </a:rPr>
              <a:t>Patient Safety Partner, Governor - </a:t>
            </a:r>
            <a:r>
              <a:rPr lang="en-GB" sz="2000" dirty="0" smtClean="0">
                <a:solidFill>
                  <a:srgbClr val="000000"/>
                </a:solidFill>
                <a:latin typeface="Verdana" panose="020B0604030504040204" pitchFamily="34" charset="0"/>
              </a:rPr>
              <a:t>Panel Facilitator </a:t>
            </a:r>
            <a:endParaRPr lang="en-GB" sz="2000" dirty="0">
              <a:solidFill>
                <a:srgbClr val="000000"/>
              </a:solidFill>
              <a:latin typeface="Verdana" panose="020B0604030504040204" pitchFamily="34" charset="0"/>
            </a:endParaRPr>
          </a:p>
        </p:txBody>
      </p:sp>
      <p:sp>
        <p:nvSpPr>
          <p:cNvPr id="9" name="Title 1"/>
          <p:cNvSpPr>
            <a:spLocks noGrp="1"/>
          </p:cNvSpPr>
          <p:nvPr>
            <p:ph type="title" idx="4294967295"/>
          </p:nvPr>
        </p:nvSpPr>
        <p:spPr>
          <a:xfrm>
            <a:off x="5980176" y="1975104"/>
            <a:ext cx="3560064" cy="1194816"/>
          </a:xfrm>
          <a:prstGeom prst="rect">
            <a:avLst/>
          </a:prstGeom>
        </p:spPr>
        <p:txBody>
          <a:bodyPr/>
          <a:lstStyle/>
          <a:p>
            <a:r>
              <a:rPr lang="en-GB" sz="2600" b="1" dirty="0" smtClean="0">
                <a:latin typeface="+mn-lt"/>
              </a:rPr>
              <a:t>Moriam </a:t>
            </a:r>
            <a:r>
              <a:rPr lang="en-GB" sz="2600" b="1" dirty="0" err="1" smtClean="0">
                <a:latin typeface="+mn-lt"/>
              </a:rPr>
              <a:t>Adekunle</a:t>
            </a:r>
            <a:r>
              <a:rPr lang="en-GB" sz="2600" b="1" dirty="0" smtClean="0">
                <a:latin typeface="+mn-lt"/>
              </a:rPr>
              <a:t/>
            </a:r>
            <a:br>
              <a:rPr lang="en-GB" sz="2600" b="1" dirty="0" smtClean="0">
                <a:latin typeface="+mn-lt"/>
              </a:rPr>
            </a:br>
            <a:r>
              <a:rPr lang="en-GB" sz="2000" dirty="0" smtClean="0">
                <a:latin typeface="+mn-lt"/>
              </a:rPr>
              <a:t>Director </a:t>
            </a:r>
            <a:r>
              <a:rPr lang="en-GB" sz="2000" dirty="0">
                <a:latin typeface="+mn-lt"/>
              </a:rPr>
              <a:t>of Safety and Patient Safety Specialist, EPUT 	</a:t>
            </a:r>
            <a:br>
              <a:rPr lang="en-GB" sz="2000" dirty="0">
                <a:latin typeface="+mn-lt"/>
              </a:rPr>
            </a:br>
            <a:r>
              <a:rPr lang="en-GB" sz="2000" dirty="0">
                <a:latin typeface="+mn-lt"/>
              </a:rPr>
              <a:t>	</a:t>
            </a:r>
          </a:p>
        </p:txBody>
      </p:sp>
      <p:sp>
        <p:nvSpPr>
          <p:cNvPr id="10" name="Title 1"/>
          <p:cNvSpPr>
            <a:spLocks noGrp="1"/>
          </p:cNvSpPr>
          <p:nvPr>
            <p:ph type="title" idx="4294967295"/>
          </p:nvPr>
        </p:nvSpPr>
        <p:spPr>
          <a:xfrm>
            <a:off x="5986272" y="3352800"/>
            <a:ext cx="3425952" cy="1194816"/>
          </a:xfrm>
          <a:prstGeom prst="rect">
            <a:avLst/>
          </a:prstGeom>
        </p:spPr>
        <p:txBody>
          <a:bodyPr/>
          <a:lstStyle/>
          <a:p>
            <a:r>
              <a:rPr lang="en-GB" sz="2600" b="1" dirty="0" smtClean="0">
                <a:latin typeface="+mn-lt"/>
              </a:rPr>
              <a:t>Mobolaji Lewis</a:t>
            </a:r>
            <a:r>
              <a:rPr lang="en-GB" sz="2600" dirty="0" smtClean="0">
                <a:latin typeface="+mn-lt"/>
              </a:rPr>
              <a:t> </a:t>
            </a:r>
            <a:r>
              <a:rPr lang="en-GB" sz="2000" dirty="0">
                <a:latin typeface="+mn-lt"/>
              </a:rPr>
              <a:t>Chief Allied Health Professional (AHP), EPUT </a:t>
            </a:r>
            <a:r>
              <a:rPr lang="en-GB" sz="2600" dirty="0">
                <a:latin typeface="+mn-lt"/>
              </a:rPr>
              <a:t>	</a:t>
            </a:r>
            <a:br>
              <a:rPr lang="en-GB" sz="2600" dirty="0">
                <a:latin typeface="+mn-lt"/>
              </a:rPr>
            </a:br>
            <a:r>
              <a:rPr lang="en-GB" sz="2600" dirty="0">
                <a:latin typeface="+mn-lt"/>
              </a:rPr>
              <a:t>	</a:t>
            </a:r>
          </a:p>
        </p:txBody>
      </p:sp>
      <p:sp>
        <p:nvSpPr>
          <p:cNvPr id="11" name="Title 1"/>
          <p:cNvSpPr>
            <a:spLocks noGrp="1"/>
          </p:cNvSpPr>
          <p:nvPr>
            <p:ph type="title" idx="4294967295"/>
          </p:nvPr>
        </p:nvSpPr>
        <p:spPr>
          <a:xfrm>
            <a:off x="161544" y="4804918"/>
            <a:ext cx="3243072" cy="1194816"/>
          </a:xfrm>
          <a:prstGeom prst="rect">
            <a:avLst/>
          </a:prstGeom>
        </p:spPr>
        <p:txBody>
          <a:bodyPr/>
          <a:lstStyle/>
          <a:p>
            <a:r>
              <a:rPr lang="en-GB" sz="2600" b="1" dirty="0" smtClean="0">
                <a:latin typeface="+mn-lt"/>
              </a:rPr>
              <a:t>Manny </a:t>
            </a:r>
            <a:r>
              <a:rPr lang="en-GB" sz="2600" b="1" dirty="0">
                <a:latin typeface="+mn-lt"/>
              </a:rPr>
              <a:t>Lewis</a:t>
            </a:r>
            <a:r>
              <a:rPr lang="en-GB" sz="2600" dirty="0">
                <a:latin typeface="+mn-lt"/>
              </a:rPr>
              <a:t>, </a:t>
            </a:r>
            <a:r>
              <a:rPr lang="en-GB" sz="2000" dirty="0">
                <a:latin typeface="+mn-lt"/>
              </a:rPr>
              <a:t>Non-Executive </a:t>
            </a:r>
            <a:r>
              <a:rPr lang="en-GB" sz="2000" dirty="0" smtClean="0">
                <a:latin typeface="+mn-lt"/>
              </a:rPr>
              <a:t/>
            </a:r>
            <a:br>
              <a:rPr lang="en-GB" sz="2000" dirty="0" smtClean="0">
                <a:latin typeface="+mn-lt"/>
              </a:rPr>
            </a:br>
            <a:r>
              <a:rPr lang="en-GB" sz="2000" dirty="0">
                <a:latin typeface="+mn-lt"/>
              </a:rPr>
              <a:t>D</a:t>
            </a:r>
            <a:r>
              <a:rPr lang="en-GB" sz="2000" dirty="0" smtClean="0">
                <a:latin typeface="+mn-lt"/>
              </a:rPr>
              <a:t>irector</a:t>
            </a:r>
            <a:r>
              <a:rPr lang="en-GB" sz="2000" dirty="0">
                <a:latin typeface="+mn-lt"/>
              </a:rPr>
              <a:t>, </a:t>
            </a:r>
            <a:r>
              <a:rPr lang="en-GB" sz="2000" dirty="0" smtClean="0">
                <a:latin typeface="+mn-lt"/>
              </a:rPr>
              <a:t>EPUT</a:t>
            </a:r>
            <a:endParaRPr lang="en-GB" sz="2000" dirty="0">
              <a:latin typeface="+mn-lt"/>
              <a:cs typeface="Arial" panose="020B0604020202020204" pitchFamily="34" charset="0"/>
            </a:endParaRPr>
          </a:p>
        </p:txBody>
      </p:sp>
      <p:sp>
        <p:nvSpPr>
          <p:cNvPr id="12" name="Title 1"/>
          <p:cNvSpPr>
            <a:spLocks noGrp="1"/>
          </p:cNvSpPr>
          <p:nvPr>
            <p:ph type="title" idx="4294967295"/>
          </p:nvPr>
        </p:nvSpPr>
        <p:spPr>
          <a:xfrm>
            <a:off x="9595104" y="3352800"/>
            <a:ext cx="3185160" cy="1194816"/>
          </a:xfrm>
          <a:prstGeom prst="rect">
            <a:avLst/>
          </a:prstGeom>
        </p:spPr>
        <p:txBody>
          <a:bodyPr/>
          <a:lstStyle/>
          <a:p>
            <a:r>
              <a:rPr lang="en-GB" sz="2600" b="1" dirty="0" smtClean="0">
                <a:latin typeface="+mn-lt"/>
              </a:rPr>
              <a:t>Janet Wood</a:t>
            </a:r>
            <a:r>
              <a:rPr lang="en-GB" sz="2000" b="1" dirty="0" smtClean="0">
                <a:latin typeface="+mn-lt"/>
              </a:rPr>
              <a:t/>
            </a:r>
            <a:br>
              <a:rPr lang="en-GB" sz="2000" b="1" dirty="0" smtClean="0">
                <a:latin typeface="+mn-lt"/>
              </a:rPr>
            </a:br>
            <a:r>
              <a:rPr lang="en-GB" sz="2000" dirty="0" smtClean="0">
                <a:latin typeface="+mn-lt"/>
              </a:rPr>
              <a:t>Non-Executive </a:t>
            </a:r>
            <a:r>
              <a:rPr lang="en-GB" sz="2000" dirty="0">
                <a:latin typeface="+mn-lt"/>
              </a:rPr>
              <a:t>Director, EPUT 	</a:t>
            </a:r>
          </a:p>
        </p:txBody>
      </p:sp>
    </p:spTree>
    <p:extLst>
      <p:ext uri="{BB962C8B-B14F-4D97-AF65-F5344CB8AC3E}">
        <p14:creationId xmlns:p14="http://schemas.microsoft.com/office/powerpoint/2010/main" val="16123426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1624" y="1788496"/>
            <a:ext cx="10515600" cy="1393571"/>
          </a:xfrm>
          <a:prstGeom prst="rect">
            <a:avLst/>
          </a:prstGeom>
        </p:spPr>
        <p:txBody>
          <a:bodyPr/>
          <a:lstStyle/>
          <a:p>
            <a:r>
              <a:rPr lang="en-GB" sz="12000" dirty="0" smtClean="0">
                <a:solidFill>
                  <a:srgbClr val="005EB8"/>
                </a:solidFill>
                <a:latin typeface="Impact" panose="020B0806030902050204" pitchFamily="34" charset="0"/>
              </a:rPr>
              <a:t>CLOSE</a:t>
            </a:r>
            <a:endParaRPr lang="en-GB" sz="12000" dirty="0"/>
          </a:p>
        </p:txBody>
      </p:sp>
      <p:sp>
        <p:nvSpPr>
          <p:cNvPr id="3" name="Title 1"/>
          <p:cNvSpPr>
            <a:spLocks noGrp="1"/>
          </p:cNvSpPr>
          <p:nvPr>
            <p:ph type="title" idx="4294967295"/>
          </p:nvPr>
        </p:nvSpPr>
        <p:spPr>
          <a:xfrm>
            <a:off x="801624" y="3538409"/>
            <a:ext cx="10515600" cy="924409"/>
          </a:xfrm>
          <a:prstGeom prst="rect">
            <a:avLst/>
          </a:prstGeom>
        </p:spPr>
        <p:txBody>
          <a:bodyPr>
            <a:noAutofit/>
          </a:bodyPr>
          <a:lstStyle/>
          <a:p>
            <a:r>
              <a:rPr lang="en-GB" sz="2800" b="1" dirty="0" smtClean="0">
                <a:solidFill>
                  <a:schemeClr val="accent6"/>
                </a:solidFill>
                <a:latin typeface="+mn-lt"/>
              </a:rPr>
              <a:t>Alex Green</a:t>
            </a:r>
            <a:r>
              <a:rPr lang="en-GB" sz="2800" b="1" dirty="0" smtClean="0">
                <a:solidFill>
                  <a:schemeClr val="accent5"/>
                </a:solidFill>
                <a:latin typeface="+mn-lt"/>
              </a:rPr>
              <a:t/>
            </a:r>
            <a:br>
              <a:rPr lang="en-GB" sz="2800" b="1" dirty="0" smtClean="0">
                <a:solidFill>
                  <a:schemeClr val="accent5"/>
                </a:solidFill>
                <a:latin typeface="+mn-lt"/>
              </a:rPr>
            </a:br>
            <a:r>
              <a:rPr lang="en-GB" sz="2000" dirty="0" smtClean="0">
                <a:latin typeface="+mn-lt"/>
              </a:rPr>
              <a:t>Executive Chief Operating Officer, EPUT</a:t>
            </a:r>
            <a:endParaRPr lang="en-GB" sz="2000" dirty="0">
              <a:solidFill>
                <a:schemeClr val="accent5"/>
              </a:solidFill>
              <a:latin typeface="+mn-lt"/>
            </a:endParaRPr>
          </a:p>
        </p:txBody>
      </p:sp>
    </p:spTree>
    <p:extLst>
      <p:ext uri="{BB962C8B-B14F-4D97-AF65-F5344CB8AC3E}">
        <p14:creationId xmlns:p14="http://schemas.microsoft.com/office/powerpoint/2010/main" val="14681257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ctrTitle"/>
          </p:nvPr>
        </p:nvSpPr>
        <p:spPr>
          <a:xfrm>
            <a:off x="350981" y="1648991"/>
            <a:ext cx="10211163" cy="1829777"/>
          </a:xfrm>
          <a:prstGeom prst="rect">
            <a:avLst/>
          </a:prstGeom>
        </p:spPr>
        <p:txBody>
          <a:bodyPr>
            <a:noAutofit/>
          </a:bodyPr>
          <a:lstStyle/>
          <a:p>
            <a:pPr algn="l"/>
            <a:r>
              <a:rPr lang="en-GB" sz="8000" dirty="0" smtClean="0">
                <a:solidFill>
                  <a:srgbClr val="005EB8"/>
                </a:solidFill>
                <a:latin typeface="Impact" panose="020B0806030902050204" pitchFamily="34" charset="0"/>
              </a:rPr>
              <a:t>EPUT SAFETY CONFERENCE</a:t>
            </a:r>
            <a:endParaRPr lang="en-GB" sz="8000" dirty="0">
              <a:solidFill>
                <a:srgbClr val="005EB8"/>
              </a:solidFill>
              <a:latin typeface="Impact" panose="020B0806030902050204" pitchFamily="34" charset="0"/>
            </a:endParaRPr>
          </a:p>
        </p:txBody>
      </p:sp>
    </p:spTree>
    <p:extLst>
      <p:ext uri="{BB962C8B-B14F-4D97-AF65-F5344CB8AC3E}">
        <p14:creationId xmlns:p14="http://schemas.microsoft.com/office/powerpoint/2010/main" val="3052649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136e00d7731_0_125"/>
          <p:cNvSpPr txBox="1">
            <a:spLocks noGrp="1"/>
          </p:cNvSpPr>
          <p:nvPr>
            <p:ph type="title"/>
          </p:nvPr>
        </p:nvSpPr>
        <p:spPr>
          <a:xfrm>
            <a:off x="415463" y="546844"/>
            <a:ext cx="9414450" cy="720225"/>
          </a:xfrm>
          <a:prstGeom prst="rect">
            <a:avLst/>
          </a:prstGeom>
          <a:noFill/>
          <a:ln>
            <a:noFill/>
          </a:ln>
        </p:spPr>
        <p:txBody>
          <a:bodyPr spcFirstLastPara="1" wrap="square" lIns="68569" tIns="34275" rIns="68569" bIns="34275" anchor="t" anchorCtr="0">
            <a:noAutofit/>
          </a:bodyPr>
          <a:lstStyle/>
          <a:p>
            <a:pPr>
              <a:lnSpc>
                <a:spcPct val="100000"/>
              </a:lnSpc>
            </a:pPr>
            <a:r>
              <a:rPr lang="en-GB" sz="4125">
                <a:solidFill>
                  <a:schemeClr val="dk1"/>
                </a:solidFill>
              </a:rPr>
              <a:t>How Does Vital Signs Work?</a:t>
            </a:r>
            <a:endParaRPr/>
          </a:p>
        </p:txBody>
      </p:sp>
      <p:sp>
        <p:nvSpPr>
          <p:cNvPr id="466" name="Google Shape;466;g136e00d7731_0_125"/>
          <p:cNvSpPr txBox="1"/>
          <p:nvPr/>
        </p:nvSpPr>
        <p:spPr>
          <a:xfrm>
            <a:off x="415463" y="4195463"/>
            <a:ext cx="5680575" cy="1384972"/>
          </a:xfrm>
          <a:prstGeom prst="rect">
            <a:avLst/>
          </a:prstGeom>
          <a:noFill/>
          <a:ln>
            <a:noFill/>
          </a:ln>
        </p:spPr>
        <p:txBody>
          <a:bodyPr spcFirstLastPara="1" wrap="square" lIns="68569" tIns="68569" rIns="68569" bIns="68569" anchor="t" anchorCtr="0">
            <a:spAutoFit/>
          </a:bodyPr>
          <a:lstStyle/>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rPr>
              <a:t>Spot-check measurements of pulse rate and breathing rate - </a:t>
            </a:r>
            <a:r>
              <a:rPr lang="en-GB" b="1" kern="0">
                <a:solidFill>
                  <a:srgbClr val="14375B"/>
                </a:solidFill>
                <a:latin typeface="Open Sans"/>
                <a:ea typeface="Open Sans"/>
                <a:cs typeface="Open Sans"/>
                <a:sym typeface="Open Sans"/>
              </a:rPr>
              <a:t>Oxevision will not alert to abnormal pulse rate or breathing rate.</a:t>
            </a:r>
            <a:endParaRPr kern="0">
              <a:solidFill>
                <a:srgbClr val="14375B"/>
              </a:solidFill>
              <a:latin typeface="Open Sans"/>
              <a:ea typeface="Open Sans"/>
              <a:cs typeface="Open Sans"/>
              <a:sym typeface="Open Sans"/>
            </a:endParaRPr>
          </a:p>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86% of surveyed patients felt their privacy improved (“A good night’s sleep” report)</a:t>
            </a:r>
            <a:endParaRPr kern="0">
              <a:solidFill>
                <a:srgbClr val="14375B"/>
              </a:solidFill>
              <a:latin typeface="Open Sans"/>
              <a:ea typeface="Open Sans"/>
              <a:cs typeface="Open Sans"/>
              <a:sym typeface="Open Sans"/>
            </a:endParaRPr>
          </a:p>
        </p:txBody>
      </p:sp>
      <p:sp>
        <p:nvSpPr>
          <p:cNvPr id="467" name="Google Shape;467;g136e00d7731_0_125"/>
          <p:cNvSpPr txBox="1">
            <a:spLocks noGrp="1"/>
          </p:cNvSpPr>
          <p:nvPr>
            <p:ph type="body" idx="2"/>
          </p:nvPr>
        </p:nvSpPr>
        <p:spPr>
          <a:xfrm>
            <a:off x="415463" y="1441050"/>
            <a:ext cx="11327625" cy="342900"/>
          </a:xfrm>
          <a:prstGeom prst="rect">
            <a:avLst/>
          </a:prstGeom>
          <a:noFill/>
          <a:ln>
            <a:noFill/>
          </a:ln>
        </p:spPr>
        <p:txBody>
          <a:bodyPr spcFirstLastPara="1" wrap="square" lIns="68569" tIns="34275" rIns="68569" bIns="34275" anchor="t" anchorCtr="0">
            <a:noAutofit/>
          </a:bodyPr>
          <a:lstStyle/>
          <a:p>
            <a:pPr marL="0" indent="0"/>
            <a:r>
              <a:rPr lang="en-GB" sz="2100" b="1">
                <a:solidFill>
                  <a:schemeClr val="accent2"/>
                </a:solidFill>
              </a:rPr>
              <a:t>Bedrooms </a:t>
            </a:r>
            <a:endParaRPr sz="2100" b="1">
              <a:solidFill>
                <a:schemeClr val="accent2"/>
              </a:solidFill>
            </a:endParaRPr>
          </a:p>
          <a:p>
            <a:pPr marL="0" indent="0"/>
            <a:endParaRPr sz="2100" b="1">
              <a:solidFill>
                <a:schemeClr val="accent2"/>
              </a:solidFill>
            </a:endParaRPr>
          </a:p>
        </p:txBody>
      </p:sp>
      <p:pic>
        <p:nvPicPr>
          <p:cNvPr id="468" name="Google Shape;468;g136e00d7731_0_125"/>
          <p:cNvPicPr preferRelativeResize="0"/>
          <p:nvPr/>
        </p:nvPicPr>
        <p:blipFill rotWithShape="1">
          <a:blip r:embed="rId3">
            <a:alphaModFix/>
          </a:blip>
          <a:srcRect/>
          <a:stretch/>
        </p:blipFill>
        <p:spPr>
          <a:xfrm>
            <a:off x="415463" y="1946794"/>
            <a:ext cx="8439045" cy="2415684"/>
          </a:xfrm>
          <a:prstGeom prst="rect">
            <a:avLst/>
          </a:prstGeom>
          <a:noFill/>
          <a:ln>
            <a:noFill/>
          </a:ln>
        </p:spPr>
      </p:pic>
      <p:sp>
        <p:nvSpPr>
          <p:cNvPr id="469" name="Google Shape;469;g136e00d7731_0_125"/>
          <p:cNvSpPr txBox="1"/>
          <p:nvPr/>
        </p:nvSpPr>
        <p:spPr>
          <a:xfrm>
            <a:off x="6096038" y="4338029"/>
            <a:ext cx="5467275" cy="886374"/>
          </a:xfrm>
          <a:prstGeom prst="rect">
            <a:avLst/>
          </a:prstGeom>
          <a:noFill/>
          <a:ln>
            <a:noFill/>
          </a:ln>
        </p:spPr>
        <p:txBody>
          <a:bodyPr spcFirstLastPara="1" wrap="square" lIns="68569" tIns="68569" rIns="68569" bIns="68569" anchor="t" anchorCtr="0">
            <a:spAutoFit/>
          </a:bodyPr>
          <a:lstStyle/>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rPr>
              <a:t>Patient must be still/resting</a:t>
            </a:r>
            <a:endParaRPr kern="0">
              <a:solidFill>
                <a:srgbClr val="14375B"/>
              </a:solidFill>
              <a:latin typeface="Open Sans"/>
              <a:ea typeface="Open Sans"/>
              <a:cs typeface="Open Sans"/>
              <a:sym typeface="Open Sans"/>
            </a:endParaRPr>
          </a:p>
          <a:p>
            <a:pPr marL="342900" indent="-323850" defTabSz="685800">
              <a:lnSpc>
                <a:spcPct val="90000"/>
              </a:lnSpc>
              <a:buClr>
                <a:srgbClr val="14375B"/>
              </a:buClr>
              <a:buSzPts val="4500"/>
              <a:buFont typeface="Open Sans"/>
              <a:buChar char="›"/>
            </a:pPr>
            <a:r>
              <a:rPr lang="en-GB" kern="0">
                <a:solidFill>
                  <a:srgbClr val="14375B"/>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100% of surveyed patients felt safer and sleep better at night (“A good night’s sleep” report)</a:t>
            </a:r>
            <a:endParaRPr sz="1050" kern="0">
              <a:solidFill>
                <a:srgbClr val="000000"/>
              </a:solidFill>
              <a:latin typeface="Arial"/>
              <a:ea typeface="Arial"/>
              <a:cs typeface="Arial"/>
              <a:sym typeface="Arial"/>
            </a:endParaRPr>
          </a:p>
        </p:txBody>
      </p:sp>
      <p:pic>
        <p:nvPicPr>
          <p:cNvPr id="470" name="Google Shape;470;g136e00d7731_0_125"/>
          <p:cNvPicPr preferRelativeResize="0"/>
          <p:nvPr/>
        </p:nvPicPr>
        <p:blipFill rotWithShape="1">
          <a:blip r:embed="rId4">
            <a:alphaModFix/>
          </a:blip>
          <a:srcRect/>
          <a:stretch/>
        </p:blipFill>
        <p:spPr>
          <a:xfrm>
            <a:off x="8970723" y="1810388"/>
            <a:ext cx="2474492" cy="2171606"/>
          </a:xfrm>
          <a:prstGeom prst="rect">
            <a:avLst/>
          </a:prstGeom>
          <a:noFill/>
          <a:ln>
            <a:noFill/>
          </a:ln>
        </p:spPr>
      </p:pic>
      <p:sp>
        <p:nvSpPr>
          <p:cNvPr id="471" name="Google Shape;471;g136e00d7731_0_125"/>
          <p:cNvSpPr txBox="1"/>
          <p:nvPr/>
        </p:nvSpPr>
        <p:spPr>
          <a:xfrm>
            <a:off x="9130106" y="3951994"/>
            <a:ext cx="2155725" cy="311602"/>
          </a:xfrm>
          <a:prstGeom prst="rect">
            <a:avLst/>
          </a:prstGeom>
          <a:noFill/>
          <a:ln>
            <a:noFill/>
          </a:ln>
        </p:spPr>
        <p:txBody>
          <a:bodyPr spcFirstLastPara="1" wrap="square" lIns="68569" tIns="68569" rIns="68569" bIns="68569" anchor="t" anchorCtr="0">
            <a:spAutoFit/>
          </a:bodyPr>
          <a:lstStyle/>
          <a:p>
            <a:pPr defTabSz="685800">
              <a:buClr>
                <a:srgbClr val="000000"/>
              </a:buClr>
              <a:buSzPts val="1400"/>
            </a:pPr>
            <a:r>
              <a:rPr lang="en-GB" sz="1125" b="1" kern="0">
                <a:solidFill>
                  <a:srgbClr val="E95850"/>
                </a:solidFill>
                <a:latin typeface="Open Sans"/>
                <a:ea typeface="Open Sans"/>
                <a:cs typeface="Open Sans"/>
                <a:sym typeface="Open Sans"/>
              </a:rPr>
              <a:t>A good night’s sleep report</a:t>
            </a:r>
            <a:endParaRPr sz="1050" kern="0">
              <a:solidFill>
                <a:srgbClr val="000000"/>
              </a:solidFill>
              <a:latin typeface="Open Sans"/>
              <a:ea typeface="Open Sans"/>
              <a:cs typeface="Open Sans"/>
              <a:sym typeface="Open Sans"/>
            </a:endParaRPr>
          </a:p>
        </p:txBody>
      </p:sp>
      <p:sp>
        <p:nvSpPr>
          <p:cNvPr id="472" name="Google Shape;472;g136e00d7731_0_125"/>
          <p:cNvSpPr/>
          <p:nvPr/>
        </p:nvSpPr>
        <p:spPr>
          <a:xfrm>
            <a:off x="1767881" y="6121763"/>
            <a:ext cx="8166375" cy="623250"/>
          </a:xfrm>
          <a:prstGeom prst="roundRect">
            <a:avLst>
              <a:gd name="adj" fmla="val 16667"/>
            </a:avLst>
          </a:prstGeom>
          <a:solidFill>
            <a:schemeClr val="accent3"/>
          </a:solidFill>
          <a:ln>
            <a:noFill/>
          </a:ln>
        </p:spPr>
        <p:txBody>
          <a:bodyPr spcFirstLastPara="1" wrap="square" lIns="68569" tIns="68569" rIns="68569" bIns="68569" anchor="ctr" anchorCtr="0">
            <a:noAutofit/>
          </a:bodyPr>
          <a:lstStyle/>
          <a:p>
            <a:pPr algn="ctr" defTabSz="685800">
              <a:buClr>
                <a:srgbClr val="000000"/>
              </a:buClr>
              <a:buSzPts val="1400"/>
            </a:pPr>
            <a:r>
              <a:rPr lang="en-GB" sz="1500" b="1" kern="0">
                <a:solidFill>
                  <a:srgbClr val="FFFFFF"/>
                </a:solidFill>
                <a:latin typeface="Open Sans"/>
                <a:ea typeface="Open Sans"/>
                <a:cs typeface="Open Sans"/>
                <a:sym typeface="Open Sans"/>
              </a:rPr>
              <a:t>PLEASE NOTE: OXEVISION WILL NOT ALERT TO ANY HIGH, LOW, OR ABNORMAL VITAL SIGNS MEASUREMENTS.</a:t>
            </a:r>
            <a:endParaRPr sz="1500" b="1" kern="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2480824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g136e00d7731_0_268"/>
          <p:cNvPicPr preferRelativeResize="0"/>
          <p:nvPr/>
        </p:nvPicPr>
        <p:blipFill rotWithShape="1">
          <a:blip r:embed="rId3">
            <a:alphaModFix/>
          </a:blip>
          <a:srcRect/>
          <a:stretch/>
        </p:blipFill>
        <p:spPr>
          <a:xfrm>
            <a:off x="1475881" y="4591162"/>
            <a:ext cx="810000" cy="810000"/>
          </a:xfrm>
          <a:prstGeom prst="rect">
            <a:avLst/>
          </a:prstGeom>
          <a:noFill/>
          <a:ln>
            <a:noFill/>
          </a:ln>
        </p:spPr>
      </p:pic>
      <p:sp>
        <p:nvSpPr>
          <p:cNvPr id="478" name="Google Shape;478;g136e00d7731_0_268"/>
          <p:cNvSpPr/>
          <p:nvPr/>
        </p:nvSpPr>
        <p:spPr>
          <a:xfrm>
            <a:off x="2382056" y="4631100"/>
            <a:ext cx="2326500" cy="810000"/>
          </a:xfrm>
          <a:prstGeom prst="roundRect">
            <a:avLst>
              <a:gd name="adj" fmla="val 50000"/>
            </a:avLst>
          </a:prstGeom>
          <a:solidFill>
            <a:srgbClr val="D2FDF4"/>
          </a:solidFill>
          <a:ln>
            <a:noFill/>
          </a:ln>
        </p:spPr>
        <p:txBody>
          <a:bodyPr spcFirstLastPara="1" wrap="square" lIns="68569" tIns="68569" rIns="68569" bIns="68569" anchor="ctr" anchorCtr="0">
            <a:noAutofit/>
          </a:bodyPr>
          <a:lstStyle/>
          <a:p>
            <a:pPr algn="ctr" defTabSz="685800">
              <a:buClr>
                <a:srgbClr val="000000"/>
              </a:buClr>
              <a:buSzPts val="2000"/>
            </a:pPr>
            <a:r>
              <a:rPr lang="en-GB" sz="1500" b="1" kern="0">
                <a:solidFill>
                  <a:srgbClr val="00B98E"/>
                </a:solidFill>
                <a:latin typeface="Poppins"/>
                <a:ea typeface="Poppins"/>
                <a:cs typeface="Poppins"/>
                <a:sym typeface="Poppins"/>
              </a:rPr>
              <a:t>Activity based alerts and warnings</a:t>
            </a:r>
            <a:r>
              <a:rPr lang="en-GB" sz="1500" b="1" kern="0" baseline="30000">
                <a:solidFill>
                  <a:srgbClr val="00B98E"/>
                </a:solidFill>
                <a:latin typeface="Poppins"/>
                <a:ea typeface="Poppins"/>
                <a:cs typeface="Poppins"/>
                <a:sym typeface="Poppins"/>
              </a:rPr>
              <a:t>2</a:t>
            </a:r>
            <a:endParaRPr sz="1500" b="1" kern="0">
              <a:solidFill>
                <a:srgbClr val="00B98E"/>
              </a:solidFill>
              <a:latin typeface="Poppins"/>
              <a:ea typeface="Poppins"/>
              <a:cs typeface="Poppins"/>
              <a:sym typeface="Poppins"/>
            </a:endParaRPr>
          </a:p>
        </p:txBody>
      </p:sp>
      <p:sp>
        <p:nvSpPr>
          <p:cNvPr id="479" name="Google Shape;479;g136e00d7731_0_268"/>
          <p:cNvSpPr txBox="1">
            <a:spLocks noGrp="1"/>
          </p:cNvSpPr>
          <p:nvPr>
            <p:ph type="title"/>
          </p:nvPr>
        </p:nvSpPr>
        <p:spPr>
          <a:xfrm>
            <a:off x="1295401" y="2697479"/>
            <a:ext cx="10515600" cy="577081"/>
          </a:xfrm>
          <a:prstGeom prst="rect">
            <a:avLst/>
          </a:prstGeom>
          <a:noFill/>
          <a:ln>
            <a:noFill/>
          </a:ln>
        </p:spPr>
        <p:txBody>
          <a:bodyPr spcFirstLastPara="1" wrap="square" lIns="0" tIns="0" rIns="0" bIns="0" anchor="ctr" anchorCtr="0">
            <a:spAutoFit/>
          </a:bodyPr>
          <a:lstStyle/>
          <a:p>
            <a:r>
              <a:rPr lang="en-GB"/>
              <a:t>Activity Tracker</a:t>
            </a:r>
            <a:endParaRPr/>
          </a:p>
        </p:txBody>
      </p:sp>
      <p:sp>
        <p:nvSpPr>
          <p:cNvPr id="480" name="Google Shape;480;g136e00d7731_0_268"/>
          <p:cNvSpPr txBox="1">
            <a:spLocks noGrp="1"/>
          </p:cNvSpPr>
          <p:nvPr>
            <p:ph type="body" idx="4294967295"/>
          </p:nvPr>
        </p:nvSpPr>
        <p:spPr>
          <a:xfrm>
            <a:off x="1295401" y="3440933"/>
            <a:ext cx="7844625" cy="369332"/>
          </a:xfrm>
          <a:prstGeom prst="rect">
            <a:avLst/>
          </a:prstGeom>
          <a:noFill/>
          <a:ln>
            <a:noFill/>
          </a:ln>
        </p:spPr>
        <p:txBody>
          <a:bodyPr spcFirstLastPara="1" wrap="square" lIns="0" tIns="0" rIns="0" bIns="0" anchor="t" anchorCtr="0">
            <a:spAutoFit/>
          </a:bodyPr>
          <a:lstStyle/>
          <a:p>
            <a:pPr marL="0" indent="0"/>
            <a:r>
              <a:rPr lang="en-GB">
                <a:solidFill>
                  <a:srgbClr val="00B089"/>
                </a:solidFill>
              </a:rPr>
              <a:t>Helping clinicians to proactively intervene</a:t>
            </a:r>
            <a:endParaRPr>
              <a:solidFill>
                <a:srgbClr val="00B089"/>
              </a:solidFill>
            </a:endParaRPr>
          </a:p>
        </p:txBody>
      </p:sp>
      <p:sp>
        <p:nvSpPr>
          <p:cNvPr id="481" name="Google Shape;481;g136e00d7731_0_268"/>
          <p:cNvSpPr/>
          <p:nvPr/>
        </p:nvSpPr>
        <p:spPr>
          <a:xfrm>
            <a:off x="7467600" y="5657850"/>
            <a:ext cx="4591125" cy="104782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highlight>
                <a:srgbClr val="FFFFFF"/>
              </a:highlight>
              <a:latin typeface="Arial"/>
              <a:ea typeface="Arial"/>
              <a:cs typeface="Arial"/>
              <a:sym typeface="Arial"/>
            </a:endParaRPr>
          </a:p>
        </p:txBody>
      </p:sp>
      <p:pic>
        <p:nvPicPr>
          <p:cNvPr id="482" name="Google Shape;482;g136e00d7731_0_268"/>
          <p:cNvPicPr preferRelativeResize="0"/>
          <p:nvPr/>
        </p:nvPicPr>
        <p:blipFill rotWithShape="1">
          <a:blip r:embed="rId4">
            <a:alphaModFix/>
          </a:blip>
          <a:srcRect/>
          <a:stretch/>
        </p:blipFill>
        <p:spPr>
          <a:xfrm>
            <a:off x="9140025" y="533401"/>
            <a:ext cx="2506669" cy="416000"/>
          </a:xfrm>
          <a:prstGeom prst="rect">
            <a:avLst/>
          </a:prstGeom>
          <a:noFill/>
          <a:ln>
            <a:noFill/>
          </a:ln>
        </p:spPr>
      </p:pic>
      <p:sp>
        <p:nvSpPr>
          <p:cNvPr id="483" name="Google Shape;483;g136e00d7731_0_268"/>
          <p:cNvSpPr txBox="1"/>
          <p:nvPr/>
        </p:nvSpPr>
        <p:spPr>
          <a:xfrm>
            <a:off x="9624056" y="1466850"/>
            <a:ext cx="2591775" cy="300060"/>
          </a:xfrm>
          <a:prstGeom prst="rect">
            <a:avLst/>
          </a:prstGeom>
          <a:noFill/>
          <a:ln>
            <a:noFill/>
          </a:ln>
        </p:spPr>
        <p:txBody>
          <a:bodyPr spcFirstLastPara="1" wrap="square" lIns="68569" tIns="68569" rIns="68569" bIns="68569" anchor="t" anchorCtr="0">
            <a:spAutoFit/>
          </a:bodyPr>
          <a:lstStyle/>
          <a:p>
            <a:pPr defTabSz="685800">
              <a:buClr>
                <a:srgbClr val="000000"/>
              </a:buClr>
              <a:buSzPts val="1400"/>
            </a:pPr>
            <a:endParaRPr sz="1050" kern="0">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6652815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charlottekim\AppData\Local\Temp\Templafy\PowerPointVsto\Assets\shutterstock_244733575.pn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charlottekim\AppData\Local\Temp\Templafy\PowerPointVsto\Assets\shutterstock_583813837.jpg.pn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charlottekim\AppData\Local\Temp\Templafy\PowerPointVsto\Assets\shutterstock_583813837.jpg.pn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EPUT Brand Colours">
      <a:dk1>
        <a:srgbClr val="000000"/>
      </a:dk1>
      <a:lt1>
        <a:sysClr val="window" lastClr="FFFFFF"/>
      </a:lt1>
      <a:dk2>
        <a:srgbClr val="005EB8"/>
      </a:dk2>
      <a:lt2>
        <a:srgbClr val="7DC8E1"/>
      </a:lt2>
      <a:accent1>
        <a:srgbClr val="7DC8E1"/>
      </a:accent1>
      <a:accent2>
        <a:srgbClr val="FA82FF"/>
      </a:accent2>
      <a:accent3>
        <a:srgbClr val="9F64FF"/>
      </a:accent3>
      <a:accent4>
        <a:srgbClr val="005EB8"/>
      </a:accent4>
      <a:accent5>
        <a:srgbClr val="28A0BE"/>
      </a:accent5>
      <a:accent6>
        <a:srgbClr val="000000"/>
      </a:accent6>
      <a:hlink>
        <a:srgbClr val="005EB8"/>
      </a:hlink>
      <a:folHlink>
        <a:srgbClr val="7DC8E1"/>
      </a:folHlink>
    </a:clrScheme>
    <a:fontScheme name="Custom 2">
      <a:majorFont>
        <a:latin typeface="Impac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itle Slides">
  <a:themeElements>
    <a:clrScheme name="Custom 1">
      <a:dk1>
        <a:srgbClr val="14375B"/>
      </a:dk1>
      <a:lt1>
        <a:srgbClr val="FFFFFF"/>
      </a:lt1>
      <a:dk2>
        <a:srgbClr val="353744"/>
      </a:dk2>
      <a:lt2>
        <a:srgbClr val="94D1D7"/>
      </a:lt2>
      <a:accent1>
        <a:srgbClr val="14375B"/>
      </a:accent1>
      <a:accent2>
        <a:srgbClr val="00B98E"/>
      </a:accent2>
      <a:accent3>
        <a:srgbClr val="E95850"/>
      </a:accent3>
      <a:accent4>
        <a:srgbClr val="F5A78E"/>
      </a:accent4>
      <a:accent5>
        <a:srgbClr val="94D1D7"/>
      </a:accent5>
      <a:accent6>
        <a:srgbClr val="F4AC5D"/>
      </a:accent6>
      <a:hlink>
        <a:srgbClr val="00B98E"/>
      </a:hlink>
      <a:folHlink>
        <a:srgbClr val="1437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ontent Slides">
  <a:themeElements>
    <a:clrScheme name="Custom 1">
      <a:dk1>
        <a:srgbClr val="14375B"/>
      </a:dk1>
      <a:lt1>
        <a:srgbClr val="FFFFFF"/>
      </a:lt1>
      <a:dk2>
        <a:srgbClr val="353744"/>
      </a:dk2>
      <a:lt2>
        <a:srgbClr val="94D1D7"/>
      </a:lt2>
      <a:accent1>
        <a:srgbClr val="14375B"/>
      </a:accent1>
      <a:accent2>
        <a:srgbClr val="00B98E"/>
      </a:accent2>
      <a:accent3>
        <a:srgbClr val="E95850"/>
      </a:accent3>
      <a:accent4>
        <a:srgbClr val="F5A78E"/>
      </a:accent4>
      <a:accent5>
        <a:srgbClr val="94D1D7"/>
      </a:accent5>
      <a:accent6>
        <a:srgbClr val="F4AC5D"/>
      </a:accent6>
      <a:hlink>
        <a:srgbClr val="00B98E"/>
      </a:hlink>
      <a:folHlink>
        <a:srgbClr val="1437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hite">
  <a:themeElements>
    <a:clrScheme name="W-Blue">
      <a:dk1>
        <a:srgbClr val="435766"/>
      </a:dk1>
      <a:lt1>
        <a:srgbClr val="353744"/>
      </a:lt1>
      <a:dk2>
        <a:srgbClr val="27292D"/>
      </a:dk2>
      <a:lt2>
        <a:srgbClr val="FFFFFF"/>
      </a:lt2>
      <a:accent1>
        <a:srgbClr val="F0F4F7"/>
      </a:accent1>
      <a:accent2>
        <a:srgbClr val="9E9E9E"/>
      </a:accent2>
      <a:accent3>
        <a:srgbClr val="14375B"/>
      </a:accent3>
      <a:accent4>
        <a:srgbClr val="10C79C"/>
      </a:accent4>
      <a:accent5>
        <a:srgbClr val="E95850"/>
      </a:accent5>
      <a:accent6>
        <a:srgbClr val="94D1D7"/>
      </a:accent6>
      <a:hlink>
        <a:srgbClr val="14375B"/>
      </a:hlink>
      <a:folHlink>
        <a:srgbClr val="3661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White">
  <a:themeElements>
    <a:clrScheme name="W-Blue">
      <a:dk1>
        <a:srgbClr val="435766"/>
      </a:dk1>
      <a:lt1>
        <a:srgbClr val="353744"/>
      </a:lt1>
      <a:dk2>
        <a:srgbClr val="27292D"/>
      </a:dk2>
      <a:lt2>
        <a:srgbClr val="FFFFFF"/>
      </a:lt2>
      <a:accent1>
        <a:srgbClr val="F0F4F7"/>
      </a:accent1>
      <a:accent2>
        <a:srgbClr val="C3CBD0"/>
      </a:accent2>
      <a:accent3>
        <a:srgbClr val="14375B"/>
      </a:accent3>
      <a:accent4>
        <a:srgbClr val="00B98E"/>
      </a:accent4>
      <a:accent5>
        <a:srgbClr val="E95850"/>
      </a:accent5>
      <a:accent6>
        <a:srgbClr val="94D1D7"/>
      </a:accent6>
      <a:hlink>
        <a:srgbClr val="14375B"/>
      </a:hlink>
      <a:folHlink>
        <a:srgbClr val="3661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ontent Slides">
  <a:themeElements>
    <a:clrScheme name="Custom 1">
      <a:dk1>
        <a:srgbClr val="14375B"/>
      </a:dk1>
      <a:lt1>
        <a:srgbClr val="FFFFFF"/>
      </a:lt1>
      <a:dk2>
        <a:srgbClr val="353744"/>
      </a:dk2>
      <a:lt2>
        <a:srgbClr val="94D1D7"/>
      </a:lt2>
      <a:accent1>
        <a:srgbClr val="14375B"/>
      </a:accent1>
      <a:accent2>
        <a:srgbClr val="00B98E"/>
      </a:accent2>
      <a:accent3>
        <a:srgbClr val="E95850"/>
      </a:accent3>
      <a:accent4>
        <a:srgbClr val="F5A78E"/>
      </a:accent4>
      <a:accent5>
        <a:srgbClr val="94D1D7"/>
      </a:accent5>
      <a:accent6>
        <a:srgbClr val="F4AC5D"/>
      </a:accent6>
      <a:hlink>
        <a:srgbClr val="00B98E"/>
      </a:hlink>
      <a:folHlink>
        <a:srgbClr val="1437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F template">
  <a:themeElements>
    <a:clrScheme name="CF NEW COLOUR PALETTE OCT 22">
      <a:dk1>
        <a:sysClr val="windowText" lastClr="000000"/>
      </a:dk1>
      <a:lt1>
        <a:sysClr val="window" lastClr="FFFFFF"/>
      </a:lt1>
      <a:dk2>
        <a:srgbClr val="362C34"/>
      </a:dk2>
      <a:lt2>
        <a:srgbClr val="DADCE1"/>
      </a:lt2>
      <a:accent1>
        <a:srgbClr val="02ADC6"/>
      </a:accent1>
      <a:accent2>
        <a:srgbClr val="F5631A"/>
      </a:accent2>
      <a:accent3>
        <a:srgbClr val="A2ABCE"/>
      </a:accent3>
      <a:accent4>
        <a:srgbClr val="525866"/>
      </a:accent4>
      <a:accent5>
        <a:srgbClr val="4B8378"/>
      </a:accent5>
      <a:accent6>
        <a:srgbClr val="01343B"/>
      </a:accent6>
      <a:hlink>
        <a:srgbClr val="F5631A"/>
      </a:hlink>
      <a:folHlink>
        <a:srgbClr val="525866"/>
      </a:folHlink>
    </a:clrScheme>
    <a:fontScheme name="Carradale Future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F template" id="{A95DCAA2-6893-4FE5-A7A9-9F1D96E5BDFA}" vid="{073E8D49-B753-415A-B52C-A68B65417F1C}"/>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12490</TotalTime>
  <Words>5862</Words>
  <Application>Microsoft Office PowerPoint</Application>
  <PresentationFormat>Widescreen</PresentationFormat>
  <Paragraphs>676</Paragraphs>
  <Slides>76</Slides>
  <Notes>64</Notes>
  <HiddenSlides>0</HiddenSlides>
  <MMClips>1</MMClips>
  <ScaleCrop>false</ScaleCrop>
  <HeadingPairs>
    <vt:vector size="8" baseType="variant">
      <vt:variant>
        <vt:lpstr>Fonts Used</vt:lpstr>
      </vt:variant>
      <vt:variant>
        <vt:i4>22</vt:i4>
      </vt:variant>
      <vt:variant>
        <vt:lpstr>Theme</vt:lpstr>
      </vt:variant>
      <vt:variant>
        <vt:i4>8</vt:i4>
      </vt:variant>
      <vt:variant>
        <vt:lpstr>Embedded OLE Servers</vt:lpstr>
      </vt:variant>
      <vt:variant>
        <vt:i4>1</vt:i4>
      </vt:variant>
      <vt:variant>
        <vt:lpstr>Slide Titles</vt:lpstr>
      </vt:variant>
      <vt:variant>
        <vt:i4>76</vt:i4>
      </vt:variant>
    </vt:vector>
  </HeadingPairs>
  <TitlesOfParts>
    <vt:vector size="107" baseType="lpstr">
      <vt:lpstr>Arial</vt:lpstr>
      <vt:lpstr>Calibri</vt:lpstr>
      <vt:lpstr>Euphemia</vt:lpstr>
      <vt:lpstr>Impact</vt:lpstr>
      <vt:lpstr>Lato</vt:lpstr>
      <vt:lpstr>Lato Black</vt:lpstr>
      <vt:lpstr>Montserrat</vt:lpstr>
      <vt:lpstr>Montserrat-Bold</vt:lpstr>
      <vt:lpstr>Open Sans</vt:lpstr>
      <vt:lpstr>Open Sans SemiBold</vt:lpstr>
      <vt:lpstr>Poppins</vt:lpstr>
      <vt:lpstr>Poppins Light</vt:lpstr>
      <vt:lpstr>Poppins Medium</vt:lpstr>
      <vt:lpstr>Roboto</vt:lpstr>
      <vt:lpstr>Roboto Thin</vt:lpstr>
      <vt:lpstr>Segoe UI</vt:lpstr>
      <vt:lpstr>Segoe UI Light</vt:lpstr>
      <vt:lpstr>Times New Roman</vt:lpstr>
      <vt:lpstr>Verdana</vt:lpstr>
      <vt:lpstr>Wingdings</vt:lpstr>
      <vt:lpstr>Wingdings 2</vt:lpstr>
      <vt:lpstr>ヒラギノ角ゴ Pro W3</vt:lpstr>
      <vt:lpstr>Office Theme</vt:lpstr>
      <vt:lpstr>2_Title Slides</vt:lpstr>
      <vt:lpstr>5_Content Slides</vt:lpstr>
      <vt:lpstr>Title Slides</vt:lpstr>
      <vt:lpstr>White</vt:lpstr>
      <vt:lpstr>1_White</vt:lpstr>
      <vt:lpstr>Content Slides</vt:lpstr>
      <vt:lpstr>CF template</vt:lpstr>
      <vt:lpstr>think-cell Slide</vt:lpstr>
      <vt:lpstr>EPUT SAFETY CONFERENCE</vt:lpstr>
      <vt:lpstr>OXEVISION: USING TECHNOLOGY TO ENHANCE PATIENT SAFETY, OBSERVATIONS &amp; ENGAGEMENT</vt:lpstr>
      <vt:lpstr>Helping clinicians deliver safer,  higher quality, and more efficient care </vt:lpstr>
      <vt:lpstr>What’s This Session About?</vt:lpstr>
      <vt:lpstr>PowerPoint Presentation</vt:lpstr>
      <vt:lpstr>Oxevision: Overview Screen</vt:lpstr>
      <vt:lpstr>Oxevision’s Vital Signs</vt:lpstr>
      <vt:lpstr>How Does Vital Signs Work?</vt:lpstr>
      <vt:lpstr>Activity Tracker</vt:lpstr>
      <vt:lpstr>Oxevision: Alerts and Warnings</vt:lpstr>
      <vt:lpstr>Reports</vt:lpstr>
      <vt:lpstr>Vital Signs Trends</vt:lpstr>
      <vt:lpstr>Activity Report</vt:lpstr>
      <vt:lpstr>Seclusion Session Report3</vt:lpstr>
      <vt:lpstr>PowerPoint Presentation</vt:lpstr>
      <vt:lpstr>What is Oxevision Observations?</vt:lpstr>
      <vt:lpstr>Viewing the 24-Hour Overview</vt:lpstr>
      <vt:lpstr>Logging into the Observation Round </vt:lpstr>
      <vt:lpstr>PowerPoint Presentation</vt:lpstr>
      <vt:lpstr>Completing an Observation Round Continued…</vt:lpstr>
      <vt:lpstr>Completing an Observation Round Continued…</vt:lpstr>
      <vt:lpstr>Completing an Observation Round Continued…</vt:lpstr>
      <vt:lpstr>Completing an Observation Round Continued…</vt:lpstr>
      <vt:lpstr>Completing an Observation Round Continued…</vt:lpstr>
      <vt:lpstr>Oxevision at EPUT</vt:lpstr>
      <vt:lpstr>Thoughts or Questions?</vt:lpstr>
      <vt:lpstr>TIME TO CARE</vt:lpstr>
      <vt:lpstr>PowerPoint Presentation</vt:lpstr>
      <vt:lpstr>PowerPoint Presentation</vt:lpstr>
      <vt:lpstr>PowerPoint Presentation</vt:lpstr>
      <vt:lpstr>PowerPoint Presentation</vt:lpstr>
      <vt:lpstr>PowerPoint Presentation</vt:lpstr>
      <vt:lpstr>Allied Health Professions</vt:lpstr>
      <vt:lpstr>Psychological Services</vt:lpstr>
      <vt:lpstr>Pharmacy and medicines optimisation</vt:lpstr>
      <vt:lpstr>Professionally Registered ward based care </vt:lpstr>
      <vt:lpstr>Our patients</vt:lpstr>
      <vt:lpstr>PowerPoint Presentation</vt:lpstr>
      <vt:lpstr>PowerPoint Presentation</vt:lpstr>
      <vt:lpstr>PowerPoint Presentation</vt:lpstr>
      <vt:lpstr>THANK YOU</vt:lpstr>
      <vt:lpstr>CARRADALE FUTURES</vt:lpstr>
      <vt:lpstr>EPUT Safety Conference  Protocolising care to deliver a safer service</vt:lpstr>
      <vt:lpstr>Introducing Carradale Futures</vt:lpstr>
      <vt:lpstr>Carradale Futures is a SaaS healthcare business, supported by an advisory division. We tackle complex problems in healthcare delivery with an underlying focus on unwarranted variation in both administrative and clinical processes. </vt:lpstr>
      <vt:lpstr>PowerPoint Presentation</vt:lpstr>
      <vt:lpstr>Our team</vt:lpstr>
      <vt:lpstr>PowerPoint Presentation</vt:lpstr>
      <vt:lpstr>Context for our engagement</vt:lpstr>
      <vt:lpstr>PowerPoint Presentation</vt:lpstr>
      <vt:lpstr>PowerPoint Presentation</vt:lpstr>
      <vt:lpstr>Protocolising                         healthcare delivery  Policies vs SOPs</vt:lpstr>
      <vt:lpstr>PowerPoint Presentation</vt:lpstr>
      <vt:lpstr>PowerPoint Presentation</vt:lpstr>
      <vt:lpstr>PowerPoint Presentation</vt:lpstr>
      <vt:lpstr>SOPs in action  SOPs can be applied to clinical and non-clinical activities, across any care delivery environment</vt:lpstr>
      <vt:lpstr>Evaluation of the importance of SOPs in a German comprehensive cancer centre</vt:lpstr>
      <vt:lpstr>Evaluation of the application of SOPs in a German comprehensive cancer centre</vt:lpstr>
      <vt:lpstr>Our approach/methodology</vt:lpstr>
      <vt:lpstr>  </vt:lpstr>
      <vt:lpstr>Our approach in more detail</vt:lpstr>
      <vt:lpstr>Our work at EPUT</vt:lpstr>
      <vt:lpstr>PowerPoint Presentation</vt:lpstr>
      <vt:lpstr>PowerPoint Presentation</vt:lpstr>
      <vt:lpstr>PowerPoint Presentation</vt:lpstr>
      <vt:lpstr>On-the-ground staff are now proactively driving the project forwards by initiating their own SOPs</vt:lpstr>
      <vt:lpstr>Measuring impact</vt:lpstr>
      <vt:lpstr>   </vt:lpstr>
      <vt:lpstr>PowerPoint Presentation</vt:lpstr>
      <vt:lpstr>PowerPoint Presentation</vt:lpstr>
      <vt:lpstr>Thank you</vt:lpstr>
      <vt:lpstr>BREAK</vt:lpstr>
      <vt:lpstr>ASSERTIVE COMMUNICATION, CULTURE, &amp; PATIENT SAFETY</vt:lpstr>
      <vt:lpstr>SAFETY PANEL: Q&amp;A SESSION</vt:lpstr>
      <vt:lpstr>CLOSE</vt:lpstr>
      <vt:lpstr>EPUT SAFETY CONFERENCE</vt:lpstr>
    </vt:vector>
  </TitlesOfParts>
  <Company>Essex Partnership University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EPUT SAFETY CONFERENCE</dc:title>
  <dc:creator>Thomas Katie (R1L) Essex Partnership</dc:creator>
  <cp:lastModifiedBy>Saeed Fozia (R1L) Essex Partnership</cp:lastModifiedBy>
  <cp:revision>80</cp:revision>
  <dcterms:created xsi:type="dcterms:W3CDTF">2023-05-16T16:10:59Z</dcterms:created>
  <dcterms:modified xsi:type="dcterms:W3CDTF">2023-06-23T09:27:21Z</dcterms:modified>
</cp:coreProperties>
</file>