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64FF"/>
    <a:srgbClr val="009A8D"/>
    <a:srgbClr val="C0529A"/>
    <a:srgbClr val="94D5CF"/>
    <a:srgbClr val="6ABBE2"/>
    <a:srgbClr val="006BB5"/>
    <a:srgbClr val="00998A"/>
    <a:srgbClr val="B588B5"/>
    <a:srgbClr val="63B8E0"/>
    <a:srgbClr val="B468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napToObjects="1">
      <p:cViewPr>
        <p:scale>
          <a:sx n="90" d="100"/>
          <a:sy n="90" d="100"/>
        </p:scale>
        <p:origin x="2802" y="6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E8E308-1022-EF40-A40F-8D439135066D}"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64214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00152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701"/>
            <a:ext cx="1671638" cy="84522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1475" y="396701"/>
            <a:ext cx="4900613"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4232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7911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2769"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1385">
                <a:solidFill>
                  <a:schemeClr val="tx1">
                    <a:tint val="75000"/>
                  </a:schemeClr>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8E308-1022-EF40-A40F-8D439135066D}"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08813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1475"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71900"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E8E308-1022-EF40-A40F-8D439135066D}"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90282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E8E308-1022-EF40-A40F-8D439135066D}" type="datetimeFigureOut">
              <a:rPr lang="en-US" smtClean="0"/>
              <a:t>10/6/2023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7577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E8E308-1022-EF40-A40F-8D439135066D}" type="datetimeFigureOut">
              <a:rPr lang="en-US" smtClean="0"/>
              <a:t>10/6/2023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142021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8E308-1022-EF40-A40F-8D439135066D}" type="datetimeFigureOut">
              <a:rPr lang="en-US" smtClean="0"/>
              <a:t>10/6/2023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1277837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1385" b="1"/>
            </a:lvl1pPr>
          </a:lstStyle>
          <a:p>
            <a:r>
              <a:rPr lang="en-US"/>
              <a:t>Click to edit Master title style</a:t>
            </a:r>
          </a:p>
        </p:txBody>
      </p:sp>
      <p:sp>
        <p:nvSpPr>
          <p:cNvPr id="3" name="Content Placeholder 2"/>
          <p:cNvSpPr>
            <a:spLocks noGrp="1"/>
          </p:cNvSpPr>
          <p:nvPr>
            <p:ph idx="1"/>
          </p:nvPr>
        </p:nvSpPr>
        <p:spPr>
          <a:xfrm>
            <a:off x="2681288" y="394408"/>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4"/>
            <a:ext cx="2256235" cy="6775980"/>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a:t>Click to edit Master text styles</a:t>
            </a:r>
          </a:p>
        </p:txBody>
      </p:sp>
      <p:sp>
        <p:nvSpPr>
          <p:cNvPr id="5" name="Date Placeholder 4"/>
          <p:cNvSpPr>
            <a:spLocks noGrp="1"/>
          </p:cNvSpPr>
          <p:nvPr>
            <p:ph type="dt" sz="half" idx="10"/>
          </p:nvPr>
        </p:nvSpPr>
        <p:spPr/>
        <p:txBody>
          <a:bodyPr/>
          <a:lstStyle/>
          <a:p>
            <a:fld id="{9EE8E308-1022-EF40-A40F-8D439135066D}"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01064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1385"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r>
              <a:rPr lang="en-US"/>
              <a:t>Click icon to add picture</a:t>
            </a:r>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a:t>Click to edit Master text styles</a:t>
            </a:r>
          </a:p>
        </p:txBody>
      </p:sp>
      <p:sp>
        <p:nvSpPr>
          <p:cNvPr id="5" name="Date Placeholder 4"/>
          <p:cNvSpPr>
            <a:spLocks noGrp="1"/>
          </p:cNvSpPr>
          <p:nvPr>
            <p:ph type="dt" sz="half" idx="10"/>
          </p:nvPr>
        </p:nvSpPr>
        <p:spPr/>
        <p:txBody>
          <a:bodyPr/>
          <a:lstStyle/>
          <a:p>
            <a:fld id="{9EE8E308-1022-EF40-A40F-8D439135066D}"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95661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9EE8E308-1022-EF40-A40F-8D439135066D}" type="datetimeFigureOut">
              <a:rPr lang="en-US" smtClean="0"/>
              <a:t>10/6/2023</a:t>
            </a:fld>
            <a:endParaRPr lang="en-US"/>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CCCCE673-5009-B241-A93B-0EFA06793C53}" type="slidenum">
              <a:rPr lang="en-US" smtClean="0"/>
              <a:t>‹#›</a:t>
            </a:fld>
            <a:endParaRPr lang="en-US"/>
          </a:p>
        </p:txBody>
      </p:sp>
    </p:spTree>
    <p:extLst>
      <p:ext uri="{BB962C8B-B14F-4D97-AF65-F5344CB8AC3E}">
        <p14:creationId xmlns:p14="http://schemas.microsoft.com/office/powerpoint/2010/main" val="1744524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6520" rtl="0" eaLnBrk="1" latinLnBrk="0" hangingPunct="1">
        <a:spcBef>
          <a:spcPct val="0"/>
        </a:spcBef>
        <a:buNone/>
        <a:defRPr sz="3046" kern="1200">
          <a:solidFill>
            <a:schemeClr val="tx1"/>
          </a:solidFill>
          <a:latin typeface="+mj-lt"/>
          <a:ea typeface="+mj-ea"/>
          <a:cs typeface="+mj-cs"/>
        </a:defRPr>
      </a:lvl1pPr>
    </p:titleStyle>
    <p:bodyStyle>
      <a:lvl1pPr marL="237390" indent="-237390" algn="l" defTabSz="316520" rtl="0" eaLnBrk="1" latinLnBrk="0" hangingPunct="1">
        <a:spcBef>
          <a:spcPct val="20000"/>
        </a:spcBef>
        <a:buFont typeface="Arial"/>
        <a:buChar char="•"/>
        <a:defRPr sz="2215" kern="1200">
          <a:solidFill>
            <a:schemeClr val="tx1"/>
          </a:solidFill>
          <a:latin typeface="+mn-lt"/>
          <a:ea typeface="+mn-ea"/>
          <a:cs typeface="+mn-cs"/>
        </a:defRPr>
      </a:lvl1pPr>
      <a:lvl2pPr marL="514344" indent="-197825" algn="l" defTabSz="316520" rtl="0" eaLnBrk="1" latinLnBrk="0" hangingPunct="1">
        <a:spcBef>
          <a:spcPct val="20000"/>
        </a:spcBef>
        <a:buFont typeface="Arial"/>
        <a:buChar char="–"/>
        <a:defRPr sz="1938" kern="1200">
          <a:solidFill>
            <a:schemeClr val="tx1"/>
          </a:solidFill>
          <a:latin typeface="+mn-lt"/>
          <a:ea typeface="+mn-ea"/>
          <a:cs typeface="+mn-cs"/>
        </a:defRPr>
      </a:lvl2pPr>
      <a:lvl3pPr marL="791299" indent="-158260" algn="l" defTabSz="316520" rtl="0" eaLnBrk="1" latinLnBrk="0" hangingPunct="1">
        <a:spcBef>
          <a:spcPct val="20000"/>
        </a:spcBef>
        <a:buFont typeface="Arial"/>
        <a:buChar char="•"/>
        <a:defRPr sz="1662" kern="1200">
          <a:solidFill>
            <a:schemeClr val="tx1"/>
          </a:solidFill>
          <a:latin typeface="+mn-lt"/>
          <a:ea typeface="+mn-ea"/>
          <a:cs typeface="+mn-cs"/>
        </a:defRPr>
      </a:lvl3pPr>
      <a:lvl4pPr marL="1107818" indent="-158260" algn="l" defTabSz="316520" rtl="0" eaLnBrk="1" latinLnBrk="0" hangingPunct="1">
        <a:spcBef>
          <a:spcPct val="20000"/>
        </a:spcBef>
        <a:buFont typeface="Arial"/>
        <a:buChar char="–"/>
        <a:defRPr sz="1385" kern="1200">
          <a:solidFill>
            <a:schemeClr val="tx1"/>
          </a:solidFill>
          <a:latin typeface="+mn-lt"/>
          <a:ea typeface="+mn-ea"/>
          <a:cs typeface="+mn-cs"/>
        </a:defRPr>
      </a:lvl4pPr>
      <a:lvl5pPr marL="1424338" indent="-158260" algn="l" defTabSz="316520" rtl="0" eaLnBrk="1" latinLnBrk="0" hangingPunct="1">
        <a:spcBef>
          <a:spcPct val="20000"/>
        </a:spcBef>
        <a:buFont typeface="Arial"/>
        <a:buChar char="»"/>
        <a:defRPr sz="1385" kern="1200">
          <a:solidFill>
            <a:schemeClr val="tx1"/>
          </a:solidFill>
          <a:latin typeface="+mn-lt"/>
          <a:ea typeface="+mn-ea"/>
          <a:cs typeface="+mn-cs"/>
        </a:defRPr>
      </a:lvl5pPr>
      <a:lvl6pPr marL="1740858" indent="-158260" algn="l" defTabSz="316520" rtl="0" eaLnBrk="1" latinLnBrk="0" hangingPunct="1">
        <a:spcBef>
          <a:spcPct val="20000"/>
        </a:spcBef>
        <a:buFont typeface="Arial"/>
        <a:buChar char="•"/>
        <a:defRPr sz="1385" kern="1200">
          <a:solidFill>
            <a:schemeClr val="tx1"/>
          </a:solidFill>
          <a:latin typeface="+mn-lt"/>
          <a:ea typeface="+mn-ea"/>
          <a:cs typeface="+mn-cs"/>
        </a:defRPr>
      </a:lvl6pPr>
      <a:lvl7pPr marL="2057377" indent="-158260" algn="l" defTabSz="316520" rtl="0" eaLnBrk="1" latinLnBrk="0" hangingPunct="1">
        <a:spcBef>
          <a:spcPct val="20000"/>
        </a:spcBef>
        <a:buFont typeface="Arial"/>
        <a:buChar char="•"/>
        <a:defRPr sz="1385" kern="1200">
          <a:solidFill>
            <a:schemeClr val="tx1"/>
          </a:solidFill>
          <a:latin typeface="+mn-lt"/>
          <a:ea typeface="+mn-ea"/>
          <a:cs typeface="+mn-cs"/>
        </a:defRPr>
      </a:lvl7pPr>
      <a:lvl8pPr marL="2373897" indent="-158260" algn="l" defTabSz="316520" rtl="0" eaLnBrk="1" latinLnBrk="0" hangingPunct="1">
        <a:spcBef>
          <a:spcPct val="20000"/>
        </a:spcBef>
        <a:buFont typeface="Arial"/>
        <a:buChar char="•"/>
        <a:defRPr sz="1385" kern="1200">
          <a:solidFill>
            <a:schemeClr val="tx1"/>
          </a:solidFill>
          <a:latin typeface="+mn-lt"/>
          <a:ea typeface="+mn-ea"/>
          <a:cs typeface="+mn-cs"/>
        </a:defRPr>
      </a:lvl8pPr>
      <a:lvl9pPr marL="2690416" indent="-158260" algn="l" defTabSz="316520" rtl="0" eaLnBrk="1" latinLnBrk="0" hangingPunct="1">
        <a:spcBef>
          <a:spcPct val="20000"/>
        </a:spcBef>
        <a:buFont typeface="Arial"/>
        <a:buChar char="•"/>
        <a:defRPr sz="1385" kern="1200">
          <a:solidFill>
            <a:schemeClr val="tx1"/>
          </a:solidFill>
          <a:latin typeface="+mn-lt"/>
          <a:ea typeface="+mn-ea"/>
          <a:cs typeface="+mn-cs"/>
        </a:defRPr>
      </a:lvl9pPr>
    </p:bodyStyle>
    <p:otherStyle>
      <a:defPPr>
        <a:defRPr lang="en-US"/>
      </a:defPPr>
      <a:lvl1pPr marL="0" algn="l" defTabSz="316520" rtl="0" eaLnBrk="1" latinLnBrk="0" hangingPunct="1">
        <a:defRPr sz="1246" kern="1200">
          <a:solidFill>
            <a:schemeClr val="tx1"/>
          </a:solidFill>
          <a:latin typeface="+mn-lt"/>
          <a:ea typeface="+mn-ea"/>
          <a:cs typeface="+mn-cs"/>
        </a:defRPr>
      </a:lvl1pPr>
      <a:lvl2pPr marL="316520" algn="l" defTabSz="316520" rtl="0" eaLnBrk="1" latinLnBrk="0" hangingPunct="1">
        <a:defRPr sz="1246" kern="1200">
          <a:solidFill>
            <a:schemeClr val="tx1"/>
          </a:solidFill>
          <a:latin typeface="+mn-lt"/>
          <a:ea typeface="+mn-ea"/>
          <a:cs typeface="+mn-cs"/>
        </a:defRPr>
      </a:lvl2pPr>
      <a:lvl3pPr marL="633039" algn="l" defTabSz="316520" rtl="0" eaLnBrk="1" latinLnBrk="0" hangingPunct="1">
        <a:defRPr sz="1246" kern="1200">
          <a:solidFill>
            <a:schemeClr val="tx1"/>
          </a:solidFill>
          <a:latin typeface="+mn-lt"/>
          <a:ea typeface="+mn-ea"/>
          <a:cs typeface="+mn-cs"/>
        </a:defRPr>
      </a:lvl3pPr>
      <a:lvl4pPr marL="949559" algn="l" defTabSz="316520" rtl="0" eaLnBrk="1" latinLnBrk="0" hangingPunct="1">
        <a:defRPr sz="1246" kern="1200">
          <a:solidFill>
            <a:schemeClr val="tx1"/>
          </a:solidFill>
          <a:latin typeface="+mn-lt"/>
          <a:ea typeface="+mn-ea"/>
          <a:cs typeface="+mn-cs"/>
        </a:defRPr>
      </a:lvl4pPr>
      <a:lvl5pPr marL="1266078" algn="l" defTabSz="316520" rtl="0" eaLnBrk="1" latinLnBrk="0" hangingPunct="1">
        <a:defRPr sz="1246" kern="1200">
          <a:solidFill>
            <a:schemeClr val="tx1"/>
          </a:solidFill>
          <a:latin typeface="+mn-lt"/>
          <a:ea typeface="+mn-ea"/>
          <a:cs typeface="+mn-cs"/>
        </a:defRPr>
      </a:lvl5pPr>
      <a:lvl6pPr marL="1582598" algn="l" defTabSz="316520" rtl="0" eaLnBrk="1" latinLnBrk="0" hangingPunct="1">
        <a:defRPr sz="1246" kern="1200">
          <a:solidFill>
            <a:schemeClr val="tx1"/>
          </a:solidFill>
          <a:latin typeface="+mn-lt"/>
          <a:ea typeface="+mn-ea"/>
          <a:cs typeface="+mn-cs"/>
        </a:defRPr>
      </a:lvl6pPr>
      <a:lvl7pPr marL="1899117" algn="l" defTabSz="316520" rtl="0" eaLnBrk="1" latinLnBrk="0" hangingPunct="1">
        <a:defRPr sz="1246" kern="1200">
          <a:solidFill>
            <a:schemeClr val="tx1"/>
          </a:solidFill>
          <a:latin typeface="+mn-lt"/>
          <a:ea typeface="+mn-ea"/>
          <a:cs typeface="+mn-cs"/>
        </a:defRPr>
      </a:lvl7pPr>
      <a:lvl8pPr marL="2215637" algn="l" defTabSz="316520" rtl="0" eaLnBrk="1" latinLnBrk="0" hangingPunct="1">
        <a:defRPr sz="1246" kern="1200">
          <a:solidFill>
            <a:schemeClr val="tx1"/>
          </a:solidFill>
          <a:latin typeface="+mn-lt"/>
          <a:ea typeface="+mn-ea"/>
          <a:cs typeface="+mn-cs"/>
        </a:defRPr>
      </a:lvl8pPr>
      <a:lvl9pPr marL="2532156" algn="l" defTabSz="316520"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punft.byyourside-maternalmentalhealth@nhs.ne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139572" y="864504"/>
            <a:ext cx="5385662" cy="384264"/>
          </a:xfrm>
          <a:noFill/>
        </p:spPr>
        <p:txBody>
          <a:bodyPr anchor="t">
            <a:noAutofit/>
          </a:bodyPr>
          <a:lstStyle/>
          <a:p>
            <a:pPr algn="l" defTabSz="297912">
              <a:defRPr/>
            </a:pPr>
            <a:r>
              <a:rPr lang="en-US" sz="2800" dirty="0">
                <a:solidFill>
                  <a:srgbClr val="9F64FF"/>
                </a:solidFill>
                <a:latin typeface="Impact" panose="020B0806030902050204" pitchFamily="34" charset="0"/>
                <a:cs typeface="Arial" pitchFamily="34" charset="0"/>
              </a:rPr>
              <a:t>‘By Your Side’ Eligibility Criteria</a:t>
            </a:r>
            <a:endParaRPr lang="en-US" sz="1600" b="1" dirty="0">
              <a:solidFill>
                <a:schemeClr val="accent4"/>
              </a:solidFill>
              <a:latin typeface="Arial" pitchFamily="34" charset="0"/>
              <a:cs typeface="Arial" pitchFamily="34" charset="0"/>
            </a:endParaRPr>
          </a:p>
        </p:txBody>
      </p:sp>
      <p:graphicFrame>
        <p:nvGraphicFramePr>
          <p:cNvPr id="3" name="Table 2">
            <a:extLst>
              <a:ext uri="{FF2B5EF4-FFF2-40B4-BE49-F238E27FC236}">
                <a16:creationId xmlns:a16="http://schemas.microsoft.com/office/drawing/2014/main" id="{DA4375D0-B9E0-41B0-92B2-855238084883}"/>
              </a:ext>
            </a:extLst>
          </p:cNvPr>
          <p:cNvGraphicFramePr>
            <a:graphicFrameLocks noGrp="1"/>
          </p:cNvGraphicFramePr>
          <p:nvPr>
            <p:extLst>
              <p:ext uri="{D42A27DB-BD31-4B8C-83A1-F6EECF244321}">
                <p14:modId xmlns:p14="http://schemas.microsoft.com/office/powerpoint/2010/main" val="3731345756"/>
              </p:ext>
            </p:extLst>
          </p:nvPr>
        </p:nvGraphicFramePr>
        <p:xfrm>
          <a:off x="281485" y="2019694"/>
          <a:ext cx="6302962" cy="6666938"/>
        </p:xfrm>
        <a:graphic>
          <a:graphicData uri="http://schemas.openxmlformats.org/drawingml/2006/table">
            <a:tbl>
              <a:tblPr firstRow="1" firstCol="1" bandRow="1">
                <a:tableStyleId>{D27102A9-8310-4765-A935-A1911B00CA55}</a:tableStyleId>
              </a:tblPr>
              <a:tblGrid>
                <a:gridCol w="3771517">
                  <a:extLst>
                    <a:ext uri="{9D8B030D-6E8A-4147-A177-3AD203B41FA5}">
                      <a16:colId xmlns:a16="http://schemas.microsoft.com/office/drawing/2014/main" val="2000045618"/>
                    </a:ext>
                  </a:extLst>
                </a:gridCol>
                <a:gridCol w="2531445">
                  <a:extLst>
                    <a:ext uri="{9D8B030D-6E8A-4147-A177-3AD203B41FA5}">
                      <a16:colId xmlns:a16="http://schemas.microsoft.com/office/drawing/2014/main" val="102270256"/>
                    </a:ext>
                  </a:extLst>
                </a:gridCol>
              </a:tblGrid>
              <a:tr h="263268">
                <a:tc>
                  <a:txBody>
                    <a:bodyPr/>
                    <a:lstStyle/>
                    <a:p>
                      <a:r>
                        <a:rPr lang="en-GB" sz="1050" b="1" dirty="0">
                          <a:solidFill>
                            <a:schemeClr val="bg1"/>
                          </a:solidFill>
                          <a:effectLst/>
                          <a:latin typeface="Verdana" panose="020B0604030504040204" pitchFamily="34" charset="0"/>
                          <a:ea typeface="Verdana" panose="020B0604030504040204" pitchFamily="34" charset="0"/>
                          <a:cs typeface="Arial" panose="020B0604020202020204" pitchFamily="34" charset="0"/>
                        </a:rPr>
                        <a:t>Eligibility criteria</a:t>
                      </a:r>
                      <a:endParaRPr lang="en-GB" sz="1050" dirty="0">
                        <a:solidFill>
                          <a:schemeClr val="bg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B w="12700" cap="flat" cmpd="sng" algn="ctr">
                      <a:solidFill>
                        <a:schemeClr val="tx1"/>
                      </a:solidFill>
                      <a:prstDash val="solid"/>
                      <a:round/>
                      <a:headEnd type="none" w="med" len="med"/>
                      <a:tailEnd type="none" w="med" len="med"/>
                    </a:lnB>
                    <a:solidFill>
                      <a:srgbClr val="9F64FF"/>
                    </a:solidFill>
                  </a:tcPr>
                </a:tc>
                <a:tc>
                  <a:txBody>
                    <a:bodyPr/>
                    <a:lstStyle/>
                    <a:p>
                      <a:r>
                        <a:rPr lang="en-GB" sz="1050" b="1" dirty="0">
                          <a:solidFill>
                            <a:schemeClr val="bg1"/>
                          </a:solidFill>
                          <a:effectLst/>
                          <a:latin typeface="Verdana" panose="020B0604030504040204" pitchFamily="34" charset="0"/>
                          <a:ea typeface="Verdana" panose="020B0604030504040204" pitchFamily="34" charset="0"/>
                          <a:cs typeface="Arial" panose="020B0604020202020204" pitchFamily="34" charset="0"/>
                        </a:rPr>
                        <a:t>Evidence </a:t>
                      </a:r>
                      <a:endParaRPr lang="en-GB" sz="1050" dirty="0">
                        <a:solidFill>
                          <a:schemeClr val="bg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B w="12700" cap="flat" cmpd="sng" algn="ctr">
                      <a:solidFill>
                        <a:schemeClr val="tx1"/>
                      </a:solidFill>
                      <a:prstDash val="solid"/>
                      <a:round/>
                      <a:headEnd type="none" w="med" len="med"/>
                      <a:tailEnd type="none" w="med" len="med"/>
                    </a:lnB>
                    <a:solidFill>
                      <a:srgbClr val="9F64FF"/>
                    </a:solidFill>
                  </a:tcPr>
                </a:tc>
                <a:extLst>
                  <a:ext uri="{0D108BD9-81ED-4DB2-BD59-A6C34878D82A}">
                    <a16:rowId xmlns:a16="http://schemas.microsoft.com/office/drawing/2014/main" val="1452688888"/>
                  </a:ext>
                </a:extLst>
              </a:tr>
              <a:tr h="237801">
                <a:tc>
                  <a:txBody>
                    <a:bodyPr/>
                    <a:lstStyle/>
                    <a:p>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woman and</a:t>
                      </a:r>
                      <a:r>
                        <a:rPr lang="en-GB" sz="10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 or birthing parent </a:t>
                      </a:r>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is </a:t>
                      </a:r>
                      <a:r>
                        <a:rPr lang="en-GB" sz="1000" b="0" dirty="0">
                          <a:solidFill>
                            <a:schemeClr val="tx1"/>
                          </a:solidFill>
                          <a:effectLst/>
                          <a:latin typeface="Verdana" panose="020B0604030504040204" pitchFamily="34" charset="0"/>
                          <a:ea typeface="Verdana" panose="020B0604030504040204" pitchFamily="34" charset="0"/>
                          <a:cs typeface="Arial" panose="020B0604020202020204" pitchFamily="34" charset="0"/>
                        </a:rPr>
                        <a:t>aged 18+   </a:t>
                      </a: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In referral form  </a:t>
                      </a: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428654875"/>
                  </a:ext>
                </a:extLst>
              </a:tr>
              <a:tr h="237801">
                <a:tc>
                  <a:txBody>
                    <a:bodyPr/>
                    <a:lstStyle/>
                    <a:p>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woman and / or birthing parent is registered with a GP</a:t>
                      </a:r>
                      <a:r>
                        <a:rPr lang="en-GB" sz="1000" b="0" baseline="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 in Essex</a:t>
                      </a:r>
                      <a:endParaRPr lang="en-GB" sz="10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 form  </a:t>
                      </a: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594497136"/>
                  </a:ext>
                </a:extLst>
              </a:tr>
              <a:tr h="792096">
                <a:tc>
                  <a:txBody>
                    <a:bodyPr/>
                    <a:lstStyle/>
                    <a:p>
                      <a:r>
                        <a:rPr lang="en-GB" sz="1000" b="0" dirty="0" smtClean="0">
                          <a:effectLst/>
                          <a:latin typeface="Verdana" panose="020B0604030504040204" pitchFamily="34" charset="0"/>
                          <a:ea typeface="Verdana" panose="020B0604030504040204" pitchFamily="34" charset="0"/>
                          <a:cs typeface="Arial" panose="020B0604020202020204" pitchFamily="34" charset="0"/>
                        </a:rPr>
                        <a:t>Women and / or</a:t>
                      </a:r>
                      <a:r>
                        <a:rPr lang="en-GB" sz="1000" b="0" baseline="0" dirty="0" smtClean="0">
                          <a:effectLst/>
                          <a:latin typeface="Verdana" panose="020B0604030504040204" pitchFamily="34" charset="0"/>
                          <a:ea typeface="Verdana" panose="020B0604030504040204" pitchFamily="34" charset="0"/>
                          <a:cs typeface="Arial" panose="020B0604020202020204" pitchFamily="34" charset="0"/>
                        </a:rPr>
                        <a:t> birthing parent have suffered a perinatal loss within the last year. </a:t>
                      </a:r>
                    </a:p>
                    <a:p>
                      <a:r>
                        <a:rPr lang="en-GB" sz="1000" b="0" dirty="0" smtClean="0">
                          <a:effectLst/>
                          <a:latin typeface="Verdana" panose="020B0604030504040204" pitchFamily="34" charset="0"/>
                          <a:ea typeface="Verdana" panose="020B0604030504040204" pitchFamily="34" charset="0"/>
                          <a:cs typeface="Arial" panose="020B0604020202020204" pitchFamily="34" charset="0"/>
                        </a:rPr>
                        <a:t>This may include those who have experienced loss of a baby through intra-uterine death, neonatal death, still birth, early miscarriage, recurrent miscarriage, or termination of pregnancy for any reason. </a:t>
                      </a:r>
                      <a:endParaRPr lang="en-GB" sz="1000" b="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 form  </a:t>
                      </a:r>
                    </a:p>
                    <a:p>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3464897782"/>
                  </a:ext>
                </a:extLst>
              </a:tr>
              <a:tr h="897549">
                <a:tc>
                  <a:txBody>
                    <a:bodyPr/>
                    <a:lstStyle/>
                    <a:p>
                      <a:r>
                        <a:rPr lang="en-GB" sz="1000" b="0" dirty="0" smtClean="0">
                          <a:solidFill>
                            <a:srgbClr val="000000"/>
                          </a:solidFill>
                          <a:effectLst/>
                          <a:latin typeface="Verdana" panose="020B0604030504040204" pitchFamily="34" charset="0"/>
                          <a:ea typeface="Verdana" panose="020B0604030504040204" pitchFamily="34" charset="0"/>
                          <a:cs typeface="Arial" panose="020B0604020202020204" pitchFamily="34" charset="0"/>
                        </a:rPr>
                        <a:t>Women and / or birthing parent who are experiencing moderate to severe mental health difficulties (or difficulties which are at a level that mean day to day life and / or the new parenting relationship is significantly affected) after suffering a perinatal loss</a:t>
                      </a:r>
                      <a:endParaRPr lang="en-GB" sz="1000" b="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ROMs Measures: </a:t>
                      </a:r>
                      <a:endParaRPr lang="en-GB" sz="1000" dirty="0">
                        <a:effectLst/>
                        <a:latin typeface="Verdana" panose="020B0604030504040204" pitchFamily="34" charset="0"/>
                        <a:ea typeface="Verdana" panose="020B0604030504040204" pitchFamily="34" charset="0"/>
                        <a:cs typeface="Arial" panose="020B0604020202020204" pitchFamily="34" charset="0"/>
                      </a:endParaRPr>
                    </a:p>
                    <a:p>
                      <a:r>
                        <a:rPr lang="en-GB" sz="10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Standard: CORE-10 score above 20 as typical. </a:t>
                      </a:r>
                      <a:endParaRPr lang="en-GB" sz="1000" dirty="0">
                        <a:effectLst/>
                        <a:latin typeface="Verdana" panose="020B0604030504040204" pitchFamily="34" charset="0"/>
                        <a:ea typeface="Verdana" panose="020B0604030504040204" pitchFamily="34" charset="0"/>
                        <a:cs typeface="Arial" panose="020B0604020202020204" pitchFamily="34" charset="0"/>
                      </a:endParaRPr>
                    </a:p>
                    <a:p>
                      <a:r>
                        <a:rPr lang="en-GB" sz="10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PCL5 score at least 45+ (lower with appropriate narrative</a:t>
                      </a: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473768708"/>
                  </a:ext>
                </a:extLst>
              </a:tr>
              <a:tr h="568271">
                <a:tc>
                  <a:txBody>
                    <a:bodyPr/>
                    <a:lstStyle/>
                    <a:p>
                      <a:r>
                        <a:rPr lang="en-GB" sz="1000" b="0" dirty="0" smtClean="0">
                          <a:effectLst/>
                          <a:latin typeface="Verdana" panose="020B0604030504040204" pitchFamily="34" charset="0"/>
                          <a:ea typeface="Verdana" panose="020B0604030504040204" pitchFamily="34" charset="0"/>
                          <a:cs typeface="Arial" panose="020B0604020202020204" pitchFamily="34" charset="0"/>
                        </a:rPr>
                        <a:t>Women and</a:t>
                      </a:r>
                      <a:r>
                        <a:rPr lang="en-GB" sz="1000" b="0" baseline="0" dirty="0" smtClean="0">
                          <a:effectLst/>
                          <a:latin typeface="Verdana" panose="020B0604030504040204" pitchFamily="34" charset="0"/>
                          <a:ea typeface="Verdana" panose="020B0604030504040204" pitchFamily="34" charset="0"/>
                          <a:cs typeface="Arial" panose="020B0604020202020204" pitchFamily="34" charset="0"/>
                        </a:rPr>
                        <a:t> / or birthing parents</a:t>
                      </a:r>
                      <a:r>
                        <a:rPr lang="en-GB" sz="1000" b="0" dirty="0" smtClean="0">
                          <a:effectLst/>
                          <a:latin typeface="Verdana" panose="020B0604030504040204" pitchFamily="34" charset="0"/>
                          <a:ea typeface="Verdana" panose="020B0604030504040204" pitchFamily="34" charset="0"/>
                          <a:cs typeface="Arial" panose="020B0604020202020204" pitchFamily="34" charset="0"/>
                        </a:rPr>
                        <a:t> distress has not been sufficiently improved through available midwifery or health visitor intervention (bereavement support, debrief or birth reflections, brief intervention) or Primary Care and NHS talking therapies </a:t>
                      </a:r>
                      <a:endParaRPr lang="en-GB" sz="1000" b="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3394583894"/>
                  </a:ext>
                </a:extLst>
              </a:tr>
              <a:tr h="402738">
                <a:tc>
                  <a:txBody>
                    <a:bodyPr/>
                    <a:lstStyle/>
                    <a:p>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Antenatal individuals who suffered a perinatal loss from a previous pregnancy – which has triggered a trauma response. </a:t>
                      </a:r>
                      <a:endParaRPr lang="en-GB" sz="10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a:t>
                      </a:r>
                      <a:r>
                        <a:rPr lang="en-GB" sz="1000" baseline="0" dirty="0" smtClean="0">
                          <a:effectLst/>
                          <a:latin typeface="Verdana" panose="020B0604030504040204" pitchFamily="34" charset="0"/>
                          <a:ea typeface="Verdana" panose="020B0604030504040204" pitchFamily="34" charset="0"/>
                          <a:cs typeface="Arial" panose="020B0604020202020204" pitchFamily="34" charset="0"/>
                        </a:rPr>
                        <a:t> form and assessment</a:t>
                      </a:r>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3329989630"/>
                  </a:ext>
                </a:extLst>
              </a:tr>
              <a:tr h="567675">
                <a:tc>
                  <a:txBody>
                    <a:bodyPr/>
                    <a:lstStyle/>
                    <a:p>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Antenatal individuals who have suffered a perinatal loss during their current pregnancy, while remaining pregnant with another baby and the perinatal loss is impacting on their current day to day life. </a:t>
                      </a:r>
                      <a:endParaRPr lang="en-GB" sz="10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2774519972"/>
                  </a:ext>
                </a:extLst>
              </a:tr>
              <a:tr h="567675">
                <a:tc>
                  <a:txBody>
                    <a:bodyPr/>
                    <a:lstStyle/>
                    <a:p>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Women and / or birthing parent doesn’t have multiple unaddressed issues which form part of a wider social care plan and doesn’t  need to be addressed prior to the therapeutic work being possible</a:t>
                      </a:r>
                      <a:endParaRPr lang="en-GB" sz="10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00947480"/>
                  </a:ext>
                </a:extLst>
              </a:tr>
              <a:tr h="567675">
                <a:tc>
                  <a:txBody>
                    <a:bodyPr/>
                    <a:lstStyle/>
                    <a:p>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Women and / or  birthing parent who are open to, and willing to engage in a form of psychological intervention offered by the By Your Side; for instance EMDR or trauma-focused CBT.</a:t>
                      </a:r>
                      <a:endParaRPr lang="en-GB" sz="10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3786557852"/>
                  </a:ext>
                </a:extLst>
              </a:tr>
              <a:tr h="428705">
                <a:tc>
                  <a:txBody>
                    <a:bodyPr/>
                    <a:lstStyle/>
                    <a:p>
                      <a:r>
                        <a:rPr lang="en-GB" sz="1000" b="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The distress experienced does not require a sequencing of care that goes beyond the remit of MMHS. For example the need for a psychiatric and / or multiagency approach </a:t>
                      </a:r>
                      <a:endParaRPr lang="en-GB" sz="1000" b="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tc>
                  <a:txBody>
                    <a:bodyPr/>
                    <a:lstStyle/>
                    <a:p>
                      <a:r>
                        <a:rPr lang="en-GB" sz="1000" dirty="0" smtClean="0">
                          <a:effectLst/>
                          <a:latin typeface="Verdana" panose="020B0604030504040204" pitchFamily="34" charset="0"/>
                          <a:ea typeface="Verdana" panose="020B0604030504040204" pitchFamily="34" charset="0"/>
                          <a:cs typeface="Arial" panose="020B0604020202020204" pitchFamily="34" charset="0"/>
                        </a:rPr>
                        <a:t>In referral form and assessment</a:t>
                      </a:r>
                    </a:p>
                    <a:p>
                      <a:endParaRPr lang="en-GB" sz="1000" dirty="0">
                        <a:effectLst/>
                        <a:latin typeface="Verdana" panose="020B0604030504040204" pitchFamily="34" charset="0"/>
                        <a:ea typeface="Verdana" panose="020B0604030504040204" pitchFamily="34" charset="0"/>
                        <a:cs typeface="Arial" panose="020B0604020202020204" pitchFamily="34" charset="0"/>
                      </a:endParaRPr>
                    </a:p>
                  </a:txBody>
                  <a:tcPr marL="48940" marR="48940" marT="24470" marB="244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64FF">
                        <a:alpha val="20000"/>
                      </a:srgbClr>
                    </a:solidFill>
                  </a:tcPr>
                </a:tc>
                <a:extLst>
                  <a:ext uri="{0D108BD9-81ED-4DB2-BD59-A6C34878D82A}">
                    <a16:rowId xmlns:a16="http://schemas.microsoft.com/office/drawing/2014/main" val="1445654659"/>
                  </a:ext>
                </a:extLst>
              </a:tr>
            </a:tbl>
          </a:graphicData>
        </a:graphic>
      </p:graphicFrame>
      <p:sp>
        <p:nvSpPr>
          <p:cNvPr id="10" name="Rectangle 3">
            <a:extLst>
              <a:ext uri="{FF2B5EF4-FFF2-40B4-BE49-F238E27FC236}">
                <a16:creationId xmlns:a16="http://schemas.microsoft.com/office/drawing/2014/main" id="{FBFCD2E0-E27B-4D9B-92A7-D5811628C8FA}"/>
              </a:ext>
            </a:extLst>
          </p:cNvPr>
          <p:cNvSpPr txBox="1">
            <a:spLocks noChangeArrowheads="1"/>
          </p:cNvSpPr>
          <p:nvPr/>
        </p:nvSpPr>
        <p:spPr>
          <a:xfrm>
            <a:off x="281485" y="8768780"/>
            <a:ext cx="6281864" cy="1137219"/>
          </a:xfrm>
          <a:prstGeom prst="rect">
            <a:avLst/>
          </a:prstGeom>
        </p:spPr>
        <p:txBody>
          <a:bodyPr vert="horz" lIns="63305" tIns="31652" rIns="63305" bIns="31652"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297912">
              <a:spcBef>
                <a:spcPct val="0"/>
              </a:spcBef>
              <a:defRPr/>
            </a:pPr>
            <a:r>
              <a:rPr lang="en-GB" sz="1000" b="1" dirty="0">
                <a:solidFill>
                  <a:schemeClr val="tx1"/>
                </a:solidFill>
                <a:latin typeface="Verdana" panose="020B0604030504040204" pitchFamily="34" charset="0"/>
                <a:ea typeface="Verdana" panose="020B0604030504040204" pitchFamily="34" charset="0"/>
                <a:cs typeface="Arial" pitchFamily="34" charset="0"/>
                <a:sym typeface="Helvetica Neue" charset="0"/>
              </a:rPr>
              <a:t>We recommend that referrals are made at least four weeks after the loss to allow the body and mind time to recover, and to enable us to offer support at the right stage in a person’s journey. We will accept referrals up to one year after the loss.</a:t>
            </a:r>
            <a:endParaRPr lang="en-GB" sz="1000" b="1" dirty="0" smtClean="0">
              <a:solidFill>
                <a:schemeClr val="tx1"/>
              </a:solidFill>
              <a:latin typeface="Verdana" panose="020B0604030504040204" pitchFamily="34" charset="0"/>
              <a:ea typeface="Verdana" panose="020B0604030504040204" pitchFamily="34" charset="0"/>
              <a:cs typeface="Arial" pitchFamily="34" charset="0"/>
              <a:sym typeface="Helvetica Neue" charset="0"/>
            </a:endParaRPr>
          </a:p>
          <a:p>
            <a:pPr algn="l" defTabSz="297912">
              <a:spcBef>
                <a:spcPct val="0"/>
              </a:spcBef>
              <a:defRPr/>
            </a:pPr>
            <a:endParaRPr lang="en-GB" sz="1000" b="1" dirty="0">
              <a:solidFill>
                <a:schemeClr val="tx1"/>
              </a:solidFill>
              <a:latin typeface="Verdana" panose="020B0604030504040204" pitchFamily="34" charset="0"/>
              <a:ea typeface="Verdana" panose="020B0604030504040204" pitchFamily="34" charset="0"/>
              <a:cs typeface="Arial" pitchFamily="34" charset="0"/>
              <a:sym typeface="Helvetica Neue" charset="0"/>
            </a:endParaRPr>
          </a:p>
          <a:p>
            <a:pPr algn="l" defTabSz="297912">
              <a:spcBef>
                <a:spcPct val="0"/>
              </a:spcBef>
              <a:defRPr/>
            </a:pPr>
            <a:r>
              <a:rPr lang="en-GB" sz="1000" b="1" dirty="0" smtClean="0">
                <a:solidFill>
                  <a:schemeClr val="tx1"/>
                </a:solidFill>
                <a:latin typeface="Verdana" panose="020B0604030504040204" pitchFamily="34" charset="0"/>
                <a:ea typeface="Verdana" panose="020B0604030504040204" pitchFamily="34" charset="0"/>
                <a:cs typeface="Arial" pitchFamily="34" charset="0"/>
                <a:sym typeface="Helvetica Neue" charset="0"/>
              </a:rPr>
              <a:t>If </a:t>
            </a:r>
            <a:r>
              <a:rPr lang="en-GB" sz="1000" b="1" dirty="0">
                <a:solidFill>
                  <a:schemeClr val="tx1"/>
                </a:solidFill>
                <a:latin typeface="Verdana" panose="020B0604030504040204" pitchFamily="34" charset="0"/>
                <a:ea typeface="Verdana" panose="020B0604030504040204" pitchFamily="34" charset="0"/>
                <a:cs typeface="Arial" pitchFamily="34" charset="0"/>
                <a:sym typeface="Helvetica Neue" charset="0"/>
              </a:rPr>
              <a:t>you would like further clarity please visit our website or email </a:t>
            </a:r>
            <a:r>
              <a:rPr lang="en-GB" sz="1000" b="1" dirty="0">
                <a:solidFill>
                  <a:schemeClr val="tx1"/>
                </a:solidFill>
                <a:latin typeface="Verdana" panose="020B0604030504040204" pitchFamily="34" charset="0"/>
                <a:ea typeface="Verdana" panose="020B0604030504040204" pitchFamily="34" charset="0"/>
                <a:cs typeface="Arial" pitchFamily="34" charset="0"/>
                <a:sym typeface="Helvetica Neue" charset="0"/>
                <a:hlinkClick r:id="rId2"/>
              </a:rPr>
              <a:t>epunft.byyourside-maternalmentalhealth@nhs.net</a:t>
            </a:r>
            <a:r>
              <a:rPr lang="en-GB" sz="1000" b="1" dirty="0">
                <a:solidFill>
                  <a:schemeClr val="tx1"/>
                </a:solidFill>
                <a:latin typeface="Verdana" panose="020B0604030504040204" pitchFamily="34" charset="0"/>
                <a:ea typeface="Verdana" panose="020B0604030504040204" pitchFamily="34" charset="0"/>
                <a:cs typeface="Arial" pitchFamily="34" charset="0"/>
                <a:sym typeface="Helvetica Neue" charset="0"/>
              </a:rPr>
              <a:t> to discuss the appropriateness of a potential referral or request consultative advice</a:t>
            </a:r>
            <a:endParaRPr lang="en-US" sz="1000" b="1" dirty="0">
              <a:solidFill>
                <a:schemeClr val="tx1"/>
              </a:solidFill>
              <a:latin typeface="Verdana" panose="020B0604030504040204" pitchFamily="34" charset="0"/>
              <a:ea typeface="Verdana" panose="020B0604030504040204" pitchFamily="34" charset="0"/>
              <a:cs typeface="Arial" pitchFamily="34" charset="0"/>
            </a:endParaRPr>
          </a:p>
        </p:txBody>
      </p:sp>
      <p:sp>
        <p:nvSpPr>
          <p:cNvPr id="8" name="Rectangle 3">
            <a:extLst>
              <a:ext uri="{FF2B5EF4-FFF2-40B4-BE49-F238E27FC236}">
                <a16:creationId xmlns:a16="http://schemas.microsoft.com/office/drawing/2014/main" id="{FBFCD2E0-E27B-4D9B-92A7-D5811628C8FA}"/>
              </a:ext>
            </a:extLst>
          </p:cNvPr>
          <p:cNvSpPr txBox="1">
            <a:spLocks noChangeArrowheads="1"/>
          </p:cNvSpPr>
          <p:nvPr/>
        </p:nvSpPr>
        <p:spPr>
          <a:xfrm>
            <a:off x="213341" y="1385923"/>
            <a:ext cx="6439250" cy="349604"/>
          </a:xfrm>
          <a:prstGeom prst="rect">
            <a:avLst/>
          </a:prstGeom>
        </p:spPr>
        <p:txBody>
          <a:bodyPr vert="horz" lIns="63305" tIns="31652" rIns="63305" bIns="31652"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297912">
              <a:spcBef>
                <a:spcPct val="0"/>
              </a:spcBef>
              <a:defRPr/>
            </a:pPr>
            <a:r>
              <a:rPr lang="en-US" sz="1000" b="1" dirty="0">
                <a:solidFill>
                  <a:srgbClr val="FF0000"/>
                </a:solidFill>
                <a:latin typeface="Verdana" panose="020B0604030504040204" pitchFamily="34" charset="0"/>
                <a:ea typeface="Verdana" panose="020B0604030504040204" pitchFamily="34" charset="0"/>
                <a:cs typeface="Arial" pitchFamily="34" charset="0"/>
                <a:sym typeface="Helvetica Neue" charset="0"/>
              </a:rPr>
              <a:t>‘By Your Side’ is a 9-5 Monday-Friday service, without crisis support. If your concern is immediate, please follow the usual emergency routes or contact 111 and select the option for mental health crisis.</a:t>
            </a:r>
            <a:endParaRPr lang="en-US" sz="1000" b="1" dirty="0">
              <a:solidFill>
                <a:srgbClr val="FF0000"/>
              </a:solidFill>
              <a:latin typeface="Verdana" panose="020B0604030504040204" pitchFamily="34" charset="0"/>
              <a:ea typeface="Verdana" panose="020B0604030504040204" pitchFamily="34" charset="0"/>
              <a:cs typeface="Arial" pitchFamily="34"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3990" t="67382" r="13294" b="11851"/>
          <a:stretch/>
        </p:blipFill>
        <p:spPr>
          <a:xfrm>
            <a:off x="334305" y="253631"/>
            <a:ext cx="2586359" cy="599970"/>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7119" y="316463"/>
            <a:ext cx="2076230" cy="544080"/>
          </a:xfrm>
          <a:prstGeom prst="rect">
            <a:avLst/>
          </a:prstGeom>
        </p:spPr>
      </p:pic>
    </p:spTree>
    <p:extLst>
      <p:ext uri="{BB962C8B-B14F-4D97-AF65-F5344CB8AC3E}">
        <p14:creationId xmlns:p14="http://schemas.microsoft.com/office/powerpoint/2010/main" val="1805824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33626596-5f1a-4ed0-a7f6-f98cfe1163f2">JNQZYZUMFVY4-1797567310-708</_dlc_DocId>
    <_dlc_DocIdUrl xmlns="33626596-5f1a-4ed0-a7f6-f98cfe1163f2">
      <Url>http://sharepoint.merseycare.nhs.uk/_layouts/DocIdRedir.aspx?ID=JNQZYZUMFVY4-1797567310-708</Url>
      <Description>JNQZYZUMFVY4-1797567310-708</Description>
    </_dlc_DocIdUrl>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4191E696C0F01144B5555EBBDF57F36F" ma:contentTypeVersion="1" ma:contentTypeDescription="Create a new document." ma:contentTypeScope="" ma:versionID="f245f8e430eefae8ed4bb2bf92ba878b">
  <xsd:schema xmlns:xsd="http://www.w3.org/2001/XMLSchema" xmlns:xs="http://www.w3.org/2001/XMLSchema" xmlns:p="http://schemas.microsoft.com/office/2006/metadata/properties" xmlns:ns1="http://schemas.microsoft.com/sharepoint/v3" xmlns:ns2="33626596-5f1a-4ed0-a7f6-f98cfe1163f2" targetNamespace="http://schemas.microsoft.com/office/2006/metadata/properties" ma:root="true" ma:fieldsID="2c06363f29a9fc0d4f37155038aeb135" ns1:_="" ns2:_="">
    <xsd:import namespace="http://schemas.microsoft.com/sharepoint/v3"/>
    <xsd:import namespace="33626596-5f1a-4ed0-a7f6-f98cfe1163f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3626596-5f1a-4ed0-a7f6-f98cfe1163f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F479FF-0C9F-4B0F-BF76-5AFEBBA0E41B}">
  <ds:schemaRefs>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33626596-5f1a-4ed0-a7f6-f98cfe1163f2"/>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5F56F32-C0B8-4DBE-8D4D-DAA37458B26A}">
  <ds:schemaRefs>
    <ds:schemaRef ds:uri="http://schemas.microsoft.com/sharepoint/events"/>
  </ds:schemaRefs>
</ds:datastoreItem>
</file>

<file path=customXml/itemProps3.xml><?xml version="1.0" encoding="utf-8"?>
<ds:datastoreItem xmlns:ds="http://schemas.openxmlformats.org/officeDocument/2006/customXml" ds:itemID="{EFC2071D-EB8B-4698-9119-10CC8F962B87}">
  <ds:schemaRefs>
    <ds:schemaRef ds:uri="http://schemas.microsoft.com/sharepoint/v3/contenttype/forms"/>
  </ds:schemaRefs>
</ds:datastoreItem>
</file>

<file path=customXml/itemProps4.xml><?xml version="1.0" encoding="utf-8"?>
<ds:datastoreItem xmlns:ds="http://schemas.openxmlformats.org/officeDocument/2006/customXml" ds:itemID="{C1B701BA-FD30-4AA6-B2E7-003DEFD0BA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3626596-5f1a-4ed0-a7f6-f98cfe1163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4196</TotalTime>
  <Words>504</Words>
  <Application>Microsoft Office PowerPoint</Application>
  <PresentationFormat>A4 Paper (210x297 mm)</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Helvetica Neue</vt:lpstr>
      <vt:lpstr>Impact</vt:lpstr>
      <vt:lpstr>Verdana</vt:lpstr>
      <vt:lpstr>Office Theme</vt:lpstr>
      <vt:lpstr>‘By Your Side’ Eligibility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McGowan</dc:creator>
  <cp:lastModifiedBy>WINDSOR-DALY, Reilly (ESSEX PARTNERSHIP UNIVERSITY NHS FOUNDATION TRUST)</cp:lastModifiedBy>
  <cp:revision>14</cp:revision>
  <dcterms:created xsi:type="dcterms:W3CDTF">2022-08-22T12:46:12Z</dcterms:created>
  <dcterms:modified xsi:type="dcterms:W3CDTF">2023-10-06T13:15:27Z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c4b6eae2-9823-47a0-9d84-66cae685bda6</vt:lpwstr>
  </property>
  <property fmtid="{D5CDD505-2E9C-101B-9397-08002B2CF9AE}" pid="3" name="ContentTypeId">
    <vt:lpwstr>0x0101004191E696C0F01144B5555EBBDF57F36F</vt:lpwstr>
  </property>
  <property fmtid="{D5CDD505-2E9C-101B-9397-08002B2CF9AE}" pid="4" name="WinDIP File ID">
    <vt:lpwstr>020f2d50-249c-4652-8427-1a2ed356b5ea</vt:lpwstr>
  </property>
</Properties>
</file>