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6"/>
  </p:notesMasterIdLst>
  <p:sldIdLst>
    <p:sldId id="256" r:id="rId3"/>
    <p:sldId id="258" r:id="rId4"/>
    <p:sldId id="263" r:id="rId5"/>
    <p:sldId id="262" r:id="rId6"/>
    <p:sldId id="264" r:id="rId7"/>
    <p:sldId id="279" r:id="rId8"/>
    <p:sldId id="411" r:id="rId9"/>
    <p:sldId id="412" r:id="rId10"/>
    <p:sldId id="413" r:id="rId11"/>
    <p:sldId id="415" r:id="rId12"/>
    <p:sldId id="416" r:id="rId13"/>
    <p:sldId id="417" r:id="rId14"/>
    <p:sldId id="418" r:id="rId15"/>
    <p:sldId id="419" r:id="rId16"/>
    <p:sldId id="420" r:id="rId17"/>
    <p:sldId id="421" r:id="rId18"/>
    <p:sldId id="432" r:id="rId19"/>
    <p:sldId id="423" r:id="rId20"/>
    <p:sldId id="424" r:id="rId21"/>
    <p:sldId id="425" r:id="rId22"/>
    <p:sldId id="426" r:id="rId23"/>
    <p:sldId id="427" r:id="rId24"/>
    <p:sldId id="428" r:id="rId25"/>
    <p:sldId id="433" r:id="rId26"/>
    <p:sldId id="430" r:id="rId27"/>
    <p:sldId id="431" r:id="rId28"/>
    <p:sldId id="265" r:id="rId29"/>
    <p:sldId id="261" r:id="rId30"/>
    <p:sldId id="266" r:id="rId31"/>
    <p:sldId id="267"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336" r:id="rId45"/>
    <p:sldId id="338" r:id="rId46"/>
    <p:sldId id="268" r:id="rId47"/>
    <p:sldId id="276" r:id="rId48"/>
    <p:sldId id="277" r:id="rId49"/>
    <p:sldId id="304" r:id="rId50"/>
    <p:sldId id="278" r:id="rId51"/>
    <p:sldId id="280" r:id="rId52"/>
    <p:sldId id="281" r:id="rId53"/>
    <p:sldId id="297" r:id="rId54"/>
    <p:sldId id="298" r:id="rId55"/>
    <p:sldId id="299" r:id="rId56"/>
    <p:sldId id="300" r:id="rId57"/>
    <p:sldId id="301" r:id="rId58"/>
    <p:sldId id="303" r:id="rId59"/>
    <p:sldId id="305" r:id="rId60"/>
    <p:sldId id="307" r:id="rId61"/>
    <p:sldId id="308" r:id="rId62"/>
    <p:sldId id="311" r:id="rId63"/>
    <p:sldId id="312" r:id="rId64"/>
    <p:sldId id="313" r:id="rId65"/>
    <p:sldId id="317" r:id="rId66"/>
    <p:sldId id="318" r:id="rId67"/>
    <p:sldId id="434" r:id="rId68"/>
    <p:sldId id="319" r:id="rId69"/>
    <p:sldId id="321" r:id="rId70"/>
    <p:sldId id="323" r:id="rId71"/>
    <p:sldId id="322" r:id="rId72"/>
    <p:sldId id="269" r:id="rId73"/>
    <p:sldId id="339" r:id="rId74"/>
    <p:sldId id="259"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mma Head" initials="" lastIdx="1" clrIdx="0"/>
  <p:cmAuthor id="1" name="Sarah Tierney" initials="" lastIdx="1" clrIdx="1"/>
  <p:cmAuthor id="2" name="Beth Phoenix"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8A0BE"/>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816" y="78"/>
      </p:cViewPr>
      <p:guideLst>
        <p:guide orient="horz" pos="2092"/>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[Fixed Ligature.xlsx]Fixed Ligatures per Month!PivotTable1</c:name>
    <c:fmtId val="-1"/>
  </c:pivotSource>
  <c:chart>
    <c:autoTitleDeleted val="1"/>
    <c:pivotFmts>
      <c:pivotFmt>
        <c:idx val="0"/>
        <c:spPr>
          <a:solidFill>
            <a:schemeClr val="accent1"/>
          </a:solidFill>
          <a:ln w="28575" cap="rnd">
            <a:solidFill>
              <a:schemeClr val="accent1"/>
            </a:solidFill>
            <a:round/>
          </a:ln>
          <a:effectLst/>
        </c:spPr>
        <c:marker>
          <c:symbol val="none"/>
        </c:marker>
      </c:pivotFmt>
      <c:pivotFmt>
        <c:idx val="1"/>
        <c:spPr>
          <a:solidFill>
            <a:schemeClr val="accent1"/>
          </a:solidFill>
          <a:ln w="28575" cap="rnd">
            <a:solidFill>
              <a:schemeClr val="accent1"/>
            </a:solidFill>
            <a:round/>
          </a:ln>
          <a:effectLst/>
        </c:spPr>
        <c:marker>
          <c:symbol val="none"/>
        </c:marker>
      </c:pivotFmt>
      <c:pivotFmt>
        <c:idx val="2"/>
        <c:spPr>
          <a:solidFill>
            <a:schemeClr val="accent1"/>
          </a:solidFill>
          <a:ln w="28575" cap="rnd">
            <a:solidFill>
              <a:schemeClr val="accent1"/>
            </a:solidFill>
            <a:round/>
          </a:ln>
          <a:effectLst/>
        </c:spPr>
        <c:marker>
          <c:symbol val="none"/>
        </c:marker>
      </c:pivotFmt>
      <c:pivotFmt>
        <c:idx val="3"/>
        <c:spPr>
          <a:solidFill>
            <a:schemeClr val="accent1"/>
          </a:solidFill>
          <a:ln w="28575" cap="rnd">
            <a:solidFill>
              <a:schemeClr val="accent1"/>
            </a:solidFill>
            <a:round/>
          </a:ln>
          <a:effectLst/>
        </c:spPr>
        <c:marker>
          <c:symbol val="none"/>
        </c:marker>
      </c:pivotFmt>
    </c:pivotFmts>
    <c:plotArea>
      <c:layout/>
      <c:lineChart>
        <c:grouping val="standard"/>
        <c:varyColors val="0"/>
        <c:ser>
          <c:idx val="0"/>
          <c:order val="0"/>
          <c:tx>
            <c:strRef>
              <c:f>'Fixed Ligatures per Month'!$B$3</c:f>
              <c:strCache>
                <c:ptCount val="1"/>
                <c:pt idx="0">
                  <c:v>Total</c:v>
                </c:pt>
              </c:strCache>
            </c:strRef>
          </c:tx>
          <c:spPr>
            <a:ln w="28575" cap="rnd">
              <a:solidFill>
                <a:srgbClr val="005EB8"/>
              </a:solidFill>
              <a:round/>
            </a:ln>
            <a:effectLst/>
          </c:spPr>
          <c:marker>
            <c:symbol val="none"/>
          </c:marker>
          <c:trendline>
            <c:spPr>
              <a:ln w="19050" cap="rnd">
                <a:solidFill>
                  <a:srgbClr val="005EB8"/>
                </a:solidFill>
                <a:prstDash val="sysDot"/>
              </a:ln>
              <a:effectLst/>
            </c:spPr>
            <c:trendlineType val="linear"/>
            <c:dispRSqr val="0"/>
            <c:dispEq val="0"/>
          </c:trendline>
          <c:cat>
            <c:strRef>
              <c:f>'Fixed Ligatures per Month'!$A$4:$A$9</c:f>
              <c:strCache>
                <c:ptCount val="5"/>
                <c:pt idx="0">
                  <c:v>2018</c:v>
                </c:pt>
                <c:pt idx="1">
                  <c:v>2019</c:v>
                </c:pt>
                <c:pt idx="2">
                  <c:v>2020</c:v>
                </c:pt>
                <c:pt idx="3">
                  <c:v>2021</c:v>
                </c:pt>
                <c:pt idx="4">
                  <c:v>2022</c:v>
                </c:pt>
              </c:strCache>
            </c:strRef>
          </c:cat>
          <c:val>
            <c:numRef>
              <c:f>'Fixed Ligatures per Month'!$B$4:$B$9</c:f>
              <c:numCache>
                <c:formatCode>General</c:formatCode>
                <c:ptCount val="5"/>
                <c:pt idx="0">
                  <c:v>61</c:v>
                </c:pt>
                <c:pt idx="1">
                  <c:v>40</c:v>
                </c:pt>
                <c:pt idx="2">
                  <c:v>45</c:v>
                </c:pt>
                <c:pt idx="3">
                  <c:v>32</c:v>
                </c:pt>
                <c:pt idx="4">
                  <c:v>33</c:v>
                </c:pt>
              </c:numCache>
            </c:numRef>
          </c:val>
          <c:smooth val="0"/>
          <c:extLst>
            <c:ext xmlns:c16="http://schemas.microsoft.com/office/drawing/2014/chart" uri="{C3380CC4-5D6E-409C-BE32-E72D297353CC}">
              <c16:uniqueId val="{00000001-2827-414D-B4B2-2DFA108E44CD}"/>
            </c:ext>
          </c:extLst>
        </c:ser>
        <c:dLbls>
          <c:showLegendKey val="0"/>
          <c:showVal val="0"/>
          <c:showCatName val="0"/>
          <c:showSerName val="0"/>
          <c:showPercent val="0"/>
          <c:showBubbleSize val="0"/>
        </c:dLbls>
        <c:smooth val="0"/>
        <c:axId val="448641608"/>
        <c:axId val="448638000"/>
      </c:lineChart>
      <c:catAx>
        <c:axId val="4486416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638000"/>
        <c:crosses val="autoZero"/>
        <c:auto val="1"/>
        <c:lblAlgn val="ctr"/>
        <c:lblOffset val="100"/>
        <c:noMultiLvlLbl val="0"/>
      </c:catAx>
      <c:valAx>
        <c:axId val="448638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641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038D42-8974-41AA-9AD1-40C4D59D1CC2}"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A37C753A-69BF-45D2-93C1-3C90C6425373}">
      <dgm:prSet phldrT="[Text]"/>
      <dgm:spPr/>
      <dgm:t>
        <a:bodyPr/>
        <a:lstStyle/>
        <a:p>
          <a:r>
            <a:rPr lang="en-US" dirty="0" smtClean="0"/>
            <a:t>QI</a:t>
          </a:r>
          <a:endParaRPr lang="en-US" dirty="0"/>
        </a:p>
      </dgm:t>
    </dgm:pt>
    <dgm:pt modelId="{30B4A8A5-5F27-4677-B5F7-D3269A32A4A9}" type="parTrans" cxnId="{447A064B-28BA-4D17-BCFE-C3575FB11DB7}">
      <dgm:prSet/>
      <dgm:spPr/>
      <dgm:t>
        <a:bodyPr/>
        <a:lstStyle/>
        <a:p>
          <a:endParaRPr lang="en-US"/>
        </a:p>
      </dgm:t>
    </dgm:pt>
    <dgm:pt modelId="{4D840E49-98AD-43C8-A6CA-DD53F3AB90D1}" type="sibTrans" cxnId="{447A064B-28BA-4D17-BCFE-C3575FB11DB7}">
      <dgm:prSet/>
      <dgm:spPr/>
      <dgm:t>
        <a:bodyPr/>
        <a:lstStyle/>
        <a:p>
          <a:endParaRPr lang="en-US"/>
        </a:p>
      </dgm:t>
    </dgm:pt>
    <dgm:pt modelId="{E328131D-7F25-4DA6-8F3D-FB014507078E}">
      <dgm:prSet phldrT="[Text]">
        <dgm:style>
          <a:lnRef idx="3">
            <a:schemeClr val="lt1"/>
          </a:lnRef>
          <a:fillRef idx="1">
            <a:schemeClr val="accent2"/>
          </a:fillRef>
          <a:effectRef idx="1">
            <a:schemeClr val="accent2"/>
          </a:effectRef>
          <a:fontRef idx="minor">
            <a:schemeClr val="lt1"/>
          </a:fontRef>
        </dgm:style>
      </dgm:prSet>
      <dgm:spPr>
        <a:solidFill>
          <a:schemeClr val="tx2">
            <a:lumMod val="40000"/>
            <a:lumOff val="60000"/>
          </a:schemeClr>
        </a:solidFill>
      </dgm:spPr>
      <dgm:t>
        <a:bodyPr/>
        <a:lstStyle/>
        <a:p>
          <a:r>
            <a:rPr lang="en-US" dirty="0" smtClean="0"/>
            <a:t>System</a:t>
          </a:r>
          <a:endParaRPr lang="en-US" dirty="0"/>
        </a:p>
      </dgm:t>
    </dgm:pt>
    <dgm:pt modelId="{B2FCE8E1-C20F-473C-910B-67EDD761E09C}" type="parTrans" cxnId="{85AEFE74-0038-47D3-9E4F-47374FAF433D}">
      <dgm:prSet/>
      <dgm:spPr/>
      <dgm:t>
        <a:bodyPr/>
        <a:lstStyle/>
        <a:p>
          <a:endParaRPr lang="en-US"/>
        </a:p>
      </dgm:t>
    </dgm:pt>
    <dgm:pt modelId="{450C5763-9EAA-467F-946B-5DFB4A582A3C}" type="sibTrans" cxnId="{85AEFE74-0038-47D3-9E4F-47374FAF433D}">
      <dgm:prSet/>
      <dgm:spPr/>
      <dgm:t>
        <a:bodyPr/>
        <a:lstStyle/>
        <a:p>
          <a:endParaRPr lang="en-US"/>
        </a:p>
      </dgm:t>
    </dgm:pt>
    <dgm:pt modelId="{6CE0D97B-8A4C-4FE8-8E05-78B26D3F57C3}">
      <dgm:prSet phldrT="[Text]">
        <dgm:style>
          <a:lnRef idx="2">
            <a:schemeClr val="accent6">
              <a:shade val="50000"/>
            </a:schemeClr>
          </a:lnRef>
          <a:fillRef idx="1">
            <a:schemeClr val="accent6"/>
          </a:fillRef>
          <a:effectRef idx="0">
            <a:schemeClr val="accent6"/>
          </a:effectRef>
          <a:fontRef idx="minor">
            <a:schemeClr val="lt1"/>
          </a:fontRef>
        </dgm:style>
      </dgm:prSet>
      <dgm:spPr>
        <a:solidFill>
          <a:schemeClr val="bg2">
            <a:lumMod val="75000"/>
          </a:schemeClr>
        </a:solidFill>
      </dgm:spPr>
      <dgm:t>
        <a:bodyPr/>
        <a:lstStyle/>
        <a:p>
          <a:r>
            <a:rPr lang="en-US" b="1" dirty="0" smtClean="0">
              <a:solidFill>
                <a:schemeClr val="bg1"/>
              </a:solidFill>
            </a:rPr>
            <a:t>Variation</a:t>
          </a:r>
          <a:endParaRPr lang="en-US" b="1" dirty="0">
            <a:solidFill>
              <a:schemeClr val="bg1"/>
            </a:solidFill>
          </a:endParaRPr>
        </a:p>
      </dgm:t>
    </dgm:pt>
    <dgm:pt modelId="{9654C866-2BEF-48B8-B9AA-FF99AD169D76}" type="parTrans" cxnId="{E5149065-0F52-4819-900F-60616F52C303}">
      <dgm:prSet/>
      <dgm:spPr/>
      <dgm:t>
        <a:bodyPr/>
        <a:lstStyle/>
        <a:p>
          <a:endParaRPr lang="en-US"/>
        </a:p>
      </dgm:t>
    </dgm:pt>
    <dgm:pt modelId="{D93F409A-B157-4B2B-9643-06D1803205F2}" type="sibTrans" cxnId="{E5149065-0F52-4819-900F-60616F52C303}">
      <dgm:prSet/>
      <dgm:spPr/>
      <dgm:t>
        <a:bodyPr/>
        <a:lstStyle/>
        <a:p>
          <a:endParaRPr lang="en-US"/>
        </a:p>
      </dgm:t>
    </dgm:pt>
    <dgm:pt modelId="{F7578E5D-9332-47A7-8535-949DCE5ACFBF}">
      <dgm:prSet phldrT="[Text]"/>
      <dgm:spPr>
        <a:solidFill>
          <a:schemeClr val="accent2"/>
        </a:solidFill>
      </dgm:spPr>
      <dgm:t>
        <a:bodyPr/>
        <a:lstStyle/>
        <a:p>
          <a:r>
            <a:rPr lang="en-US" dirty="0" smtClean="0"/>
            <a:t>Theory</a:t>
          </a:r>
          <a:endParaRPr lang="en-US" dirty="0"/>
        </a:p>
      </dgm:t>
    </dgm:pt>
    <dgm:pt modelId="{F4C28BE3-B254-44DA-AEDD-1B772B3F7E63}" type="parTrans" cxnId="{E5EE3BA6-D11D-4F26-AD93-156FF9757464}">
      <dgm:prSet/>
      <dgm:spPr/>
      <dgm:t>
        <a:bodyPr/>
        <a:lstStyle/>
        <a:p>
          <a:endParaRPr lang="en-US"/>
        </a:p>
      </dgm:t>
    </dgm:pt>
    <dgm:pt modelId="{AB9A78F3-CAE6-43AA-ACB5-9B99DD56A836}" type="sibTrans" cxnId="{E5EE3BA6-D11D-4F26-AD93-156FF9757464}">
      <dgm:prSet/>
      <dgm:spPr/>
      <dgm:t>
        <a:bodyPr/>
        <a:lstStyle/>
        <a:p>
          <a:endParaRPr lang="en-US"/>
        </a:p>
      </dgm:t>
    </dgm:pt>
    <dgm:pt modelId="{6D57A0B4-EFAC-4999-A42A-DBB7A96A0DFE}">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dirty="0" smtClean="0"/>
            <a:t>Human </a:t>
          </a:r>
          <a:r>
            <a:rPr lang="en-US" dirty="0" err="1" smtClean="0"/>
            <a:t>Behaviour</a:t>
          </a:r>
          <a:endParaRPr lang="en-US" dirty="0"/>
        </a:p>
      </dgm:t>
    </dgm:pt>
    <dgm:pt modelId="{D4BF2FB3-C549-43FC-9102-E517C0E73BF1}" type="parTrans" cxnId="{3DD62C02-3AA0-441A-9864-57517EF2FFE1}">
      <dgm:prSet/>
      <dgm:spPr/>
      <dgm:t>
        <a:bodyPr/>
        <a:lstStyle/>
        <a:p>
          <a:endParaRPr lang="en-US"/>
        </a:p>
      </dgm:t>
    </dgm:pt>
    <dgm:pt modelId="{6376D614-793C-4DBD-ACF2-34D5BF7DCBED}" type="sibTrans" cxnId="{3DD62C02-3AA0-441A-9864-57517EF2FFE1}">
      <dgm:prSet/>
      <dgm:spPr/>
      <dgm:t>
        <a:bodyPr/>
        <a:lstStyle/>
        <a:p>
          <a:endParaRPr lang="en-US"/>
        </a:p>
      </dgm:t>
    </dgm:pt>
    <dgm:pt modelId="{CAE35537-F12E-46D9-9591-6477923FDB68}" type="pres">
      <dgm:prSet presAssocID="{A9038D42-8974-41AA-9AD1-40C4D59D1CC2}" presName="diagram" presStyleCnt="0">
        <dgm:presLayoutVars>
          <dgm:chMax val="1"/>
          <dgm:dir/>
          <dgm:animLvl val="ctr"/>
          <dgm:resizeHandles val="exact"/>
        </dgm:presLayoutVars>
      </dgm:prSet>
      <dgm:spPr/>
      <dgm:t>
        <a:bodyPr/>
        <a:lstStyle/>
        <a:p>
          <a:endParaRPr lang="en-US"/>
        </a:p>
      </dgm:t>
    </dgm:pt>
    <dgm:pt modelId="{0F39954C-6B9B-4C1D-9D7F-FD7BD8025BA3}" type="pres">
      <dgm:prSet presAssocID="{A9038D42-8974-41AA-9AD1-40C4D59D1CC2}" presName="matrix" presStyleCnt="0"/>
      <dgm:spPr/>
    </dgm:pt>
    <dgm:pt modelId="{9A33E57F-3CA4-4488-B63C-9DFBB1AF29DC}" type="pres">
      <dgm:prSet presAssocID="{A9038D42-8974-41AA-9AD1-40C4D59D1CC2}" presName="tile1" presStyleLbl="node1" presStyleIdx="0" presStyleCnt="4" custLinFactNeighborX="0"/>
      <dgm:spPr/>
      <dgm:t>
        <a:bodyPr/>
        <a:lstStyle/>
        <a:p>
          <a:endParaRPr lang="en-US"/>
        </a:p>
      </dgm:t>
    </dgm:pt>
    <dgm:pt modelId="{CE5F709D-37F3-4845-B49C-5E771C165C2A}" type="pres">
      <dgm:prSet presAssocID="{A9038D42-8974-41AA-9AD1-40C4D59D1CC2}" presName="tile1text" presStyleLbl="node1" presStyleIdx="0" presStyleCnt="4">
        <dgm:presLayoutVars>
          <dgm:chMax val="0"/>
          <dgm:chPref val="0"/>
          <dgm:bulletEnabled val="1"/>
        </dgm:presLayoutVars>
      </dgm:prSet>
      <dgm:spPr/>
      <dgm:t>
        <a:bodyPr/>
        <a:lstStyle/>
        <a:p>
          <a:endParaRPr lang="en-US"/>
        </a:p>
      </dgm:t>
    </dgm:pt>
    <dgm:pt modelId="{D49B9A9F-129D-4613-84A0-56EB797FF584}" type="pres">
      <dgm:prSet presAssocID="{A9038D42-8974-41AA-9AD1-40C4D59D1CC2}" presName="tile2" presStyleLbl="node1" presStyleIdx="1" presStyleCnt="4"/>
      <dgm:spPr/>
      <dgm:t>
        <a:bodyPr/>
        <a:lstStyle/>
        <a:p>
          <a:endParaRPr lang="en-US"/>
        </a:p>
      </dgm:t>
    </dgm:pt>
    <dgm:pt modelId="{3BEB982E-A8CA-4127-9746-D2A076BEE494}" type="pres">
      <dgm:prSet presAssocID="{A9038D42-8974-41AA-9AD1-40C4D59D1CC2}" presName="tile2text" presStyleLbl="node1" presStyleIdx="1" presStyleCnt="4">
        <dgm:presLayoutVars>
          <dgm:chMax val="0"/>
          <dgm:chPref val="0"/>
          <dgm:bulletEnabled val="1"/>
        </dgm:presLayoutVars>
      </dgm:prSet>
      <dgm:spPr/>
      <dgm:t>
        <a:bodyPr/>
        <a:lstStyle/>
        <a:p>
          <a:endParaRPr lang="en-US"/>
        </a:p>
      </dgm:t>
    </dgm:pt>
    <dgm:pt modelId="{0A846216-8D09-41CC-87FE-96F628C5F85C}" type="pres">
      <dgm:prSet presAssocID="{A9038D42-8974-41AA-9AD1-40C4D59D1CC2}" presName="tile3" presStyleLbl="node1" presStyleIdx="2" presStyleCnt="4"/>
      <dgm:spPr/>
      <dgm:t>
        <a:bodyPr/>
        <a:lstStyle/>
        <a:p>
          <a:endParaRPr lang="en-US"/>
        </a:p>
      </dgm:t>
    </dgm:pt>
    <dgm:pt modelId="{2A8A61E7-6992-4317-95B4-8E358E126658}" type="pres">
      <dgm:prSet presAssocID="{A9038D42-8974-41AA-9AD1-40C4D59D1CC2}" presName="tile3text" presStyleLbl="node1" presStyleIdx="2" presStyleCnt="4">
        <dgm:presLayoutVars>
          <dgm:chMax val="0"/>
          <dgm:chPref val="0"/>
          <dgm:bulletEnabled val="1"/>
        </dgm:presLayoutVars>
      </dgm:prSet>
      <dgm:spPr/>
      <dgm:t>
        <a:bodyPr/>
        <a:lstStyle/>
        <a:p>
          <a:endParaRPr lang="en-US"/>
        </a:p>
      </dgm:t>
    </dgm:pt>
    <dgm:pt modelId="{1CB5AA02-4EF1-47B0-BA1D-805A18F946E2}" type="pres">
      <dgm:prSet presAssocID="{A9038D42-8974-41AA-9AD1-40C4D59D1CC2}" presName="tile4" presStyleLbl="node1" presStyleIdx="3" presStyleCnt="4" custLinFactNeighborY="0"/>
      <dgm:spPr/>
      <dgm:t>
        <a:bodyPr/>
        <a:lstStyle/>
        <a:p>
          <a:endParaRPr lang="en-US"/>
        </a:p>
      </dgm:t>
    </dgm:pt>
    <dgm:pt modelId="{27B20C32-63E2-48AA-B169-611537872DDD}" type="pres">
      <dgm:prSet presAssocID="{A9038D42-8974-41AA-9AD1-40C4D59D1CC2}" presName="tile4text" presStyleLbl="node1" presStyleIdx="3" presStyleCnt="4">
        <dgm:presLayoutVars>
          <dgm:chMax val="0"/>
          <dgm:chPref val="0"/>
          <dgm:bulletEnabled val="1"/>
        </dgm:presLayoutVars>
      </dgm:prSet>
      <dgm:spPr/>
      <dgm:t>
        <a:bodyPr/>
        <a:lstStyle/>
        <a:p>
          <a:endParaRPr lang="en-US"/>
        </a:p>
      </dgm:t>
    </dgm:pt>
    <dgm:pt modelId="{888324D9-1C78-4207-9842-5F6055A783DB}" type="pres">
      <dgm:prSet presAssocID="{A9038D42-8974-41AA-9AD1-40C4D59D1CC2}" presName="centerTile" presStyleLbl="fgShp" presStyleIdx="0" presStyleCnt="1">
        <dgm:presLayoutVars>
          <dgm:chMax val="0"/>
          <dgm:chPref val="0"/>
        </dgm:presLayoutVars>
      </dgm:prSet>
      <dgm:spPr/>
      <dgm:t>
        <a:bodyPr/>
        <a:lstStyle/>
        <a:p>
          <a:endParaRPr lang="en-US"/>
        </a:p>
      </dgm:t>
    </dgm:pt>
  </dgm:ptLst>
  <dgm:cxnLst>
    <dgm:cxn modelId="{FC578F6D-47A0-4215-9E4D-BF4C13BC64B2}" type="presOf" srcId="{F7578E5D-9332-47A7-8535-949DCE5ACFBF}" destId="{0A846216-8D09-41CC-87FE-96F628C5F85C}" srcOrd="0" destOrd="0" presId="urn:microsoft.com/office/officeart/2005/8/layout/matrix1"/>
    <dgm:cxn modelId="{447A064B-28BA-4D17-BCFE-C3575FB11DB7}" srcId="{A9038D42-8974-41AA-9AD1-40C4D59D1CC2}" destId="{A37C753A-69BF-45D2-93C1-3C90C6425373}" srcOrd="0" destOrd="0" parTransId="{30B4A8A5-5F27-4677-B5F7-D3269A32A4A9}" sibTransId="{4D840E49-98AD-43C8-A6CA-DD53F3AB90D1}"/>
    <dgm:cxn modelId="{2E4CFE6E-D8D1-47BC-B49F-DB78FF8A0A64}" type="presOf" srcId="{6D57A0B4-EFAC-4999-A42A-DBB7A96A0DFE}" destId="{1CB5AA02-4EF1-47B0-BA1D-805A18F946E2}" srcOrd="0" destOrd="0" presId="urn:microsoft.com/office/officeart/2005/8/layout/matrix1"/>
    <dgm:cxn modelId="{85AEFE74-0038-47D3-9E4F-47374FAF433D}" srcId="{A37C753A-69BF-45D2-93C1-3C90C6425373}" destId="{E328131D-7F25-4DA6-8F3D-FB014507078E}" srcOrd="0" destOrd="0" parTransId="{B2FCE8E1-C20F-473C-910B-67EDD761E09C}" sibTransId="{450C5763-9EAA-467F-946B-5DFB4A582A3C}"/>
    <dgm:cxn modelId="{FD13D46C-E93E-4F26-999B-04754F95ACD9}" type="presOf" srcId="{6D57A0B4-EFAC-4999-A42A-DBB7A96A0DFE}" destId="{27B20C32-63E2-48AA-B169-611537872DDD}" srcOrd="1" destOrd="0" presId="urn:microsoft.com/office/officeart/2005/8/layout/matrix1"/>
    <dgm:cxn modelId="{966FC35E-CFC2-41E6-A6DF-2D0EB815CB4A}" type="presOf" srcId="{F7578E5D-9332-47A7-8535-949DCE5ACFBF}" destId="{2A8A61E7-6992-4317-95B4-8E358E126658}" srcOrd="1" destOrd="0" presId="urn:microsoft.com/office/officeart/2005/8/layout/matrix1"/>
    <dgm:cxn modelId="{3DD62C02-3AA0-441A-9864-57517EF2FFE1}" srcId="{A37C753A-69BF-45D2-93C1-3C90C6425373}" destId="{6D57A0B4-EFAC-4999-A42A-DBB7A96A0DFE}" srcOrd="3" destOrd="0" parTransId="{D4BF2FB3-C549-43FC-9102-E517C0E73BF1}" sibTransId="{6376D614-793C-4DBD-ACF2-34D5BF7DCBED}"/>
    <dgm:cxn modelId="{EBFE0E0D-65B1-4E2C-89A4-F983B9F868E3}" type="presOf" srcId="{6CE0D97B-8A4C-4FE8-8E05-78B26D3F57C3}" destId="{D49B9A9F-129D-4613-84A0-56EB797FF584}" srcOrd="0" destOrd="0" presId="urn:microsoft.com/office/officeart/2005/8/layout/matrix1"/>
    <dgm:cxn modelId="{F61D6898-712A-403F-8D79-1B07E6B97A26}" type="presOf" srcId="{A37C753A-69BF-45D2-93C1-3C90C6425373}" destId="{888324D9-1C78-4207-9842-5F6055A783DB}" srcOrd="0" destOrd="0" presId="urn:microsoft.com/office/officeart/2005/8/layout/matrix1"/>
    <dgm:cxn modelId="{E5EE3BA6-D11D-4F26-AD93-156FF9757464}" srcId="{A37C753A-69BF-45D2-93C1-3C90C6425373}" destId="{F7578E5D-9332-47A7-8535-949DCE5ACFBF}" srcOrd="2" destOrd="0" parTransId="{F4C28BE3-B254-44DA-AEDD-1B772B3F7E63}" sibTransId="{AB9A78F3-CAE6-43AA-ACB5-9B99DD56A836}"/>
    <dgm:cxn modelId="{E71B4B4A-E81F-405A-A128-CFFB4B3666A8}" type="presOf" srcId="{A9038D42-8974-41AA-9AD1-40C4D59D1CC2}" destId="{CAE35537-F12E-46D9-9591-6477923FDB68}" srcOrd="0" destOrd="0" presId="urn:microsoft.com/office/officeart/2005/8/layout/matrix1"/>
    <dgm:cxn modelId="{77CDC0FD-E97F-4FD5-893A-25EE47338895}" type="presOf" srcId="{E328131D-7F25-4DA6-8F3D-FB014507078E}" destId="{CE5F709D-37F3-4845-B49C-5E771C165C2A}" srcOrd="1" destOrd="0" presId="urn:microsoft.com/office/officeart/2005/8/layout/matrix1"/>
    <dgm:cxn modelId="{E5149065-0F52-4819-900F-60616F52C303}" srcId="{A37C753A-69BF-45D2-93C1-3C90C6425373}" destId="{6CE0D97B-8A4C-4FE8-8E05-78B26D3F57C3}" srcOrd="1" destOrd="0" parTransId="{9654C866-2BEF-48B8-B9AA-FF99AD169D76}" sibTransId="{D93F409A-B157-4B2B-9643-06D1803205F2}"/>
    <dgm:cxn modelId="{0303E01A-7B3D-49B1-B5BF-56CAE2B669BE}" type="presOf" srcId="{E328131D-7F25-4DA6-8F3D-FB014507078E}" destId="{9A33E57F-3CA4-4488-B63C-9DFBB1AF29DC}" srcOrd="0" destOrd="0" presId="urn:microsoft.com/office/officeart/2005/8/layout/matrix1"/>
    <dgm:cxn modelId="{A66BDC06-5FB7-43CC-986F-EF505DA701FE}" type="presOf" srcId="{6CE0D97B-8A4C-4FE8-8E05-78B26D3F57C3}" destId="{3BEB982E-A8CA-4127-9746-D2A076BEE494}" srcOrd="1" destOrd="0" presId="urn:microsoft.com/office/officeart/2005/8/layout/matrix1"/>
    <dgm:cxn modelId="{949A1D93-8842-4326-B820-3E99D1305744}" type="presParOf" srcId="{CAE35537-F12E-46D9-9591-6477923FDB68}" destId="{0F39954C-6B9B-4C1D-9D7F-FD7BD8025BA3}" srcOrd="0" destOrd="0" presId="urn:microsoft.com/office/officeart/2005/8/layout/matrix1"/>
    <dgm:cxn modelId="{5DD073F5-AE27-49D6-BE73-0FBCAB2DB617}" type="presParOf" srcId="{0F39954C-6B9B-4C1D-9D7F-FD7BD8025BA3}" destId="{9A33E57F-3CA4-4488-B63C-9DFBB1AF29DC}" srcOrd="0" destOrd="0" presId="urn:microsoft.com/office/officeart/2005/8/layout/matrix1"/>
    <dgm:cxn modelId="{54F100E3-18E2-4DB4-9B2D-B2F4D1104E26}" type="presParOf" srcId="{0F39954C-6B9B-4C1D-9D7F-FD7BD8025BA3}" destId="{CE5F709D-37F3-4845-B49C-5E771C165C2A}" srcOrd="1" destOrd="0" presId="urn:microsoft.com/office/officeart/2005/8/layout/matrix1"/>
    <dgm:cxn modelId="{0E56753E-D978-4E35-B86C-F51B2FB68FFA}" type="presParOf" srcId="{0F39954C-6B9B-4C1D-9D7F-FD7BD8025BA3}" destId="{D49B9A9F-129D-4613-84A0-56EB797FF584}" srcOrd="2" destOrd="0" presId="urn:microsoft.com/office/officeart/2005/8/layout/matrix1"/>
    <dgm:cxn modelId="{B28C844D-66EF-491D-8BFF-52B0EB48146A}" type="presParOf" srcId="{0F39954C-6B9B-4C1D-9D7F-FD7BD8025BA3}" destId="{3BEB982E-A8CA-4127-9746-D2A076BEE494}" srcOrd="3" destOrd="0" presId="urn:microsoft.com/office/officeart/2005/8/layout/matrix1"/>
    <dgm:cxn modelId="{35CB8C05-1E47-4443-A249-24FD85C3C3C9}" type="presParOf" srcId="{0F39954C-6B9B-4C1D-9D7F-FD7BD8025BA3}" destId="{0A846216-8D09-41CC-87FE-96F628C5F85C}" srcOrd="4" destOrd="0" presId="urn:microsoft.com/office/officeart/2005/8/layout/matrix1"/>
    <dgm:cxn modelId="{45105E0D-3B59-42EB-850D-9D0FD4DAB329}" type="presParOf" srcId="{0F39954C-6B9B-4C1D-9D7F-FD7BD8025BA3}" destId="{2A8A61E7-6992-4317-95B4-8E358E126658}" srcOrd="5" destOrd="0" presId="urn:microsoft.com/office/officeart/2005/8/layout/matrix1"/>
    <dgm:cxn modelId="{058F394F-B815-4BD4-885E-62EC98ACFAEE}" type="presParOf" srcId="{0F39954C-6B9B-4C1D-9D7F-FD7BD8025BA3}" destId="{1CB5AA02-4EF1-47B0-BA1D-805A18F946E2}" srcOrd="6" destOrd="0" presId="urn:microsoft.com/office/officeart/2005/8/layout/matrix1"/>
    <dgm:cxn modelId="{E00F2B73-3B20-45E9-88FF-263478F7B552}" type="presParOf" srcId="{0F39954C-6B9B-4C1D-9D7F-FD7BD8025BA3}" destId="{27B20C32-63E2-48AA-B169-611537872DDD}" srcOrd="7" destOrd="0" presId="urn:microsoft.com/office/officeart/2005/8/layout/matrix1"/>
    <dgm:cxn modelId="{08862988-40F3-415B-A1A8-ED66A7B142DD}" type="presParOf" srcId="{CAE35537-F12E-46D9-9591-6477923FDB68}" destId="{888324D9-1C78-4207-9842-5F6055A783DB}"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4F0158-2161-4BED-9196-5552E0B8C897}"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13BF6D0D-FCC3-4810-81D8-F1AD310D7567}">
      <dgm:prSet/>
      <dgm:spPr/>
      <dgm:t>
        <a:bodyPr/>
        <a:lstStyle/>
        <a:p>
          <a:r>
            <a:rPr lang="en-GB" b="0" i="0" baseline="0" dirty="0"/>
            <a:t>The ‘can do’ attitude and ‘perfect place’ culture.</a:t>
          </a:r>
          <a:endParaRPr lang="en-US" dirty="0"/>
        </a:p>
      </dgm:t>
    </dgm:pt>
    <dgm:pt modelId="{7CB510DD-A2B7-4C13-86A5-FE72A687CC05}" type="parTrans" cxnId="{452BAB89-3CA9-4B9C-9B94-0DCC736D025D}">
      <dgm:prSet/>
      <dgm:spPr/>
      <dgm:t>
        <a:bodyPr/>
        <a:lstStyle/>
        <a:p>
          <a:endParaRPr lang="en-US"/>
        </a:p>
      </dgm:t>
    </dgm:pt>
    <dgm:pt modelId="{B34F75BB-2AA9-4D87-8B9C-8A856926A892}" type="sibTrans" cxnId="{452BAB89-3CA9-4B9C-9B94-0DCC736D025D}">
      <dgm:prSet/>
      <dgm:spPr/>
      <dgm:t>
        <a:bodyPr/>
        <a:lstStyle/>
        <a:p>
          <a:endParaRPr lang="en-US"/>
        </a:p>
      </dgm:t>
    </dgm:pt>
    <dgm:pt modelId="{E2901004-4978-44E3-A040-DE4CD15415EB}">
      <dgm:prSet/>
      <dgm:spPr/>
      <dgm:t>
        <a:bodyPr/>
        <a:lstStyle/>
        <a:p>
          <a:r>
            <a:rPr lang="en-GB" b="0" i="0" baseline="0"/>
            <a:t>Torrent of changes and organisational turmoil.</a:t>
          </a:r>
          <a:endParaRPr lang="en-US"/>
        </a:p>
      </dgm:t>
    </dgm:pt>
    <dgm:pt modelId="{9524C743-935B-4DE6-8912-078D93CBE247}" type="parTrans" cxnId="{F8744C9D-A5E9-495C-AE32-53352DA36A6D}">
      <dgm:prSet/>
      <dgm:spPr/>
      <dgm:t>
        <a:bodyPr/>
        <a:lstStyle/>
        <a:p>
          <a:endParaRPr lang="en-US"/>
        </a:p>
      </dgm:t>
    </dgm:pt>
    <dgm:pt modelId="{8A385511-4995-46CE-832C-47A0C9AD0210}" type="sibTrans" cxnId="{F8744C9D-A5E9-495C-AE32-53352DA36A6D}">
      <dgm:prSet/>
      <dgm:spPr/>
      <dgm:t>
        <a:bodyPr/>
        <a:lstStyle/>
        <a:p>
          <a:endParaRPr lang="en-US"/>
        </a:p>
      </dgm:t>
    </dgm:pt>
    <dgm:pt modelId="{DED8F7FE-463E-4AC2-A7C6-FFC7D414738E}">
      <dgm:prSet/>
      <dgm:spPr/>
      <dgm:t>
        <a:bodyPr/>
        <a:lstStyle/>
        <a:p>
          <a:r>
            <a:rPr lang="en-GB" b="0" i="0" baseline="0"/>
            <a:t>Imposition of ‘business’ principles.</a:t>
          </a:r>
          <a:endParaRPr lang="en-US"/>
        </a:p>
      </dgm:t>
    </dgm:pt>
    <dgm:pt modelId="{D161D6A0-C5FF-4EAF-8DEC-4B6F4687C679}" type="parTrans" cxnId="{CFB5688C-56B8-4C71-B1BC-9A3517A9725F}">
      <dgm:prSet/>
      <dgm:spPr/>
      <dgm:t>
        <a:bodyPr/>
        <a:lstStyle/>
        <a:p>
          <a:endParaRPr lang="en-US"/>
        </a:p>
      </dgm:t>
    </dgm:pt>
    <dgm:pt modelId="{6EA9AAEF-C33C-42F5-9493-65905BB75FD8}" type="sibTrans" cxnId="{CFB5688C-56B8-4C71-B1BC-9A3517A9725F}">
      <dgm:prSet/>
      <dgm:spPr/>
      <dgm:t>
        <a:bodyPr/>
        <a:lstStyle/>
        <a:p>
          <a:endParaRPr lang="en-US"/>
        </a:p>
      </dgm:t>
    </dgm:pt>
    <dgm:pt modelId="{A21B5124-1B9A-4B47-A29B-1499F08459A3}">
      <dgm:prSet/>
      <dgm:spPr/>
      <dgm:t>
        <a:bodyPr/>
        <a:lstStyle/>
        <a:p>
          <a:r>
            <a:rPr lang="en-GB" b="0" i="0" baseline="0"/>
            <a:t>Cuts in resources and manpower.</a:t>
          </a:r>
          <a:endParaRPr lang="en-US"/>
        </a:p>
      </dgm:t>
    </dgm:pt>
    <dgm:pt modelId="{55C89007-15A2-49F3-867A-9EF71D87F0F4}" type="parTrans" cxnId="{79EC2F06-5AA8-4A40-A0AA-8A1BFE60088B}">
      <dgm:prSet/>
      <dgm:spPr/>
      <dgm:t>
        <a:bodyPr/>
        <a:lstStyle/>
        <a:p>
          <a:endParaRPr lang="en-US"/>
        </a:p>
      </dgm:t>
    </dgm:pt>
    <dgm:pt modelId="{8CB0BB6E-BE79-43A6-A6A4-DBF7B286D002}" type="sibTrans" cxnId="{79EC2F06-5AA8-4A40-A0AA-8A1BFE60088B}">
      <dgm:prSet/>
      <dgm:spPr/>
      <dgm:t>
        <a:bodyPr/>
        <a:lstStyle/>
        <a:p>
          <a:endParaRPr lang="en-US"/>
        </a:p>
      </dgm:t>
    </dgm:pt>
    <dgm:pt modelId="{A3DD45B2-6FDE-4C28-A753-0B935AD7E94B}">
      <dgm:prSet/>
      <dgm:spPr>
        <a:solidFill>
          <a:schemeClr val="bg2"/>
        </a:solidFill>
      </dgm:spPr>
      <dgm:t>
        <a:bodyPr/>
        <a:lstStyle/>
        <a:p>
          <a:r>
            <a:rPr lang="en-GB" b="0" i="0" baseline="0"/>
            <a:t>Dangers of outsourcing to contractors.</a:t>
          </a:r>
          <a:endParaRPr lang="en-US"/>
        </a:p>
      </dgm:t>
    </dgm:pt>
    <dgm:pt modelId="{F5BB7D18-12C0-4528-AA68-FC13C7F30E38}" type="parTrans" cxnId="{CAB2B140-B970-4294-B75E-E70C9984F240}">
      <dgm:prSet/>
      <dgm:spPr/>
      <dgm:t>
        <a:bodyPr/>
        <a:lstStyle/>
        <a:p>
          <a:endParaRPr lang="en-US"/>
        </a:p>
      </dgm:t>
    </dgm:pt>
    <dgm:pt modelId="{76F46D0E-C4AC-467D-9EC2-D204E8A6CE06}" type="sibTrans" cxnId="{CAB2B140-B970-4294-B75E-E70C9984F240}">
      <dgm:prSet/>
      <dgm:spPr/>
      <dgm:t>
        <a:bodyPr/>
        <a:lstStyle/>
        <a:p>
          <a:endParaRPr lang="en-US"/>
        </a:p>
      </dgm:t>
    </dgm:pt>
    <dgm:pt modelId="{4DFB76F3-EB16-40BD-9AAD-ABC45FD9F4AD}">
      <dgm:prSet/>
      <dgm:spPr/>
      <dgm:t>
        <a:bodyPr/>
        <a:lstStyle/>
        <a:p>
          <a:r>
            <a:rPr lang="en-GB" b="0" i="0" baseline="0"/>
            <a:t>Dilution of risk management processes.</a:t>
          </a:r>
          <a:endParaRPr lang="en-US"/>
        </a:p>
      </dgm:t>
    </dgm:pt>
    <dgm:pt modelId="{BA3B97B5-3AA3-4F14-98CD-1005F00E5CAF}" type="parTrans" cxnId="{18ED6F43-0CBD-4E08-80D2-805AAF993B1E}">
      <dgm:prSet/>
      <dgm:spPr/>
      <dgm:t>
        <a:bodyPr/>
        <a:lstStyle/>
        <a:p>
          <a:endParaRPr lang="en-US"/>
        </a:p>
      </dgm:t>
    </dgm:pt>
    <dgm:pt modelId="{03CF0DA6-9E16-4A18-9005-142B2F8EC29C}" type="sibTrans" cxnId="{18ED6F43-0CBD-4E08-80D2-805AAF993B1E}">
      <dgm:prSet/>
      <dgm:spPr/>
      <dgm:t>
        <a:bodyPr/>
        <a:lstStyle/>
        <a:p>
          <a:endParaRPr lang="en-US"/>
        </a:p>
      </dgm:t>
    </dgm:pt>
    <dgm:pt modelId="{29CFAC73-E710-4273-A869-F1D51ED810AE}">
      <dgm:prSet/>
      <dgm:spPr/>
      <dgm:t>
        <a:bodyPr/>
        <a:lstStyle/>
        <a:p>
          <a:r>
            <a:rPr lang="en-GB" b="0" i="0" baseline="0"/>
            <a:t>Dysfunctional databases.</a:t>
          </a:r>
          <a:endParaRPr lang="en-US"/>
        </a:p>
      </dgm:t>
    </dgm:pt>
    <dgm:pt modelId="{7497ED54-DD57-40AE-89A8-3A81F2701BE7}" type="parTrans" cxnId="{3EC74639-4669-4869-8313-53453CCBCBEF}">
      <dgm:prSet/>
      <dgm:spPr/>
      <dgm:t>
        <a:bodyPr/>
        <a:lstStyle/>
        <a:p>
          <a:endParaRPr lang="en-US"/>
        </a:p>
      </dgm:t>
    </dgm:pt>
    <dgm:pt modelId="{414525B6-8658-473C-A198-E7553B768FF1}" type="sibTrans" cxnId="{3EC74639-4669-4869-8313-53453CCBCBEF}">
      <dgm:prSet/>
      <dgm:spPr/>
      <dgm:t>
        <a:bodyPr/>
        <a:lstStyle/>
        <a:p>
          <a:endParaRPr lang="en-US"/>
        </a:p>
      </dgm:t>
    </dgm:pt>
    <dgm:pt modelId="{C8663734-49DD-46F6-BAF6-10D80E11991B}">
      <dgm:prSet/>
      <dgm:spPr/>
      <dgm:t>
        <a:bodyPr/>
        <a:lstStyle/>
        <a:p>
          <a:r>
            <a:rPr lang="en-GB" b="0" i="0" baseline="0"/>
            <a:t>‘PowerPoint engineering’.</a:t>
          </a:r>
          <a:endParaRPr lang="en-US"/>
        </a:p>
      </dgm:t>
    </dgm:pt>
    <dgm:pt modelId="{989FB0FF-9DA2-4860-B6F8-D635554ABF63}" type="parTrans" cxnId="{73BFD6C4-5171-4240-8DAB-5BF68768E719}">
      <dgm:prSet/>
      <dgm:spPr/>
      <dgm:t>
        <a:bodyPr/>
        <a:lstStyle/>
        <a:p>
          <a:endParaRPr lang="en-US"/>
        </a:p>
      </dgm:t>
    </dgm:pt>
    <dgm:pt modelId="{47C46A64-E4C8-48F6-A90F-D5C6E22DBF19}" type="sibTrans" cxnId="{73BFD6C4-5171-4240-8DAB-5BF68768E719}">
      <dgm:prSet/>
      <dgm:spPr/>
      <dgm:t>
        <a:bodyPr/>
        <a:lstStyle/>
        <a:p>
          <a:endParaRPr lang="en-US"/>
        </a:p>
      </dgm:t>
    </dgm:pt>
    <dgm:pt modelId="{950B8255-BCA3-4560-BB7C-77556EB8DA63}">
      <dgm:prSet/>
      <dgm:spPr/>
      <dgm:t>
        <a:bodyPr/>
        <a:lstStyle/>
        <a:p>
          <a:r>
            <a:rPr lang="en-GB" b="0" i="0" baseline="0"/>
            <a:t>Uncertainties as to Out-of-Service date.</a:t>
          </a:r>
          <a:endParaRPr lang="en-US"/>
        </a:p>
      </dgm:t>
    </dgm:pt>
    <dgm:pt modelId="{01A6FE79-8F4A-4AB4-B0FA-F0C9F8409BD1}" type="parTrans" cxnId="{4B6144DE-41BF-4073-A568-3BB4098756FF}">
      <dgm:prSet/>
      <dgm:spPr/>
      <dgm:t>
        <a:bodyPr/>
        <a:lstStyle/>
        <a:p>
          <a:endParaRPr lang="en-US"/>
        </a:p>
      </dgm:t>
    </dgm:pt>
    <dgm:pt modelId="{0F86114F-2697-4100-801A-C557F2E09F5E}" type="sibTrans" cxnId="{4B6144DE-41BF-4073-A568-3BB4098756FF}">
      <dgm:prSet/>
      <dgm:spPr/>
      <dgm:t>
        <a:bodyPr/>
        <a:lstStyle/>
        <a:p>
          <a:endParaRPr lang="en-US"/>
        </a:p>
      </dgm:t>
    </dgm:pt>
    <dgm:pt modelId="{0AD676E5-184E-402A-B8B0-FEAED1DF35AB}">
      <dgm:prSet/>
      <dgm:spPr>
        <a:solidFill>
          <a:schemeClr val="bg2"/>
        </a:solidFill>
      </dgm:spPr>
      <dgm:t>
        <a:bodyPr/>
        <a:lstStyle/>
        <a:p>
          <a:r>
            <a:rPr lang="en-GB" b="0" i="0" baseline="0"/>
            <a:t>Normalisation of deviance’.</a:t>
          </a:r>
          <a:endParaRPr lang="en-US"/>
        </a:p>
      </dgm:t>
    </dgm:pt>
    <dgm:pt modelId="{48BF7F0A-EFEF-4821-B664-B7847804A4B0}" type="parTrans" cxnId="{84C285C8-3623-4C3D-8779-4DF9C64D6A86}">
      <dgm:prSet/>
      <dgm:spPr/>
      <dgm:t>
        <a:bodyPr/>
        <a:lstStyle/>
        <a:p>
          <a:endParaRPr lang="en-US"/>
        </a:p>
      </dgm:t>
    </dgm:pt>
    <dgm:pt modelId="{6A5D888C-C5BA-4A6D-864B-5E2ECBC4B3DC}" type="sibTrans" cxnId="{84C285C8-3623-4C3D-8779-4DF9C64D6A86}">
      <dgm:prSet/>
      <dgm:spPr/>
      <dgm:t>
        <a:bodyPr/>
        <a:lstStyle/>
        <a:p>
          <a:endParaRPr lang="en-US"/>
        </a:p>
      </dgm:t>
    </dgm:pt>
    <dgm:pt modelId="{530BD4FE-0A20-4558-AB19-4D69C58BF86E}">
      <dgm:prSet/>
      <dgm:spPr/>
      <dgm:t>
        <a:bodyPr/>
        <a:lstStyle/>
        <a:p>
          <a:r>
            <a:rPr lang="en-GB" b="0" i="0" baseline="0" dirty="0"/>
            <a:t>Success-engendered optimism’.</a:t>
          </a:r>
          <a:endParaRPr lang="en-US" dirty="0"/>
        </a:p>
      </dgm:t>
    </dgm:pt>
    <dgm:pt modelId="{5CBF8414-8230-487B-92F1-6B7EA573B08B}" type="parTrans" cxnId="{30B86A66-058C-457D-B295-B35E0F64A124}">
      <dgm:prSet/>
      <dgm:spPr/>
      <dgm:t>
        <a:bodyPr/>
        <a:lstStyle/>
        <a:p>
          <a:endParaRPr lang="en-US"/>
        </a:p>
      </dgm:t>
    </dgm:pt>
    <dgm:pt modelId="{A4BD55EA-237D-45FB-8AEE-3659AF14A988}" type="sibTrans" cxnId="{30B86A66-058C-457D-B295-B35E0F64A124}">
      <dgm:prSet/>
      <dgm:spPr/>
      <dgm:t>
        <a:bodyPr/>
        <a:lstStyle/>
        <a:p>
          <a:endParaRPr lang="en-US"/>
        </a:p>
      </dgm:t>
    </dgm:pt>
    <dgm:pt modelId="{4C65D7CB-A722-4EB3-B1D3-63BB3A73E626}" type="pres">
      <dgm:prSet presAssocID="{254F0158-2161-4BED-9196-5552E0B8C897}" presName="diagram" presStyleCnt="0">
        <dgm:presLayoutVars>
          <dgm:dir/>
          <dgm:resizeHandles val="exact"/>
        </dgm:presLayoutVars>
      </dgm:prSet>
      <dgm:spPr/>
      <dgm:t>
        <a:bodyPr/>
        <a:lstStyle/>
        <a:p>
          <a:endParaRPr lang="en-US"/>
        </a:p>
      </dgm:t>
    </dgm:pt>
    <dgm:pt modelId="{7F2919C5-431F-4AE8-8BFB-A0EB10D90FC4}" type="pres">
      <dgm:prSet presAssocID="{13BF6D0D-FCC3-4810-81D8-F1AD310D7567}" presName="node" presStyleLbl="node1" presStyleIdx="0" presStyleCnt="11">
        <dgm:presLayoutVars>
          <dgm:bulletEnabled val="1"/>
        </dgm:presLayoutVars>
      </dgm:prSet>
      <dgm:spPr/>
      <dgm:t>
        <a:bodyPr/>
        <a:lstStyle/>
        <a:p>
          <a:endParaRPr lang="en-US"/>
        </a:p>
      </dgm:t>
    </dgm:pt>
    <dgm:pt modelId="{C913AB76-3BAF-42E1-A262-6034E1C051C3}" type="pres">
      <dgm:prSet presAssocID="{B34F75BB-2AA9-4D87-8B9C-8A856926A892}" presName="sibTrans" presStyleCnt="0"/>
      <dgm:spPr/>
    </dgm:pt>
    <dgm:pt modelId="{D644703B-5F62-4DC1-B1FD-D54A182BB9AC}" type="pres">
      <dgm:prSet presAssocID="{E2901004-4978-44E3-A040-DE4CD15415EB}" presName="node" presStyleLbl="node1" presStyleIdx="1" presStyleCnt="11">
        <dgm:presLayoutVars>
          <dgm:bulletEnabled val="1"/>
        </dgm:presLayoutVars>
      </dgm:prSet>
      <dgm:spPr/>
      <dgm:t>
        <a:bodyPr/>
        <a:lstStyle/>
        <a:p>
          <a:endParaRPr lang="en-US"/>
        </a:p>
      </dgm:t>
    </dgm:pt>
    <dgm:pt modelId="{669C3865-FAB7-4A6F-B917-2CE9BAC96960}" type="pres">
      <dgm:prSet presAssocID="{8A385511-4995-46CE-832C-47A0C9AD0210}" presName="sibTrans" presStyleCnt="0"/>
      <dgm:spPr/>
    </dgm:pt>
    <dgm:pt modelId="{ACAB9147-B9EE-48CC-B8CA-CF1F1C302321}" type="pres">
      <dgm:prSet presAssocID="{DED8F7FE-463E-4AC2-A7C6-FFC7D414738E}" presName="node" presStyleLbl="node1" presStyleIdx="2" presStyleCnt="11">
        <dgm:presLayoutVars>
          <dgm:bulletEnabled val="1"/>
        </dgm:presLayoutVars>
      </dgm:prSet>
      <dgm:spPr/>
      <dgm:t>
        <a:bodyPr/>
        <a:lstStyle/>
        <a:p>
          <a:endParaRPr lang="en-US"/>
        </a:p>
      </dgm:t>
    </dgm:pt>
    <dgm:pt modelId="{3FEE1402-F484-4C56-86F2-DE06FFB44E9B}" type="pres">
      <dgm:prSet presAssocID="{6EA9AAEF-C33C-42F5-9493-65905BB75FD8}" presName="sibTrans" presStyleCnt="0"/>
      <dgm:spPr/>
    </dgm:pt>
    <dgm:pt modelId="{363F37C0-A1DD-400A-9746-99690B78027B}" type="pres">
      <dgm:prSet presAssocID="{A21B5124-1B9A-4B47-A29B-1499F08459A3}" presName="node" presStyleLbl="node1" presStyleIdx="3" presStyleCnt="11">
        <dgm:presLayoutVars>
          <dgm:bulletEnabled val="1"/>
        </dgm:presLayoutVars>
      </dgm:prSet>
      <dgm:spPr/>
      <dgm:t>
        <a:bodyPr/>
        <a:lstStyle/>
        <a:p>
          <a:endParaRPr lang="en-US"/>
        </a:p>
      </dgm:t>
    </dgm:pt>
    <dgm:pt modelId="{A4C231D0-9398-475F-8FA3-CC7198E06016}" type="pres">
      <dgm:prSet presAssocID="{8CB0BB6E-BE79-43A6-A6A4-DBF7B286D002}" presName="sibTrans" presStyleCnt="0"/>
      <dgm:spPr/>
    </dgm:pt>
    <dgm:pt modelId="{BB40B55D-9237-48AC-B11D-3F6C62EC5EE1}" type="pres">
      <dgm:prSet presAssocID="{A3DD45B2-6FDE-4C28-A753-0B935AD7E94B}" presName="node" presStyleLbl="node1" presStyleIdx="4" presStyleCnt="11">
        <dgm:presLayoutVars>
          <dgm:bulletEnabled val="1"/>
        </dgm:presLayoutVars>
      </dgm:prSet>
      <dgm:spPr/>
      <dgm:t>
        <a:bodyPr/>
        <a:lstStyle/>
        <a:p>
          <a:endParaRPr lang="en-US"/>
        </a:p>
      </dgm:t>
    </dgm:pt>
    <dgm:pt modelId="{28170041-5902-40AC-9022-0FBDDC8649E7}" type="pres">
      <dgm:prSet presAssocID="{76F46D0E-C4AC-467D-9EC2-D204E8A6CE06}" presName="sibTrans" presStyleCnt="0"/>
      <dgm:spPr/>
    </dgm:pt>
    <dgm:pt modelId="{F4AB7007-FF28-4671-BA9B-B50024A59654}" type="pres">
      <dgm:prSet presAssocID="{4DFB76F3-EB16-40BD-9AAD-ABC45FD9F4AD}" presName="node" presStyleLbl="node1" presStyleIdx="5" presStyleCnt="11">
        <dgm:presLayoutVars>
          <dgm:bulletEnabled val="1"/>
        </dgm:presLayoutVars>
      </dgm:prSet>
      <dgm:spPr/>
      <dgm:t>
        <a:bodyPr/>
        <a:lstStyle/>
        <a:p>
          <a:endParaRPr lang="en-US"/>
        </a:p>
      </dgm:t>
    </dgm:pt>
    <dgm:pt modelId="{EF90A078-A89B-471B-9F0A-8C9C72E40800}" type="pres">
      <dgm:prSet presAssocID="{03CF0DA6-9E16-4A18-9005-142B2F8EC29C}" presName="sibTrans" presStyleCnt="0"/>
      <dgm:spPr/>
    </dgm:pt>
    <dgm:pt modelId="{30833697-E339-4011-9CA4-A19F94880C45}" type="pres">
      <dgm:prSet presAssocID="{29CFAC73-E710-4273-A869-F1D51ED810AE}" presName="node" presStyleLbl="node1" presStyleIdx="6" presStyleCnt="11">
        <dgm:presLayoutVars>
          <dgm:bulletEnabled val="1"/>
        </dgm:presLayoutVars>
      </dgm:prSet>
      <dgm:spPr/>
      <dgm:t>
        <a:bodyPr/>
        <a:lstStyle/>
        <a:p>
          <a:endParaRPr lang="en-US"/>
        </a:p>
      </dgm:t>
    </dgm:pt>
    <dgm:pt modelId="{2019F1FA-E4DC-46D3-ADA7-AC34439C0DC9}" type="pres">
      <dgm:prSet presAssocID="{414525B6-8658-473C-A198-E7553B768FF1}" presName="sibTrans" presStyleCnt="0"/>
      <dgm:spPr/>
    </dgm:pt>
    <dgm:pt modelId="{3433677B-3E00-48F4-A03B-15511650DB3B}" type="pres">
      <dgm:prSet presAssocID="{C8663734-49DD-46F6-BAF6-10D80E11991B}" presName="node" presStyleLbl="node1" presStyleIdx="7" presStyleCnt="11">
        <dgm:presLayoutVars>
          <dgm:bulletEnabled val="1"/>
        </dgm:presLayoutVars>
      </dgm:prSet>
      <dgm:spPr/>
      <dgm:t>
        <a:bodyPr/>
        <a:lstStyle/>
        <a:p>
          <a:endParaRPr lang="en-US"/>
        </a:p>
      </dgm:t>
    </dgm:pt>
    <dgm:pt modelId="{F44B10F4-3DE1-402F-A676-51A15AEACB88}" type="pres">
      <dgm:prSet presAssocID="{47C46A64-E4C8-48F6-A90F-D5C6E22DBF19}" presName="sibTrans" presStyleCnt="0"/>
      <dgm:spPr/>
    </dgm:pt>
    <dgm:pt modelId="{160F03A9-B13B-41B0-B2C8-E7A77C698690}" type="pres">
      <dgm:prSet presAssocID="{950B8255-BCA3-4560-BB7C-77556EB8DA63}" presName="node" presStyleLbl="node1" presStyleIdx="8" presStyleCnt="11">
        <dgm:presLayoutVars>
          <dgm:bulletEnabled val="1"/>
        </dgm:presLayoutVars>
      </dgm:prSet>
      <dgm:spPr/>
      <dgm:t>
        <a:bodyPr/>
        <a:lstStyle/>
        <a:p>
          <a:endParaRPr lang="en-US"/>
        </a:p>
      </dgm:t>
    </dgm:pt>
    <dgm:pt modelId="{6513D044-1CE1-4687-87B7-389F3CDF9FB7}" type="pres">
      <dgm:prSet presAssocID="{0F86114F-2697-4100-801A-C557F2E09F5E}" presName="sibTrans" presStyleCnt="0"/>
      <dgm:spPr/>
    </dgm:pt>
    <dgm:pt modelId="{822E06AB-048E-4A24-97FA-A634DBDCC788}" type="pres">
      <dgm:prSet presAssocID="{0AD676E5-184E-402A-B8B0-FEAED1DF35AB}" presName="node" presStyleLbl="node1" presStyleIdx="9" presStyleCnt="11">
        <dgm:presLayoutVars>
          <dgm:bulletEnabled val="1"/>
        </dgm:presLayoutVars>
      </dgm:prSet>
      <dgm:spPr/>
      <dgm:t>
        <a:bodyPr/>
        <a:lstStyle/>
        <a:p>
          <a:endParaRPr lang="en-US"/>
        </a:p>
      </dgm:t>
    </dgm:pt>
    <dgm:pt modelId="{EB47F556-0E46-4190-95F5-26F8ED57DA16}" type="pres">
      <dgm:prSet presAssocID="{6A5D888C-C5BA-4A6D-864B-5E2ECBC4B3DC}" presName="sibTrans" presStyleCnt="0"/>
      <dgm:spPr/>
    </dgm:pt>
    <dgm:pt modelId="{C082595C-DAC3-4D2E-8A52-0E1CF2EB2285}" type="pres">
      <dgm:prSet presAssocID="{530BD4FE-0A20-4558-AB19-4D69C58BF86E}" presName="node" presStyleLbl="node1" presStyleIdx="10" presStyleCnt="11" custLinFactNeighborX="-663">
        <dgm:presLayoutVars>
          <dgm:bulletEnabled val="1"/>
        </dgm:presLayoutVars>
      </dgm:prSet>
      <dgm:spPr/>
      <dgm:t>
        <a:bodyPr/>
        <a:lstStyle/>
        <a:p>
          <a:endParaRPr lang="en-US"/>
        </a:p>
      </dgm:t>
    </dgm:pt>
  </dgm:ptLst>
  <dgm:cxnLst>
    <dgm:cxn modelId="{51971E17-57A3-4066-9191-DC6FA95F377D}" type="presOf" srcId="{29CFAC73-E710-4273-A869-F1D51ED810AE}" destId="{30833697-E339-4011-9CA4-A19F94880C45}" srcOrd="0" destOrd="0" presId="urn:microsoft.com/office/officeart/2005/8/layout/default"/>
    <dgm:cxn modelId="{284BB45D-B474-41DF-A84B-6D188B0A9059}" type="presOf" srcId="{530BD4FE-0A20-4558-AB19-4D69C58BF86E}" destId="{C082595C-DAC3-4D2E-8A52-0E1CF2EB2285}" srcOrd="0" destOrd="0" presId="urn:microsoft.com/office/officeart/2005/8/layout/default"/>
    <dgm:cxn modelId="{A60C7290-AF21-4DBB-A38A-51754A5DD513}" type="presOf" srcId="{C8663734-49DD-46F6-BAF6-10D80E11991B}" destId="{3433677B-3E00-48F4-A03B-15511650DB3B}" srcOrd="0" destOrd="0" presId="urn:microsoft.com/office/officeart/2005/8/layout/default"/>
    <dgm:cxn modelId="{B20D1408-BF35-4845-BEB9-F817FECC469B}" type="presOf" srcId="{4DFB76F3-EB16-40BD-9AAD-ABC45FD9F4AD}" destId="{F4AB7007-FF28-4671-BA9B-B50024A59654}" srcOrd="0" destOrd="0" presId="urn:microsoft.com/office/officeart/2005/8/layout/default"/>
    <dgm:cxn modelId="{3EC74639-4669-4869-8313-53453CCBCBEF}" srcId="{254F0158-2161-4BED-9196-5552E0B8C897}" destId="{29CFAC73-E710-4273-A869-F1D51ED810AE}" srcOrd="6" destOrd="0" parTransId="{7497ED54-DD57-40AE-89A8-3A81F2701BE7}" sibTransId="{414525B6-8658-473C-A198-E7553B768FF1}"/>
    <dgm:cxn modelId="{49A43A70-D709-4D25-8E62-BB6CB444B1F2}" type="presOf" srcId="{E2901004-4978-44E3-A040-DE4CD15415EB}" destId="{D644703B-5F62-4DC1-B1FD-D54A182BB9AC}" srcOrd="0" destOrd="0" presId="urn:microsoft.com/office/officeart/2005/8/layout/default"/>
    <dgm:cxn modelId="{7C086FF3-6CF6-4F57-ADD0-0462E7F2DDB4}" type="presOf" srcId="{254F0158-2161-4BED-9196-5552E0B8C897}" destId="{4C65D7CB-A722-4EB3-B1D3-63BB3A73E626}" srcOrd="0" destOrd="0" presId="urn:microsoft.com/office/officeart/2005/8/layout/default"/>
    <dgm:cxn modelId="{79EC2F06-5AA8-4A40-A0AA-8A1BFE60088B}" srcId="{254F0158-2161-4BED-9196-5552E0B8C897}" destId="{A21B5124-1B9A-4B47-A29B-1499F08459A3}" srcOrd="3" destOrd="0" parTransId="{55C89007-15A2-49F3-867A-9EF71D87F0F4}" sibTransId="{8CB0BB6E-BE79-43A6-A6A4-DBF7B286D002}"/>
    <dgm:cxn modelId="{73BFD6C4-5171-4240-8DAB-5BF68768E719}" srcId="{254F0158-2161-4BED-9196-5552E0B8C897}" destId="{C8663734-49DD-46F6-BAF6-10D80E11991B}" srcOrd="7" destOrd="0" parTransId="{989FB0FF-9DA2-4860-B6F8-D635554ABF63}" sibTransId="{47C46A64-E4C8-48F6-A90F-D5C6E22DBF19}"/>
    <dgm:cxn modelId="{84C285C8-3623-4C3D-8779-4DF9C64D6A86}" srcId="{254F0158-2161-4BED-9196-5552E0B8C897}" destId="{0AD676E5-184E-402A-B8B0-FEAED1DF35AB}" srcOrd="9" destOrd="0" parTransId="{48BF7F0A-EFEF-4821-B664-B7847804A4B0}" sibTransId="{6A5D888C-C5BA-4A6D-864B-5E2ECBC4B3DC}"/>
    <dgm:cxn modelId="{30B86A66-058C-457D-B295-B35E0F64A124}" srcId="{254F0158-2161-4BED-9196-5552E0B8C897}" destId="{530BD4FE-0A20-4558-AB19-4D69C58BF86E}" srcOrd="10" destOrd="0" parTransId="{5CBF8414-8230-487B-92F1-6B7EA573B08B}" sibTransId="{A4BD55EA-237D-45FB-8AEE-3659AF14A988}"/>
    <dgm:cxn modelId="{CAB2B140-B970-4294-B75E-E70C9984F240}" srcId="{254F0158-2161-4BED-9196-5552E0B8C897}" destId="{A3DD45B2-6FDE-4C28-A753-0B935AD7E94B}" srcOrd="4" destOrd="0" parTransId="{F5BB7D18-12C0-4528-AA68-FC13C7F30E38}" sibTransId="{76F46D0E-C4AC-467D-9EC2-D204E8A6CE06}"/>
    <dgm:cxn modelId="{4B6144DE-41BF-4073-A568-3BB4098756FF}" srcId="{254F0158-2161-4BED-9196-5552E0B8C897}" destId="{950B8255-BCA3-4560-BB7C-77556EB8DA63}" srcOrd="8" destOrd="0" parTransId="{01A6FE79-8F4A-4AB4-B0FA-F0C9F8409BD1}" sibTransId="{0F86114F-2697-4100-801A-C557F2E09F5E}"/>
    <dgm:cxn modelId="{452BAB89-3CA9-4B9C-9B94-0DCC736D025D}" srcId="{254F0158-2161-4BED-9196-5552E0B8C897}" destId="{13BF6D0D-FCC3-4810-81D8-F1AD310D7567}" srcOrd="0" destOrd="0" parTransId="{7CB510DD-A2B7-4C13-86A5-FE72A687CC05}" sibTransId="{B34F75BB-2AA9-4D87-8B9C-8A856926A892}"/>
    <dgm:cxn modelId="{4E185523-E7FC-4D92-85FE-FD68B58D79E8}" type="presOf" srcId="{A21B5124-1B9A-4B47-A29B-1499F08459A3}" destId="{363F37C0-A1DD-400A-9746-99690B78027B}" srcOrd="0" destOrd="0" presId="urn:microsoft.com/office/officeart/2005/8/layout/default"/>
    <dgm:cxn modelId="{CFB5688C-56B8-4C71-B1BC-9A3517A9725F}" srcId="{254F0158-2161-4BED-9196-5552E0B8C897}" destId="{DED8F7FE-463E-4AC2-A7C6-FFC7D414738E}" srcOrd="2" destOrd="0" parTransId="{D161D6A0-C5FF-4EAF-8DEC-4B6F4687C679}" sibTransId="{6EA9AAEF-C33C-42F5-9493-65905BB75FD8}"/>
    <dgm:cxn modelId="{F8744C9D-A5E9-495C-AE32-53352DA36A6D}" srcId="{254F0158-2161-4BED-9196-5552E0B8C897}" destId="{E2901004-4978-44E3-A040-DE4CD15415EB}" srcOrd="1" destOrd="0" parTransId="{9524C743-935B-4DE6-8912-078D93CBE247}" sibTransId="{8A385511-4995-46CE-832C-47A0C9AD0210}"/>
    <dgm:cxn modelId="{468B8244-75AC-4879-B321-797B69D232CD}" type="presOf" srcId="{13BF6D0D-FCC3-4810-81D8-F1AD310D7567}" destId="{7F2919C5-431F-4AE8-8BFB-A0EB10D90FC4}" srcOrd="0" destOrd="0" presId="urn:microsoft.com/office/officeart/2005/8/layout/default"/>
    <dgm:cxn modelId="{8B71A7EB-1EB8-474D-B278-1DE379635424}" type="presOf" srcId="{DED8F7FE-463E-4AC2-A7C6-FFC7D414738E}" destId="{ACAB9147-B9EE-48CC-B8CA-CF1F1C302321}" srcOrd="0" destOrd="0" presId="urn:microsoft.com/office/officeart/2005/8/layout/default"/>
    <dgm:cxn modelId="{18ED6F43-0CBD-4E08-80D2-805AAF993B1E}" srcId="{254F0158-2161-4BED-9196-5552E0B8C897}" destId="{4DFB76F3-EB16-40BD-9AAD-ABC45FD9F4AD}" srcOrd="5" destOrd="0" parTransId="{BA3B97B5-3AA3-4F14-98CD-1005F00E5CAF}" sibTransId="{03CF0DA6-9E16-4A18-9005-142B2F8EC29C}"/>
    <dgm:cxn modelId="{1F23A8EC-49FF-4321-BD44-BD30F4027911}" type="presOf" srcId="{0AD676E5-184E-402A-B8B0-FEAED1DF35AB}" destId="{822E06AB-048E-4A24-97FA-A634DBDCC788}" srcOrd="0" destOrd="0" presId="urn:microsoft.com/office/officeart/2005/8/layout/default"/>
    <dgm:cxn modelId="{9BECEEE2-189E-46DE-98BE-6346D42E9093}" type="presOf" srcId="{A3DD45B2-6FDE-4C28-A753-0B935AD7E94B}" destId="{BB40B55D-9237-48AC-B11D-3F6C62EC5EE1}" srcOrd="0" destOrd="0" presId="urn:microsoft.com/office/officeart/2005/8/layout/default"/>
    <dgm:cxn modelId="{344FAAE2-FD47-4A83-ABA2-69464165AF94}" type="presOf" srcId="{950B8255-BCA3-4560-BB7C-77556EB8DA63}" destId="{160F03A9-B13B-41B0-B2C8-E7A77C698690}" srcOrd="0" destOrd="0" presId="urn:microsoft.com/office/officeart/2005/8/layout/default"/>
    <dgm:cxn modelId="{AA78B01A-B653-48C1-BAB9-4C6642790401}" type="presParOf" srcId="{4C65D7CB-A722-4EB3-B1D3-63BB3A73E626}" destId="{7F2919C5-431F-4AE8-8BFB-A0EB10D90FC4}" srcOrd="0" destOrd="0" presId="urn:microsoft.com/office/officeart/2005/8/layout/default"/>
    <dgm:cxn modelId="{3683B448-43F3-44FB-9E67-591975410755}" type="presParOf" srcId="{4C65D7CB-A722-4EB3-B1D3-63BB3A73E626}" destId="{C913AB76-3BAF-42E1-A262-6034E1C051C3}" srcOrd="1" destOrd="0" presId="urn:microsoft.com/office/officeart/2005/8/layout/default"/>
    <dgm:cxn modelId="{31520E35-0670-41C2-8C22-E2E862E88CB0}" type="presParOf" srcId="{4C65D7CB-A722-4EB3-B1D3-63BB3A73E626}" destId="{D644703B-5F62-4DC1-B1FD-D54A182BB9AC}" srcOrd="2" destOrd="0" presId="urn:microsoft.com/office/officeart/2005/8/layout/default"/>
    <dgm:cxn modelId="{CCE35ADC-B620-49E5-B71A-7FA4DDF57CD8}" type="presParOf" srcId="{4C65D7CB-A722-4EB3-B1D3-63BB3A73E626}" destId="{669C3865-FAB7-4A6F-B917-2CE9BAC96960}" srcOrd="3" destOrd="0" presId="urn:microsoft.com/office/officeart/2005/8/layout/default"/>
    <dgm:cxn modelId="{E5384FA4-5AF0-4CC0-A2C2-E29D83AECA60}" type="presParOf" srcId="{4C65D7CB-A722-4EB3-B1D3-63BB3A73E626}" destId="{ACAB9147-B9EE-48CC-B8CA-CF1F1C302321}" srcOrd="4" destOrd="0" presId="urn:microsoft.com/office/officeart/2005/8/layout/default"/>
    <dgm:cxn modelId="{8230377D-0294-4FCB-934E-6F9DA00C21C9}" type="presParOf" srcId="{4C65D7CB-A722-4EB3-B1D3-63BB3A73E626}" destId="{3FEE1402-F484-4C56-86F2-DE06FFB44E9B}" srcOrd="5" destOrd="0" presId="urn:microsoft.com/office/officeart/2005/8/layout/default"/>
    <dgm:cxn modelId="{C9B79E92-DEB4-4C0A-B609-21347C1CC5F8}" type="presParOf" srcId="{4C65D7CB-A722-4EB3-B1D3-63BB3A73E626}" destId="{363F37C0-A1DD-400A-9746-99690B78027B}" srcOrd="6" destOrd="0" presId="urn:microsoft.com/office/officeart/2005/8/layout/default"/>
    <dgm:cxn modelId="{DD3D408F-22D8-422E-AC46-C4E572B92601}" type="presParOf" srcId="{4C65D7CB-A722-4EB3-B1D3-63BB3A73E626}" destId="{A4C231D0-9398-475F-8FA3-CC7198E06016}" srcOrd="7" destOrd="0" presId="urn:microsoft.com/office/officeart/2005/8/layout/default"/>
    <dgm:cxn modelId="{9CC0151A-686A-4B30-987A-1F6FB093D5C0}" type="presParOf" srcId="{4C65D7CB-A722-4EB3-B1D3-63BB3A73E626}" destId="{BB40B55D-9237-48AC-B11D-3F6C62EC5EE1}" srcOrd="8" destOrd="0" presId="urn:microsoft.com/office/officeart/2005/8/layout/default"/>
    <dgm:cxn modelId="{9E6869BD-32DC-4986-8051-A801F2B4700C}" type="presParOf" srcId="{4C65D7CB-A722-4EB3-B1D3-63BB3A73E626}" destId="{28170041-5902-40AC-9022-0FBDDC8649E7}" srcOrd="9" destOrd="0" presId="urn:microsoft.com/office/officeart/2005/8/layout/default"/>
    <dgm:cxn modelId="{179782A7-16BD-4BCB-9F25-03DD0A75A69C}" type="presParOf" srcId="{4C65D7CB-A722-4EB3-B1D3-63BB3A73E626}" destId="{F4AB7007-FF28-4671-BA9B-B50024A59654}" srcOrd="10" destOrd="0" presId="urn:microsoft.com/office/officeart/2005/8/layout/default"/>
    <dgm:cxn modelId="{CF8AE28E-FE25-4F90-96C4-8D90CB562502}" type="presParOf" srcId="{4C65D7CB-A722-4EB3-B1D3-63BB3A73E626}" destId="{EF90A078-A89B-471B-9F0A-8C9C72E40800}" srcOrd="11" destOrd="0" presId="urn:microsoft.com/office/officeart/2005/8/layout/default"/>
    <dgm:cxn modelId="{8E70B1EF-D6B5-4D81-8ED4-B120AAC3A332}" type="presParOf" srcId="{4C65D7CB-A722-4EB3-B1D3-63BB3A73E626}" destId="{30833697-E339-4011-9CA4-A19F94880C45}" srcOrd="12" destOrd="0" presId="urn:microsoft.com/office/officeart/2005/8/layout/default"/>
    <dgm:cxn modelId="{B4909D90-1EA3-4801-B3B5-C429F21ED643}" type="presParOf" srcId="{4C65D7CB-A722-4EB3-B1D3-63BB3A73E626}" destId="{2019F1FA-E4DC-46D3-ADA7-AC34439C0DC9}" srcOrd="13" destOrd="0" presId="urn:microsoft.com/office/officeart/2005/8/layout/default"/>
    <dgm:cxn modelId="{EB4B766D-D31F-40B3-9EDE-AD14EA2C6261}" type="presParOf" srcId="{4C65D7CB-A722-4EB3-B1D3-63BB3A73E626}" destId="{3433677B-3E00-48F4-A03B-15511650DB3B}" srcOrd="14" destOrd="0" presId="urn:microsoft.com/office/officeart/2005/8/layout/default"/>
    <dgm:cxn modelId="{2EF9623F-0704-4918-8108-5DF4AD1673D2}" type="presParOf" srcId="{4C65D7CB-A722-4EB3-B1D3-63BB3A73E626}" destId="{F44B10F4-3DE1-402F-A676-51A15AEACB88}" srcOrd="15" destOrd="0" presId="urn:microsoft.com/office/officeart/2005/8/layout/default"/>
    <dgm:cxn modelId="{C83E2070-BE9C-49FC-A5C5-A74B7381BA51}" type="presParOf" srcId="{4C65D7CB-A722-4EB3-B1D3-63BB3A73E626}" destId="{160F03A9-B13B-41B0-B2C8-E7A77C698690}" srcOrd="16" destOrd="0" presId="urn:microsoft.com/office/officeart/2005/8/layout/default"/>
    <dgm:cxn modelId="{88D3E4EE-480A-40DC-8EE6-34D6C836358F}" type="presParOf" srcId="{4C65D7CB-A722-4EB3-B1D3-63BB3A73E626}" destId="{6513D044-1CE1-4687-87B7-389F3CDF9FB7}" srcOrd="17" destOrd="0" presId="urn:microsoft.com/office/officeart/2005/8/layout/default"/>
    <dgm:cxn modelId="{B4C18BE7-46C5-4E1A-B818-657C4CB665AC}" type="presParOf" srcId="{4C65D7CB-A722-4EB3-B1D3-63BB3A73E626}" destId="{822E06AB-048E-4A24-97FA-A634DBDCC788}" srcOrd="18" destOrd="0" presId="urn:microsoft.com/office/officeart/2005/8/layout/default"/>
    <dgm:cxn modelId="{C20915F8-84F6-44BE-8476-35268905FC02}" type="presParOf" srcId="{4C65D7CB-A722-4EB3-B1D3-63BB3A73E626}" destId="{EB47F556-0E46-4190-95F5-26F8ED57DA16}" srcOrd="19" destOrd="0" presId="urn:microsoft.com/office/officeart/2005/8/layout/default"/>
    <dgm:cxn modelId="{8BC1DF2D-F991-4F55-B83F-498095C2A08E}" type="presParOf" srcId="{4C65D7CB-A722-4EB3-B1D3-63BB3A73E626}" destId="{C082595C-DAC3-4D2E-8A52-0E1CF2EB2285}"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3E57F-3CA4-4488-B63C-9DFBB1AF29DC}">
      <dsp:nvSpPr>
        <dsp:cNvPr id="0" name=""/>
        <dsp:cNvSpPr/>
      </dsp:nvSpPr>
      <dsp:spPr>
        <a:xfrm rot="16200000">
          <a:off x="648933" y="-648933"/>
          <a:ext cx="2452940" cy="3750807"/>
        </a:xfrm>
        <a:prstGeom prst="round1Rect">
          <a:avLst/>
        </a:prstGeom>
        <a:solidFill>
          <a:schemeClr val="tx2">
            <a:lumMod val="40000"/>
            <a:lumOff val="60000"/>
          </a:schemeClr>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305816" tIns="305816" rIns="305816" bIns="305816" numCol="1" spcCol="1270" anchor="ctr" anchorCtr="0">
          <a:noAutofit/>
        </a:bodyPr>
        <a:lstStyle/>
        <a:p>
          <a:pPr lvl="0" algn="ctr" defTabSz="1911350">
            <a:lnSpc>
              <a:spcPct val="90000"/>
            </a:lnSpc>
            <a:spcBef>
              <a:spcPct val="0"/>
            </a:spcBef>
            <a:spcAft>
              <a:spcPct val="35000"/>
            </a:spcAft>
          </a:pPr>
          <a:r>
            <a:rPr lang="en-US" sz="4300" kern="1200" dirty="0" smtClean="0"/>
            <a:t>System</a:t>
          </a:r>
          <a:endParaRPr lang="en-US" sz="4300" kern="1200" dirty="0"/>
        </a:p>
      </dsp:txBody>
      <dsp:txXfrm rot="5400000">
        <a:off x="-1" y="1"/>
        <a:ext cx="3750807" cy="1839705"/>
      </dsp:txXfrm>
    </dsp:sp>
    <dsp:sp modelId="{D49B9A9F-129D-4613-84A0-56EB797FF584}">
      <dsp:nvSpPr>
        <dsp:cNvPr id="0" name=""/>
        <dsp:cNvSpPr/>
      </dsp:nvSpPr>
      <dsp:spPr>
        <a:xfrm>
          <a:off x="3750807" y="0"/>
          <a:ext cx="3750807" cy="2452940"/>
        </a:xfrm>
        <a:prstGeom prst="round1Rect">
          <a:avLst/>
        </a:prstGeom>
        <a:solidFill>
          <a:schemeClr val="bg2">
            <a:lumMod val="75000"/>
          </a:schemeClr>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305816" tIns="305816" rIns="305816" bIns="305816" numCol="1" spcCol="1270" anchor="ctr" anchorCtr="0">
          <a:noAutofit/>
        </a:bodyPr>
        <a:lstStyle/>
        <a:p>
          <a:pPr lvl="0" algn="ctr" defTabSz="1911350">
            <a:lnSpc>
              <a:spcPct val="90000"/>
            </a:lnSpc>
            <a:spcBef>
              <a:spcPct val="0"/>
            </a:spcBef>
            <a:spcAft>
              <a:spcPct val="35000"/>
            </a:spcAft>
          </a:pPr>
          <a:r>
            <a:rPr lang="en-US" sz="4300" b="1" kern="1200" dirty="0" smtClean="0">
              <a:solidFill>
                <a:schemeClr val="bg1"/>
              </a:solidFill>
            </a:rPr>
            <a:t>Variation</a:t>
          </a:r>
          <a:endParaRPr lang="en-US" sz="4300" b="1" kern="1200" dirty="0">
            <a:solidFill>
              <a:schemeClr val="bg1"/>
            </a:solidFill>
          </a:endParaRPr>
        </a:p>
      </dsp:txBody>
      <dsp:txXfrm>
        <a:off x="3750807" y="0"/>
        <a:ext cx="3750807" cy="1839705"/>
      </dsp:txXfrm>
    </dsp:sp>
    <dsp:sp modelId="{0A846216-8D09-41CC-87FE-96F628C5F85C}">
      <dsp:nvSpPr>
        <dsp:cNvPr id="0" name=""/>
        <dsp:cNvSpPr/>
      </dsp:nvSpPr>
      <dsp:spPr>
        <a:xfrm rot="10800000">
          <a:off x="0" y="2452940"/>
          <a:ext cx="3750807" cy="2452940"/>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lvl="0" algn="ctr" defTabSz="1911350">
            <a:lnSpc>
              <a:spcPct val="90000"/>
            </a:lnSpc>
            <a:spcBef>
              <a:spcPct val="0"/>
            </a:spcBef>
            <a:spcAft>
              <a:spcPct val="35000"/>
            </a:spcAft>
          </a:pPr>
          <a:r>
            <a:rPr lang="en-US" sz="4300" kern="1200" dirty="0" smtClean="0"/>
            <a:t>Theory</a:t>
          </a:r>
          <a:endParaRPr lang="en-US" sz="4300" kern="1200" dirty="0"/>
        </a:p>
      </dsp:txBody>
      <dsp:txXfrm rot="10800000">
        <a:off x="0" y="3066175"/>
        <a:ext cx="3750807" cy="1839705"/>
      </dsp:txXfrm>
    </dsp:sp>
    <dsp:sp modelId="{1CB5AA02-4EF1-47B0-BA1D-805A18F946E2}">
      <dsp:nvSpPr>
        <dsp:cNvPr id="0" name=""/>
        <dsp:cNvSpPr/>
      </dsp:nvSpPr>
      <dsp:spPr>
        <a:xfrm rot="5400000">
          <a:off x="4399740" y="1804007"/>
          <a:ext cx="2452940" cy="3750807"/>
        </a:xfrm>
        <a:prstGeom prst="round1Rect">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305816" tIns="305816" rIns="305816" bIns="305816" numCol="1" spcCol="1270" anchor="ctr" anchorCtr="0">
          <a:noAutofit/>
        </a:bodyPr>
        <a:lstStyle/>
        <a:p>
          <a:pPr lvl="0" algn="ctr" defTabSz="1911350">
            <a:lnSpc>
              <a:spcPct val="90000"/>
            </a:lnSpc>
            <a:spcBef>
              <a:spcPct val="0"/>
            </a:spcBef>
            <a:spcAft>
              <a:spcPct val="35000"/>
            </a:spcAft>
          </a:pPr>
          <a:r>
            <a:rPr lang="en-US" sz="4300" kern="1200" dirty="0" smtClean="0"/>
            <a:t>Human </a:t>
          </a:r>
          <a:r>
            <a:rPr lang="en-US" sz="4300" kern="1200" dirty="0" err="1" smtClean="0"/>
            <a:t>Behaviour</a:t>
          </a:r>
          <a:endParaRPr lang="en-US" sz="4300" kern="1200" dirty="0"/>
        </a:p>
      </dsp:txBody>
      <dsp:txXfrm rot="-5400000">
        <a:off x="3750806" y="3066175"/>
        <a:ext cx="3750807" cy="1839705"/>
      </dsp:txXfrm>
    </dsp:sp>
    <dsp:sp modelId="{888324D9-1C78-4207-9842-5F6055A783DB}">
      <dsp:nvSpPr>
        <dsp:cNvPr id="0" name=""/>
        <dsp:cNvSpPr/>
      </dsp:nvSpPr>
      <dsp:spPr>
        <a:xfrm>
          <a:off x="2625564" y="1839705"/>
          <a:ext cx="2250484" cy="1226470"/>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t>QI</a:t>
          </a:r>
          <a:endParaRPr lang="en-US" sz="4300" kern="1200" dirty="0"/>
        </a:p>
      </dsp:txBody>
      <dsp:txXfrm>
        <a:off x="2685435" y="1899576"/>
        <a:ext cx="2130742" cy="11067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2919C5-431F-4AE8-8BFB-A0EB10D90FC4}">
      <dsp:nvSpPr>
        <dsp:cNvPr id="0" name=""/>
        <dsp:cNvSpPr/>
      </dsp:nvSpPr>
      <dsp:spPr>
        <a:xfrm>
          <a:off x="173249" y="2608"/>
          <a:ext cx="2704732" cy="162283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b="0" i="0" kern="1200" baseline="0" dirty="0"/>
            <a:t>The ‘can do’ attitude and ‘perfect place’ culture.</a:t>
          </a:r>
          <a:endParaRPr lang="en-US" sz="2500" kern="1200" dirty="0"/>
        </a:p>
      </dsp:txBody>
      <dsp:txXfrm>
        <a:off x="173249" y="2608"/>
        <a:ext cx="2704732" cy="1622839"/>
      </dsp:txXfrm>
    </dsp:sp>
    <dsp:sp modelId="{D644703B-5F62-4DC1-B1FD-D54A182BB9AC}">
      <dsp:nvSpPr>
        <dsp:cNvPr id="0" name=""/>
        <dsp:cNvSpPr/>
      </dsp:nvSpPr>
      <dsp:spPr>
        <a:xfrm>
          <a:off x="3148454" y="2608"/>
          <a:ext cx="2704732" cy="162283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b="0" i="0" kern="1200" baseline="0"/>
            <a:t>Torrent of changes and organisational turmoil.</a:t>
          </a:r>
          <a:endParaRPr lang="en-US" sz="2500" kern="1200"/>
        </a:p>
      </dsp:txBody>
      <dsp:txXfrm>
        <a:off x="3148454" y="2608"/>
        <a:ext cx="2704732" cy="1622839"/>
      </dsp:txXfrm>
    </dsp:sp>
    <dsp:sp modelId="{ACAB9147-B9EE-48CC-B8CA-CF1F1C302321}">
      <dsp:nvSpPr>
        <dsp:cNvPr id="0" name=""/>
        <dsp:cNvSpPr/>
      </dsp:nvSpPr>
      <dsp:spPr>
        <a:xfrm>
          <a:off x="6123660" y="2608"/>
          <a:ext cx="2704732" cy="162283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b="0" i="0" kern="1200" baseline="0"/>
            <a:t>Imposition of ‘business’ principles.</a:t>
          </a:r>
          <a:endParaRPr lang="en-US" sz="2500" kern="1200"/>
        </a:p>
      </dsp:txBody>
      <dsp:txXfrm>
        <a:off x="6123660" y="2608"/>
        <a:ext cx="2704732" cy="1622839"/>
      </dsp:txXfrm>
    </dsp:sp>
    <dsp:sp modelId="{363F37C0-A1DD-400A-9746-99690B78027B}">
      <dsp:nvSpPr>
        <dsp:cNvPr id="0" name=""/>
        <dsp:cNvSpPr/>
      </dsp:nvSpPr>
      <dsp:spPr>
        <a:xfrm>
          <a:off x="9098865" y="2608"/>
          <a:ext cx="2704732" cy="162283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b="0" i="0" kern="1200" baseline="0"/>
            <a:t>Cuts in resources and manpower.</a:t>
          </a:r>
          <a:endParaRPr lang="en-US" sz="2500" kern="1200"/>
        </a:p>
      </dsp:txBody>
      <dsp:txXfrm>
        <a:off x="9098865" y="2608"/>
        <a:ext cx="2704732" cy="1622839"/>
      </dsp:txXfrm>
    </dsp:sp>
    <dsp:sp modelId="{BB40B55D-9237-48AC-B11D-3F6C62EC5EE1}">
      <dsp:nvSpPr>
        <dsp:cNvPr id="0" name=""/>
        <dsp:cNvSpPr/>
      </dsp:nvSpPr>
      <dsp:spPr>
        <a:xfrm>
          <a:off x="173249" y="1895920"/>
          <a:ext cx="2704732" cy="1622839"/>
        </a:xfrm>
        <a:prstGeom prst="rect">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b="0" i="0" kern="1200" baseline="0"/>
            <a:t>Dangers of outsourcing to contractors.</a:t>
          </a:r>
          <a:endParaRPr lang="en-US" sz="2500" kern="1200"/>
        </a:p>
      </dsp:txBody>
      <dsp:txXfrm>
        <a:off x="173249" y="1895920"/>
        <a:ext cx="2704732" cy="1622839"/>
      </dsp:txXfrm>
    </dsp:sp>
    <dsp:sp modelId="{F4AB7007-FF28-4671-BA9B-B50024A59654}">
      <dsp:nvSpPr>
        <dsp:cNvPr id="0" name=""/>
        <dsp:cNvSpPr/>
      </dsp:nvSpPr>
      <dsp:spPr>
        <a:xfrm>
          <a:off x="3148454" y="1895920"/>
          <a:ext cx="2704732" cy="162283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b="0" i="0" kern="1200" baseline="0"/>
            <a:t>Dilution of risk management processes.</a:t>
          </a:r>
          <a:endParaRPr lang="en-US" sz="2500" kern="1200"/>
        </a:p>
      </dsp:txBody>
      <dsp:txXfrm>
        <a:off x="3148454" y="1895920"/>
        <a:ext cx="2704732" cy="1622839"/>
      </dsp:txXfrm>
    </dsp:sp>
    <dsp:sp modelId="{30833697-E339-4011-9CA4-A19F94880C45}">
      <dsp:nvSpPr>
        <dsp:cNvPr id="0" name=""/>
        <dsp:cNvSpPr/>
      </dsp:nvSpPr>
      <dsp:spPr>
        <a:xfrm>
          <a:off x="6123660" y="1895920"/>
          <a:ext cx="2704732" cy="162283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b="0" i="0" kern="1200" baseline="0"/>
            <a:t>Dysfunctional databases.</a:t>
          </a:r>
          <a:endParaRPr lang="en-US" sz="2500" kern="1200"/>
        </a:p>
      </dsp:txBody>
      <dsp:txXfrm>
        <a:off x="6123660" y="1895920"/>
        <a:ext cx="2704732" cy="1622839"/>
      </dsp:txXfrm>
    </dsp:sp>
    <dsp:sp modelId="{3433677B-3E00-48F4-A03B-15511650DB3B}">
      <dsp:nvSpPr>
        <dsp:cNvPr id="0" name=""/>
        <dsp:cNvSpPr/>
      </dsp:nvSpPr>
      <dsp:spPr>
        <a:xfrm>
          <a:off x="9098865" y="1895920"/>
          <a:ext cx="2704732" cy="162283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b="0" i="0" kern="1200" baseline="0"/>
            <a:t>‘PowerPoint engineering’.</a:t>
          </a:r>
          <a:endParaRPr lang="en-US" sz="2500" kern="1200"/>
        </a:p>
      </dsp:txBody>
      <dsp:txXfrm>
        <a:off x="9098865" y="1895920"/>
        <a:ext cx="2704732" cy="1622839"/>
      </dsp:txXfrm>
    </dsp:sp>
    <dsp:sp modelId="{160F03A9-B13B-41B0-B2C8-E7A77C698690}">
      <dsp:nvSpPr>
        <dsp:cNvPr id="0" name=""/>
        <dsp:cNvSpPr/>
      </dsp:nvSpPr>
      <dsp:spPr>
        <a:xfrm>
          <a:off x="1660851" y="3789233"/>
          <a:ext cx="2704732" cy="162283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b="0" i="0" kern="1200" baseline="0"/>
            <a:t>Uncertainties as to Out-of-Service date.</a:t>
          </a:r>
          <a:endParaRPr lang="en-US" sz="2500" kern="1200"/>
        </a:p>
      </dsp:txBody>
      <dsp:txXfrm>
        <a:off x="1660851" y="3789233"/>
        <a:ext cx="2704732" cy="1622839"/>
      </dsp:txXfrm>
    </dsp:sp>
    <dsp:sp modelId="{822E06AB-048E-4A24-97FA-A634DBDCC788}">
      <dsp:nvSpPr>
        <dsp:cNvPr id="0" name=""/>
        <dsp:cNvSpPr/>
      </dsp:nvSpPr>
      <dsp:spPr>
        <a:xfrm>
          <a:off x="4636057" y="3789233"/>
          <a:ext cx="2704732" cy="1622839"/>
        </a:xfrm>
        <a:prstGeom prst="rect">
          <a:avLst/>
        </a:prstGeom>
        <a:solidFill>
          <a:schemeClr val="bg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b="0" i="0" kern="1200" baseline="0"/>
            <a:t>Normalisation of deviance’.</a:t>
          </a:r>
          <a:endParaRPr lang="en-US" sz="2500" kern="1200"/>
        </a:p>
      </dsp:txBody>
      <dsp:txXfrm>
        <a:off x="4636057" y="3789233"/>
        <a:ext cx="2704732" cy="1622839"/>
      </dsp:txXfrm>
    </dsp:sp>
    <dsp:sp modelId="{C082595C-DAC3-4D2E-8A52-0E1CF2EB2285}">
      <dsp:nvSpPr>
        <dsp:cNvPr id="0" name=""/>
        <dsp:cNvSpPr/>
      </dsp:nvSpPr>
      <dsp:spPr>
        <a:xfrm>
          <a:off x="7593330" y="3789233"/>
          <a:ext cx="2704732" cy="162283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b="0" i="0" kern="1200" baseline="0" dirty="0"/>
            <a:t>Success-engendered optimism’.</a:t>
          </a:r>
          <a:endParaRPr lang="en-US" sz="2500" kern="1200" dirty="0"/>
        </a:p>
      </dsp:txBody>
      <dsp:txXfrm>
        <a:off x="7593330" y="3789233"/>
        <a:ext cx="2704732" cy="1622839"/>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F75B9-629B-4F37-AF8C-08C7AA12E9CF}" type="datetimeFigureOut">
              <a:rPr lang="en-GB" smtClean="0"/>
              <a:t>23/06/2023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324539-6112-4429-A1E2-44B2B4808BF7}" type="slidenum">
              <a:rPr lang="en-GB" smtClean="0"/>
              <a:t>‹#›</a:t>
            </a:fld>
            <a:endParaRPr lang="en-GB"/>
          </a:p>
        </p:txBody>
      </p:sp>
    </p:spTree>
    <p:extLst>
      <p:ext uri="{BB962C8B-B14F-4D97-AF65-F5344CB8AC3E}">
        <p14:creationId xmlns:p14="http://schemas.microsoft.com/office/powerpoint/2010/main" val="632176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AA987FD-F576-478C-905F-3D838DD20D77}" type="slidenum">
              <a:rPr lang="en-GB" smtClean="0"/>
              <a:t>20</a:t>
            </a:fld>
            <a:endParaRPr lang="en-GB"/>
          </a:p>
        </p:txBody>
      </p:sp>
    </p:spTree>
    <p:extLst>
      <p:ext uri="{BB962C8B-B14F-4D97-AF65-F5344CB8AC3E}">
        <p14:creationId xmlns:p14="http://schemas.microsoft.com/office/powerpoint/2010/main" val="3949283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RAF Nimrod XV230 suffered a catastrophic mid-air fire whilst on a routine mission over Helmand Province in Afghanistan on 2nd September 2006. This led to the total loss of the aircraft and the death of all 14 service personnel on board. It was the biggest single loss of life of British service personnel in one incident since the Falklands War. The cause was not enemy fire, but leaking fuel being ignited by an exposed hot cross-feed pipe. It was a pure technical failure. It was an accident waiting to happen.</a:t>
            </a:r>
          </a:p>
        </p:txBody>
      </p:sp>
      <p:sp>
        <p:nvSpPr>
          <p:cNvPr id="4" name="Slide Number Placeholder 3"/>
          <p:cNvSpPr>
            <a:spLocks noGrp="1"/>
          </p:cNvSpPr>
          <p:nvPr>
            <p:ph type="sldNum" sz="quarter" idx="5"/>
          </p:nvPr>
        </p:nvSpPr>
        <p:spPr/>
        <p:txBody>
          <a:bodyPr/>
          <a:lstStyle/>
          <a:p>
            <a:fld id="{7423B0FE-9D6C-0A4A-8FC1-3A6D9374A7EA}" type="slidenum">
              <a:rPr lang="en-US" smtClean="0"/>
              <a:t>56</a:t>
            </a:fld>
            <a:endParaRPr lang="en-US"/>
          </a:p>
        </p:txBody>
      </p:sp>
    </p:spTree>
    <p:extLst>
      <p:ext uri="{BB962C8B-B14F-4D97-AF65-F5344CB8AC3E}">
        <p14:creationId xmlns:p14="http://schemas.microsoft.com/office/powerpoint/2010/main" val="2997660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B0FE-9D6C-0A4A-8FC1-3A6D9374A7EA}" type="slidenum">
              <a:rPr lang="en-US" smtClean="0"/>
              <a:t>57</a:t>
            </a:fld>
            <a:endParaRPr lang="en-US"/>
          </a:p>
        </p:txBody>
      </p:sp>
    </p:spTree>
    <p:extLst>
      <p:ext uri="{BB962C8B-B14F-4D97-AF65-F5344CB8AC3E}">
        <p14:creationId xmlns:p14="http://schemas.microsoft.com/office/powerpoint/2010/main" val="1559501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RAF Nimrod XV230 suffered a catastrophic mid-air fire whilst on a routine mission over Helmand Province in Afghanistan on 2nd September 2006. This led to the total loss of the aircraft and the death of all 14 service personnel on board. It was the biggest single loss of life of British service personnel in one incident since the Falklands War. The cause was not enemy fire, but leaking fuel being ignited by an exposed hot cross-feed pipe. It was a pure technical failure. It was an accident waiting to happen.</a:t>
            </a:r>
          </a:p>
        </p:txBody>
      </p:sp>
      <p:sp>
        <p:nvSpPr>
          <p:cNvPr id="4" name="Slide Number Placeholder 3"/>
          <p:cNvSpPr>
            <a:spLocks noGrp="1"/>
          </p:cNvSpPr>
          <p:nvPr>
            <p:ph type="sldNum" sz="quarter" idx="5"/>
          </p:nvPr>
        </p:nvSpPr>
        <p:spPr/>
        <p:txBody>
          <a:bodyPr/>
          <a:lstStyle/>
          <a:p>
            <a:fld id="{7423B0FE-9D6C-0A4A-8FC1-3A6D9374A7EA}" type="slidenum">
              <a:rPr lang="en-US" smtClean="0"/>
              <a:t>58</a:t>
            </a:fld>
            <a:endParaRPr lang="en-US"/>
          </a:p>
        </p:txBody>
      </p:sp>
    </p:spTree>
    <p:extLst>
      <p:ext uri="{BB962C8B-B14F-4D97-AF65-F5344CB8AC3E}">
        <p14:creationId xmlns:p14="http://schemas.microsoft.com/office/powerpoint/2010/main" val="868037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B0FE-9D6C-0A4A-8FC1-3A6D9374A7EA}" type="slidenum">
              <a:rPr lang="en-US" smtClean="0"/>
              <a:t>59</a:t>
            </a:fld>
            <a:endParaRPr lang="en-US"/>
          </a:p>
        </p:txBody>
      </p:sp>
    </p:spTree>
    <p:extLst>
      <p:ext uri="{BB962C8B-B14F-4D97-AF65-F5344CB8AC3E}">
        <p14:creationId xmlns:p14="http://schemas.microsoft.com/office/powerpoint/2010/main" val="398952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B0FE-9D6C-0A4A-8FC1-3A6D9374A7EA}" type="slidenum">
              <a:rPr lang="en-US" smtClean="0"/>
              <a:t>60</a:t>
            </a:fld>
            <a:endParaRPr lang="en-US"/>
          </a:p>
        </p:txBody>
      </p:sp>
    </p:spTree>
    <p:extLst>
      <p:ext uri="{BB962C8B-B14F-4D97-AF65-F5344CB8AC3E}">
        <p14:creationId xmlns:p14="http://schemas.microsoft.com/office/powerpoint/2010/main" val="2710794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B0FE-9D6C-0A4A-8FC1-3A6D9374A7EA}" type="slidenum">
              <a:rPr lang="en-US" smtClean="0"/>
              <a:t>61</a:t>
            </a:fld>
            <a:endParaRPr lang="en-US"/>
          </a:p>
        </p:txBody>
      </p:sp>
    </p:spTree>
    <p:extLst>
      <p:ext uri="{BB962C8B-B14F-4D97-AF65-F5344CB8AC3E}">
        <p14:creationId xmlns:p14="http://schemas.microsoft.com/office/powerpoint/2010/main" val="1838192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B0FE-9D6C-0A4A-8FC1-3A6D9374A7EA}" type="slidenum">
              <a:rPr lang="en-US" smtClean="0"/>
              <a:t>66</a:t>
            </a:fld>
            <a:endParaRPr lang="en-US"/>
          </a:p>
        </p:txBody>
      </p:sp>
    </p:spTree>
    <p:extLst>
      <p:ext uri="{BB962C8B-B14F-4D97-AF65-F5344CB8AC3E}">
        <p14:creationId xmlns:p14="http://schemas.microsoft.com/office/powerpoint/2010/main" val="3724547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AA987FD-F576-478C-905F-3D838DD20D77}" type="slidenum">
              <a:rPr lang="en-GB" smtClean="0"/>
              <a:t>21</a:t>
            </a:fld>
            <a:endParaRPr lang="en-GB"/>
          </a:p>
        </p:txBody>
      </p:sp>
    </p:spTree>
    <p:extLst>
      <p:ext uri="{BB962C8B-B14F-4D97-AF65-F5344CB8AC3E}">
        <p14:creationId xmlns:p14="http://schemas.microsoft.com/office/powerpoint/2010/main" val="4010612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AA987FD-F576-478C-905F-3D838DD20D77}" type="slidenum">
              <a:rPr lang="en-GB" smtClean="0"/>
              <a:t>23</a:t>
            </a:fld>
            <a:endParaRPr lang="en-GB"/>
          </a:p>
        </p:txBody>
      </p:sp>
    </p:spTree>
    <p:extLst>
      <p:ext uri="{BB962C8B-B14F-4D97-AF65-F5344CB8AC3E}">
        <p14:creationId xmlns:p14="http://schemas.microsoft.com/office/powerpoint/2010/main" val="4284847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B0FE-9D6C-0A4A-8FC1-3A6D9374A7EA}" type="slidenum">
              <a:rPr lang="en-US" smtClean="0"/>
              <a:t>47</a:t>
            </a:fld>
            <a:endParaRPr lang="en-US"/>
          </a:p>
        </p:txBody>
      </p:sp>
    </p:spTree>
    <p:extLst>
      <p:ext uri="{BB962C8B-B14F-4D97-AF65-F5344CB8AC3E}">
        <p14:creationId xmlns:p14="http://schemas.microsoft.com/office/powerpoint/2010/main" val="2325987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B0FE-9D6C-0A4A-8FC1-3A6D9374A7EA}" type="slidenum">
              <a:rPr lang="en-US" smtClean="0"/>
              <a:t>48</a:t>
            </a:fld>
            <a:endParaRPr lang="en-US"/>
          </a:p>
        </p:txBody>
      </p:sp>
    </p:spTree>
    <p:extLst>
      <p:ext uri="{BB962C8B-B14F-4D97-AF65-F5344CB8AC3E}">
        <p14:creationId xmlns:p14="http://schemas.microsoft.com/office/powerpoint/2010/main" val="3079297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B0FE-9D6C-0A4A-8FC1-3A6D9374A7EA}" type="slidenum">
              <a:rPr lang="en-US" smtClean="0"/>
              <a:t>50</a:t>
            </a:fld>
            <a:endParaRPr lang="en-US"/>
          </a:p>
        </p:txBody>
      </p:sp>
    </p:spTree>
    <p:extLst>
      <p:ext uri="{BB962C8B-B14F-4D97-AF65-F5344CB8AC3E}">
        <p14:creationId xmlns:p14="http://schemas.microsoft.com/office/powerpoint/2010/main" val="3862255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B0FE-9D6C-0A4A-8FC1-3A6D9374A7EA}" type="slidenum">
              <a:rPr lang="en-US" smtClean="0"/>
              <a:t>52</a:t>
            </a:fld>
            <a:endParaRPr lang="en-US"/>
          </a:p>
        </p:txBody>
      </p:sp>
    </p:spTree>
    <p:extLst>
      <p:ext uri="{BB962C8B-B14F-4D97-AF65-F5344CB8AC3E}">
        <p14:creationId xmlns:p14="http://schemas.microsoft.com/office/powerpoint/2010/main" val="2543926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B0FE-9D6C-0A4A-8FC1-3A6D9374A7EA}" type="slidenum">
              <a:rPr lang="en-US" smtClean="0"/>
              <a:t>53</a:t>
            </a:fld>
            <a:endParaRPr lang="en-US"/>
          </a:p>
        </p:txBody>
      </p:sp>
    </p:spTree>
    <p:extLst>
      <p:ext uri="{BB962C8B-B14F-4D97-AF65-F5344CB8AC3E}">
        <p14:creationId xmlns:p14="http://schemas.microsoft.com/office/powerpoint/2010/main" val="1810080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RAF Nimrod XV230 suffered a catastrophic mid-air fire whilst on a routine mission over Helmand Province in Afghanistan on 2nd September 2006. This led to the total loss of the aircraft and the death of all 14 service personnel on board. It was the biggest single loss of life of British service personnel in one incident since the Falklands War. The cause was not enemy fire, but leaking fuel being ignited by an exposed hot cross-feed pipe. It was a pure technical failure. It was an accident waiting to happen.</a:t>
            </a:r>
          </a:p>
        </p:txBody>
      </p:sp>
      <p:sp>
        <p:nvSpPr>
          <p:cNvPr id="4" name="Slide Number Placeholder 3"/>
          <p:cNvSpPr>
            <a:spLocks noGrp="1"/>
          </p:cNvSpPr>
          <p:nvPr>
            <p:ph type="sldNum" sz="quarter" idx="5"/>
          </p:nvPr>
        </p:nvSpPr>
        <p:spPr/>
        <p:txBody>
          <a:bodyPr/>
          <a:lstStyle/>
          <a:p>
            <a:fld id="{7423B0FE-9D6C-0A4A-8FC1-3A6D9374A7EA}" type="slidenum">
              <a:rPr lang="en-US" smtClean="0"/>
              <a:t>54</a:t>
            </a:fld>
            <a:endParaRPr lang="en-US"/>
          </a:p>
        </p:txBody>
      </p:sp>
    </p:spTree>
    <p:extLst>
      <p:ext uri="{BB962C8B-B14F-4D97-AF65-F5344CB8AC3E}">
        <p14:creationId xmlns:p14="http://schemas.microsoft.com/office/powerpoint/2010/main" val="4018181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p:cNvSpPr/>
          <p:nvPr userDrawn="1"/>
        </p:nvSpPr>
        <p:spPr>
          <a:xfrm>
            <a:off x="0" y="4281012"/>
            <a:ext cx="12192000" cy="122674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a:spLocks noGrp="1"/>
          </p:cNvSpPr>
          <p:nvPr>
            <p:ph type="ctrTitle"/>
          </p:nvPr>
        </p:nvSpPr>
        <p:spPr>
          <a:xfrm>
            <a:off x="350981" y="1972262"/>
            <a:ext cx="10211163" cy="1829777"/>
          </a:xfrm>
          <a:prstGeom prst="rect">
            <a:avLst/>
          </a:prstGeom>
        </p:spPr>
        <p:txBody>
          <a:bodyPr>
            <a:noAutofit/>
          </a:bodyPr>
          <a:lstStyle/>
          <a:p>
            <a:pPr algn="l"/>
            <a:r>
              <a:rPr lang="en-GB" sz="8000" dirty="0" smtClean="0">
                <a:solidFill>
                  <a:srgbClr val="005EB8"/>
                </a:solidFill>
                <a:latin typeface="Impact" panose="020B0806030902050204" pitchFamily="34" charset="0"/>
              </a:rPr>
              <a:t>EPUT SAFETY CONFERENCE</a:t>
            </a:r>
            <a:endParaRPr lang="en-GB" sz="8000" dirty="0">
              <a:solidFill>
                <a:srgbClr val="005EB8"/>
              </a:solidFill>
              <a:latin typeface="Impact" panose="020B080603090205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999" y="523358"/>
            <a:ext cx="2992583" cy="982053"/>
          </a:xfrm>
          <a:prstGeom prst="rect">
            <a:avLst/>
          </a:prstGeom>
        </p:spPr>
      </p:pic>
      <p:sp>
        <p:nvSpPr>
          <p:cNvPr id="10" name="Title 1"/>
          <p:cNvSpPr txBox="1">
            <a:spLocks/>
          </p:cNvSpPr>
          <p:nvPr userDrawn="1"/>
        </p:nvSpPr>
        <p:spPr>
          <a:xfrm>
            <a:off x="240143" y="4373249"/>
            <a:ext cx="12215093" cy="10113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6600" i="1" dirty="0" smtClean="0">
                <a:solidFill>
                  <a:schemeClr val="bg1"/>
                </a:solidFill>
                <a:latin typeface="Impact" panose="020B0806030902050204" pitchFamily="34" charset="0"/>
              </a:rPr>
              <a:t>SAFETY FIRST SAFETY ALWAYS</a:t>
            </a:r>
            <a:endParaRPr lang="en-GB" sz="6600" i="1" dirty="0">
              <a:solidFill>
                <a:schemeClr val="bg1"/>
              </a:solidFill>
              <a:latin typeface="Impact" panose="020B0806030902050204" pitchFamily="34" charset="0"/>
            </a:endParaRPr>
          </a:p>
        </p:txBody>
      </p:sp>
      <p:sp>
        <p:nvSpPr>
          <p:cNvPr id="12" name="Title 1"/>
          <p:cNvSpPr txBox="1">
            <a:spLocks/>
          </p:cNvSpPr>
          <p:nvPr userDrawn="1"/>
        </p:nvSpPr>
        <p:spPr>
          <a:xfrm>
            <a:off x="350981" y="5853314"/>
            <a:ext cx="11037456" cy="8386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smtClean="0">
                <a:solidFill>
                  <a:srgbClr val="28A0BE"/>
                </a:solidFill>
                <a:latin typeface="Impact" panose="020B0806030902050204" pitchFamily="34" charset="0"/>
              </a:rPr>
              <a:t>PUTTING SAFETY AT THE HEART OF PATIENT CARE</a:t>
            </a:r>
            <a:endParaRPr lang="en-GB" sz="4400" dirty="0">
              <a:solidFill>
                <a:srgbClr val="28A0BE"/>
              </a:solidFill>
              <a:latin typeface="Impact" panose="020B0806030902050204" pitchFamily="34" charset="0"/>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69655" y="-260907"/>
            <a:ext cx="5933183" cy="5011573"/>
          </a:xfrm>
          <a:prstGeom prst="rect">
            <a:avLst/>
          </a:prstGeom>
        </p:spPr>
      </p:pic>
    </p:spTree>
    <p:extLst>
      <p:ext uri="{BB962C8B-B14F-4D97-AF65-F5344CB8AC3E}">
        <p14:creationId xmlns:p14="http://schemas.microsoft.com/office/powerpoint/2010/main" val="21008334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A60530-20B8-4773-9DAF-FBCA0E54A958}" type="datetimeFigureOut">
              <a:rPr lang="en-GB" smtClean="0"/>
              <a:t>23/06/2023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FF18C10-BB0D-4484-9FDB-01A6C439E5F8}" type="slidenum">
              <a:rPr lang="en-GB" smtClean="0"/>
              <a:t>‹#›</a:t>
            </a:fld>
            <a:endParaRPr lang="en-GB"/>
          </a:p>
        </p:txBody>
      </p:sp>
    </p:spTree>
    <p:extLst>
      <p:ext uri="{BB962C8B-B14F-4D97-AF65-F5344CB8AC3E}">
        <p14:creationId xmlns:p14="http://schemas.microsoft.com/office/powerpoint/2010/main" val="15583184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A60530-20B8-4773-9DAF-FBCA0E54A958}" type="datetimeFigureOut">
              <a:rPr lang="en-GB" smtClean="0"/>
              <a:t>23/06/2023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FF18C10-BB0D-4484-9FDB-01A6C439E5F8}" type="slidenum">
              <a:rPr lang="en-GB" smtClean="0"/>
              <a:t>‹#›</a:t>
            </a:fld>
            <a:endParaRPr lang="en-GB"/>
          </a:p>
        </p:txBody>
      </p:sp>
    </p:spTree>
    <p:extLst>
      <p:ext uri="{BB962C8B-B14F-4D97-AF65-F5344CB8AC3E}">
        <p14:creationId xmlns:p14="http://schemas.microsoft.com/office/powerpoint/2010/main" val="1874244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2E5D9-357F-E849-83FF-391F6CEC8A1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307CF96-894B-A841-BA11-7A548DA9F2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2FAF43C-A9D1-8242-B811-5F4AD6FA93C7}"/>
              </a:ext>
            </a:extLst>
          </p:cNvPr>
          <p:cNvSpPr>
            <a:spLocks noGrp="1"/>
          </p:cNvSpPr>
          <p:nvPr>
            <p:ph type="dt" sz="half" idx="10"/>
          </p:nvPr>
        </p:nvSpPr>
        <p:spPr/>
        <p:txBody>
          <a:bodyPr/>
          <a:lstStyle/>
          <a:p>
            <a:fld id="{74324518-9BDA-3046-A568-60DC4A002E75}" type="datetimeFigureOut">
              <a:rPr lang="en-US" smtClean="0"/>
              <a:t>6/23/2023</a:t>
            </a:fld>
            <a:endParaRPr lang="en-US"/>
          </a:p>
        </p:txBody>
      </p:sp>
      <p:sp>
        <p:nvSpPr>
          <p:cNvPr id="5" name="Footer Placeholder 4">
            <a:extLst>
              <a:ext uri="{FF2B5EF4-FFF2-40B4-BE49-F238E27FC236}">
                <a16:creationId xmlns:a16="http://schemas.microsoft.com/office/drawing/2014/main" id="{57E911E7-D719-1F4D-912D-5E27D71193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10BB15-AF30-FE4D-A9D3-04158B541DE7}"/>
              </a:ext>
            </a:extLst>
          </p:cNvPr>
          <p:cNvSpPr>
            <a:spLocks noGrp="1"/>
          </p:cNvSpPr>
          <p:nvPr>
            <p:ph type="sldNum" sz="quarter" idx="12"/>
          </p:nvPr>
        </p:nvSpPr>
        <p:spPr/>
        <p:txBody>
          <a:bodyPr/>
          <a:lstStyle/>
          <a:p>
            <a:fld id="{45FEE9B9-15CD-9A45-8087-3CE0F5230FFE}" type="slidenum">
              <a:rPr lang="en-US" smtClean="0"/>
              <a:t>‹#›</a:t>
            </a:fld>
            <a:endParaRPr lang="en-US"/>
          </a:p>
        </p:txBody>
      </p:sp>
    </p:spTree>
    <p:extLst>
      <p:ext uri="{BB962C8B-B14F-4D97-AF65-F5344CB8AC3E}">
        <p14:creationId xmlns:p14="http://schemas.microsoft.com/office/powerpoint/2010/main" val="129504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704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Baby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A4C232-82E6-4C4D-909B-BBEF6E73F9F9}"/>
              </a:ext>
            </a:extLst>
          </p:cNvPr>
          <p:cNvSpPr/>
          <p:nvPr userDrawn="1"/>
        </p:nvSpPr>
        <p:spPr>
          <a:xfrm>
            <a:off x="275167" y="659238"/>
            <a:ext cx="300582" cy="5825063"/>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709472" y="922639"/>
            <a:ext cx="11207362" cy="544211"/>
          </a:xfrm>
        </p:spPr>
        <p:txBody>
          <a:bodyPr anchor="t">
            <a:noAutofit/>
          </a:bodyPr>
          <a:lstStyle>
            <a:lvl1pPr marL="0" algn="l" defTabSz="914400" rtl="0" eaLnBrk="1" latinLnBrk="0" hangingPunct="1">
              <a:lnSpc>
                <a:spcPct val="70000"/>
              </a:lnSpc>
              <a:defRPr lang="en-GB" sz="5000" kern="1200" spc="0" dirty="0">
                <a:solidFill>
                  <a:srgbClr val="005EB8"/>
                </a:solidFill>
                <a:latin typeface="Impact" panose="020B0806030902050204" pitchFamily="34" charset="0"/>
                <a:ea typeface="+mn-ea"/>
                <a:cs typeface="+mn-cs"/>
              </a:defRPr>
            </a:lvl1pPr>
          </a:lstStyle>
          <a:p>
            <a:r>
              <a:rPr lang="en-GB"/>
              <a:t>ADD YOUR HEADLINE HERE.</a:t>
            </a:r>
          </a:p>
        </p:txBody>
      </p:sp>
      <p:sp>
        <p:nvSpPr>
          <p:cNvPr id="6" name="Footer Placeholder 5"/>
          <p:cNvSpPr>
            <a:spLocks noGrp="1"/>
          </p:cNvSpPr>
          <p:nvPr>
            <p:ph type="ftr" sz="quarter" idx="11"/>
          </p:nvPr>
        </p:nvSpPr>
        <p:spPr/>
        <p:txBody>
          <a:bodyPr/>
          <a:lstStyle/>
          <a:p>
            <a:endParaRPr lang="en-GB"/>
          </a:p>
        </p:txBody>
      </p:sp>
      <p:sp>
        <p:nvSpPr>
          <p:cNvPr id="12" name="Slide Number Placeholder 5"/>
          <p:cNvSpPr>
            <a:spLocks noGrp="1"/>
          </p:cNvSpPr>
          <p:nvPr>
            <p:ph type="sldNum" sz="quarter" idx="4"/>
          </p:nvPr>
        </p:nvSpPr>
        <p:spPr>
          <a:xfrm>
            <a:off x="9173634" y="6499225"/>
            <a:ext cx="2743200" cy="365125"/>
          </a:xfrm>
          <a:prstGeom prst="rect">
            <a:avLst/>
          </a:prstGeom>
        </p:spPr>
        <p:txBody>
          <a:bodyPr vert="horz" lIns="91440" tIns="45720" rIns="91440" bIns="45720" rtlCol="0" anchor="ctr"/>
          <a:lstStyle>
            <a:lvl1pPr algn="r">
              <a:defRPr sz="800">
                <a:solidFill>
                  <a:schemeClr val="tx1">
                    <a:tint val="75000"/>
                  </a:schemeClr>
                </a:solidFill>
                <a:latin typeface="Verdana" panose="020B0604030504040204" pitchFamily="34" charset="0"/>
                <a:ea typeface="Verdana" panose="020B0604030504040204" pitchFamily="34" charset="0"/>
              </a:defRPr>
            </a:lvl1pPr>
          </a:lstStyle>
          <a:p>
            <a:r>
              <a:rPr lang="en-GB"/>
              <a:t>P.</a:t>
            </a:r>
            <a:fld id="{A126BD80-4063-464F-A49F-27FB3ACB3C65}" type="slidenum">
              <a:rPr lang="en-GB" smtClean="0"/>
              <a:pPr/>
              <a:t>‹#›</a:t>
            </a:fld>
            <a:endParaRPr lang="en-GB"/>
          </a:p>
        </p:txBody>
      </p:sp>
    </p:spTree>
    <p:extLst>
      <p:ext uri="{BB962C8B-B14F-4D97-AF65-F5344CB8AC3E}">
        <p14:creationId xmlns:p14="http://schemas.microsoft.com/office/powerpoint/2010/main" val="2758990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i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A4C232-82E6-4C4D-909B-BBEF6E73F9F9}"/>
              </a:ext>
            </a:extLst>
          </p:cNvPr>
          <p:cNvSpPr/>
          <p:nvPr userDrawn="1"/>
        </p:nvSpPr>
        <p:spPr>
          <a:xfrm>
            <a:off x="275167" y="659238"/>
            <a:ext cx="300582" cy="5825063"/>
          </a:xfrm>
          <a:prstGeom prst="rect">
            <a:avLst/>
          </a:prstGeom>
          <a:solidFill>
            <a:srgbClr val="FFC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709472" y="922639"/>
            <a:ext cx="11207362" cy="601361"/>
          </a:xfrm>
        </p:spPr>
        <p:txBody>
          <a:bodyPr anchor="t">
            <a:noAutofit/>
          </a:bodyPr>
          <a:lstStyle>
            <a:lvl1pPr marL="0" algn="l" defTabSz="914400" rtl="0" eaLnBrk="1" latinLnBrk="0" hangingPunct="1">
              <a:lnSpc>
                <a:spcPct val="70000"/>
              </a:lnSpc>
              <a:defRPr lang="en-GB" sz="5000" kern="1200" spc="0" dirty="0">
                <a:solidFill>
                  <a:srgbClr val="005EB8"/>
                </a:solidFill>
                <a:latin typeface="Impact" panose="020B0806030902050204" pitchFamily="34" charset="0"/>
                <a:ea typeface="+mn-ea"/>
                <a:cs typeface="+mn-cs"/>
              </a:defRPr>
            </a:lvl1pPr>
          </a:lstStyle>
          <a:p>
            <a:r>
              <a:rPr lang="en-GB"/>
              <a:t>ADD YOUR HEADLINE HERE.</a:t>
            </a:r>
          </a:p>
        </p:txBody>
      </p:sp>
      <p:sp>
        <p:nvSpPr>
          <p:cNvPr id="6" name="Footer Placeholder 5"/>
          <p:cNvSpPr>
            <a:spLocks noGrp="1"/>
          </p:cNvSpPr>
          <p:nvPr>
            <p:ph type="ftr" sz="quarter" idx="11"/>
          </p:nvPr>
        </p:nvSpPr>
        <p:spPr/>
        <p:txBody>
          <a:bodyPr/>
          <a:lstStyle/>
          <a:p>
            <a:endParaRPr lang="en-GB"/>
          </a:p>
        </p:txBody>
      </p:sp>
      <p:sp>
        <p:nvSpPr>
          <p:cNvPr id="12" name="Slide Number Placeholder 5"/>
          <p:cNvSpPr>
            <a:spLocks noGrp="1"/>
          </p:cNvSpPr>
          <p:nvPr>
            <p:ph type="sldNum" sz="quarter" idx="4"/>
          </p:nvPr>
        </p:nvSpPr>
        <p:spPr>
          <a:xfrm>
            <a:off x="9173634" y="6499225"/>
            <a:ext cx="2743200" cy="365125"/>
          </a:xfrm>
          <a:prstGeom prst="rect">
            <a:avLst/>
          </a:prstGeom>
        </p:spPr>
        <p:txBody>
          <a:bodyPr vert="horz" lIns="91440" tIns="45720" rIns="91440" bIns="45720" rtlCol="0" anchor="ctr"/>
          <a:lstStyle>
            <a:lvl1pPr algn="r">
              <a:defRPr sz="800">
                <a:solidFill>
                  <a:schemeClr val="tx1">
                    <a:tint val="75000"/>
                  </a:schemeClr>
                </a:solidFill>
                <a:latin typeface="Verdana" panose="020B0604030504040204" pitchFamily="34" charset="0"/>
                <a:ea typeface="Verdana" panose="020B0604030504040204" pitchFamily="34" charset="0"/>
              </a:defRPr>
            </a:lvl1pPr>
          </a:lstStyle>
          <a:p>
            <a:r>
              <a:rPr lang="en-GB"/>
              <a:t>P.</a:t>
            </a:r>
            <a:fld id="{A126BD80-4063-464F-A49F-27FB3ACB3C65}" type="slidenum">
              <a:rPr lang="en-GB" smtClean="0"/>
              <a:pPr/>
              <a:t>‹#›</a:t>
            </a:fld>
            <a:endParaRPr lang="en-GB"/>
          </a:p>
        </p:txBody>
      </p:sp>
    </p:spTree>
    <p:extLst>
      <p:ext uri="{BB962C8B-B14F-4D97-AF65-F5344CB8AC3E}">
        <p14:creationId xmlns:p14="http://schemas.microsoft.com/office/powerpoint/2010/main" val="96754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Lila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A4C232-82E6-4C4D-909B-BBEF6E73F9F9}"/>
              </a:ext>
            </a:extLst>
          </p:cNvPr>
          <p:cNvSpPr/>
          <p:nvPr userDrawn="1"/>
        </p:nvSpPr>
        <p:spPr>
          <a:xfrm>
            <a:off x="275167" y="659238"/>
            <a:ext cx="300582" cy="5825063"/>
          </a:xfrm>
          <a:prstGeom prst="rect">
            <a:avLst/>
          </a:prstGeom>
          <a:solidFill>
            <a:srgbClr val="D2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709472" y="922639"/>
            <a:ext cx="11207361" cy="620411"/>
          </a:xfrm>
        </p:spPr>
        <p:txBody>
          <a:bodyPr anchor="t">
            <a:noAutofit/>
          </a:bodyPr>
          <a:lstStyle>
            <a:lvl1pPr marL="0" algn="l" defTabSz="914400" rtl="0" eaLnBrk="1" latinLnBrk="0" hangingPunct="1">
              <a:lnSpc>
                <a:spcPct val="70000"/>
              </a:lnSpc>
              <a:defRPr lang="en-GB" sz="5000" kern="1200" spc="0" dirty="0">
                <a:solidFill>
                  <a:srgbClr val="9164FF"/>
                </a:solidFill>
                <a:latin typeface="Impact" panose="020B0806030902050204" pitchFamily="34" charset="0"/>
                <a:ea typeface="+mn-ea"/>
                <a:cs typeface="+mn-cs"/>
              </a:defRPr>
            </a:lvl1pPr>
          </a:lstStyle>
          <a:p>
            <a:r>
              <a:rPr lang="en-GB"/>
              <a:t>ADD YOUR HEADLINE HERE.</a:t>
            </a:r>
          </a:p>
        </p:txBody>
      </p:sp>
      <p:sp>
        <p:nvSpPr>
          <p:cNvPr id="6" name="Footer Placeholder 5"/>
          <p:cNvSpPr>
            <a:spLocks noGrp="1"/>
          </p:cNvSpPr>
          <p:nvPr>
            <p:ph type="ftr" sz="quarter" idx="11"/>
          </p:nvPr>
        </p:nvSpPr>
        <p:spPr/>
        <p:txBody>
          <a:bodyPr/>
          <a:lstStyle/>
          <a:p>
            <a:endParaRPr lang="en-GB"/>
          </a:p>
        </p:txBody>
      </p:sp>
      <p:sp>
        <p:nvSpPr>
          <p:cNvPr id="12" name="Slide Number Placeholder 5"/>
          <p:cNvSpPr>
            <a:spLocks noGrp="1"/>
          </p:cNvSpPr>
          <p:nvPr>
            <p:ph type="sldNum" sz="quarter" idx="4"/>
          </p:nvPr>
        </p:nvSpPr>
        <p:spPr>
          <a:xfrm>
            <a:off x="9173634" y="6499225"/>
            <a:ext cx="2743200" cy="365125"/>
          </a:xfrm>
          <a:prstGeom prst="rect">
            <a:avLst/>
          </a:prstGeom>
        </p:spPr>
        <p:txBody>
          <a:bodyPr vert="horz" lIns="91440" tIns="45720" rIns="91440" bIns="45720" rtlCol="0" anchor="ctr"/>
          <a:lstStyle>
            <a:lvl1pPr algn="r">
              <a:defRPr sz="800">
                <a:solidFill>
                  <a:schemeClr val="tx1">
                    <a:tint val="75000"/>
                  </a:schemeClr>
                </a:solidFill>
                <a:latin typeface="Verdana" panose="020B0604030504040204" pitchFamily="34" charset="0"/>
                <a:ea typeface="Verdana" panose="020B0604030504040204" pitchFamily="34" charset="0"/>
              </a:defRPr>
            </a:lvl1pPr>
          </a:lstStyle>
          <a:p>
            <a:r>
              <a:rPr lang="en-GB"/>
              <a:t>P.</a:t>
            </a:r>
            <a:fld id="{A126BD80-4063-464F-A49F-27FB3ACB3C65}" type="slidenum">
              <a:rPr lang="en-GB" smtClean="0"/>
              <a:pPr/>
              <a:t>‹#›</a:t>
            </a:fld>
            <a:endParaRPr lang="en-GB"/>
          </a:p>
        </p:txBody>
      </p:sp>
    </p:spTree>
    <p:extLst>
      <p:ext uri="{BB962C8B-B14F-4D97-AF65-F5344CB8AC3E}">
        <p14:creationId xmlns:p14="http://schemas.microsoft.com/office/powerpoint/2010/main" val="3929470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ne Content with Caption Lila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A4C232-82E6-4C4D-909B-BBEF6E73F9F9}"/>
              </a:ext>
            </a:extLst>
          </p:cNvPr>
          <p:cNvSpPr/>
          <p:nvPr userDrawn="1"/>
        </p:nvSpPr>
        <p:spPr>
          <a:xfrm>
            <a:off x="275166" y="659238"/>
            <a:ext cx="3880800" cy="5825063"/>
          </a:xfrm>
          <a:prstGeom prst="rect">
            <a:avLst/>
          </a:prstGeom>
          <a:solidFill>
            <a:srgbClr val="D2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31917" y="980303"/>
            <a:ext cx="3606684" cy="2018271"/>
          </a:xfrm>
        </p:spPr>
        <p:txBody>
          <a:bodyPr anchor="t">
            <a:noAutofit/>
          </a:bodyPr>
          <a:lstStyle>
            <a:lvl1pPr marL="0" algn="l" defTabSz="914400" rtl="0" eaLnBrk="1" latinLnBrk="0" hangingPunct="1">
              <a:lnSpc>
                <a:spcPct val="70000"/>
              </a:lnSpc>
              <a:defRPr lang="en-GB" sz="4000" kern="1200" spc="0" dirty="0">
                <a:solidFill>
                  <a:srgbClr val="9164FF"/>
                </a:solidFill>
                <a:latin typeface="Impact" panose="020B0806030902050204" pitchFamily="34" charset="0"/>
                <a:ea typeface="+mn-ea"/>
                <a:cs typeface="+mn-cs"/>
              </a:defRPr>
            </a:lvl1pPr>
          </a:lstStyle>
          <a:p>
            <a:r>
              <a:rPr lang="en-GB"/>
              <a:t>ADD YOUR HEADLINE HERE.</a:t>
            </a:r>
          </a:p>
        </p:txBody>
      </p:sp>
      <p:sp>
        <p:nvSpPr>
          <p:cNvPr id="3" name="Content Placeholder 2"/>
          <p:cNvSpPr>
            <a:spLocks noGrp="1"/>
          </p:cNvSpPr>
          <p:nvPr>
            <p:ph idx="1"/>
          </p:nvPr>
        </p:nvSpPr>
        <p:spPr>
          <a:xfrm>
            <a:off x="4316156" y="922638"/>
            <a:ext cx="7600678" cy="538711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hasCustomPrompt="1"/>
          </p:nvPr>
        </p:nvSpPr>
        <p:spPr>
          <a:xfrm>
            <a:off x="431917" y="4782107"/>
            <a:ext cx="3606684" cy="1527647"/>
          </a:xfrm>
        </p:spPr>
        <p:txBody>
          <a:bodyPr>
            <a:noAutofit/>
          </a:bodyPr>
          <a:lstStyle>
            <a:lvl1pPr marL="0" indent="0">
              <a:buNone/>
              <a:defRPr sz="3200" i="1" baseline="0">
                <a:solidFill>
                  <a:schemeClr val="bg1"/>
                </a:solidFill>
                <a:latin typeface="Impact" panose="020B080603090205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ADD OPTIONAL SUBTITLE HERE</a:t>
            </a:r>
          </a:p>
        </p:txBody>
      </p:sp>
      <p:sp>
        <p:nvSpPr>
          <p:cNvPr id="6" name="Footer Placeholder 5"/>
          <p:cNvSpPr>
            <a:spLocks noGrp="1"/>
          </p:cNvSpPr>
          <p:nvPr>
            <p:ph type="ftr" sz="quarter" idx="11"/>
          </p:nvPr>
        </p:nvSpPr>
        <p:spPr/>
        <p:txBody>
          <a:bodyPr/>
          <a:lstStyle/>
          <a:p>
            <a:endParaRPr lang="en-GB"/>
          </a:p>
        </p:txBody>
      </p:sp>
      <p:sp>
        <p:nvSpPr>
          <p:cNvPr id="12" name="Slide Number Placeholder 5"/>
          <p:cNvSpPr>
            <a:spLocks noGrp="1"/>
          </p:cNvSpPr>
          <p:nvPr>
            <p:ph type="sldNum" sz="quarter" idx="4"/>
          </p:nvPr>
        </p:nvSpPr>
        <p:spPr>
          <a:xfrm>
            <a:off x="9173634" y="6499225"/>
            <a:ext cx="2743200" cy="365125"/>
          </a:xfrm>
          <a:prstGeom prst="rect">
            <a:avLst/>
          </a:prstGeom>
        </p:spPr>
        <p:txBody>
          <a:bodyPr vert="horz" lIns="91440" tIns="45720" rIns="91440" bIns="45720" rtlCol="0" anchor="ctr"/>
          <a:lstStyle>
            <a:lvl1pPr algn="r">
              <a:defRPr sz="800">
                <a:solidFill>
                  <a:schemeClr val="tx1">
                    <a:tint val="75000"/>
                  </a:schemeClr>
                </a:solidFill>
                <a:latin typeface="Verdana" panose="020B0604030504040204" pitchFamily="34" charset="0"/>
                <a:ea typeface="Verdana" panose="020B0604030504040204" pitchFamily="34" charset="0"/>
              </a:defRPr>
            </a:lvl1pPr>
          </a:lstStyle>
          <a:p>
            <a:r>
              <a:rPr lang="en-GB"/>
              <a:t>P.</a:t>
            </a:r>
            <a:fld id="{A126BD80-4063-464F-A49F-27FB3ACB3C65}" type="slidenum">
              <a:rPr lang="en-GB" smtClean="0"/>
              <a:pPr/>
              <a:t>‹#›</a:t>
            </a:fld>
            <a:endParaRPr lang="en-GB"/>
          </a:p>
        </p:txBody>
      </p:sp>
    </p:spTree>
    <p:extLst>
      <p:ext uri="{BB962C8B-B14F-4D97-AF65-F5344CB8AC3E}">
        <p14:creationId xmlns:p14="http://schemas.microsoft.com/office/powerpoint/2010/main" val="3310458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with Caption Lila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A4C232-82E6-4C4D-909B-BBEF6E73F9F9}"/>
              </a:ext>
            </a:extLst>
          </p:cNvPr>
          <p:cNvSpPr/>
          <p:nvPr userDrawn="1"/>
        </p:nvSpPr>
        <p:spPr>
          <a:xfrm>
            <a:off x="275166" y="659238"/>
            <a:ext cx="3880800" cy="5825063"/>
          </a:xfrm>
          <a:prstGeom prst="rect">
            <a:avLst/>
          </a:prstGeom>
          <a:solidFill>
            <a:srgbClr val="D2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31917" y="980303"/>
            <a:ext cx="3606684" cy="2018271"/>
          </a:xfrm>
        </p:spPr>
        <p:txBody>
          <a:bodyPr anchor="t">
            <a:noAutofit/>
          </a:bodyPr>
          <a:lstStyle>
            <a:lvl1pPr marL="0" algn="l" defTabSz="914400" rtl="0" eaLnBrk="1" latinLnBrk="0" hangingPunct="1">
              <a:lnSpc>
                <a:spcPct val="70000"/>
              </a:lnSpc>
              <a:defRPr lang="en-GB" sz="4000" kern="1200" spc="0" dirty="0">
                <a:solidFill>
                  <a:srgbClr val="9164FF"/>
                </a:solidFill>
                <a:latin typeface="Impact" panose="020B0806030902050204" pitchFamily="34" charset="0"/>
                <a:ea typeface="+mn-ea"/>
                <a:cs typeface="+mn-cs"/>
              </a:defRPr>
            </a:lvl1pPr>
          </a:lstStyle>
          <a:p>
            <a:r>
              <a:rPr lang="en-GB"/>
              <a:t>ADD YOUR HEADLINE HERE.</a:t>
            </a:r>
          </a:p>
        </p:txBody>
      </p:sp>
      <p:sp>
        <p:nvSpPr>
          <p:cNvPr id="3" name="Content Placeholder 2"/>
          <p:cNvSpPr>
            <a:spLocks noGrp="1"/>
          </p:cNvSpPr>
          <p:nvPr>
            <p:ph idx="1"/>
          </p:nvPr>
        </p:nvSpPr>
        <p:spPr>
          <a:xfrm>
            <a:off x="4316156" y="922638"/>
            <a:ext cx="3699260" cy="538711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hasCustomPrompt="1"/>
          </p:nvPr>
        </p:nvSpPr>
        <p:spPr>
          <a:xfrm>
            <a:off x="431917" y="4782107"/>
            <a:ext cx="3606684" cy="1527647"/>
          </a:xfrm>
        </p:spPr>
        <p:txBody>
          <a:bodyPr>
            <a:noAutofit/>
          </a:bodyPr>
          <a:lstStyle>
            <a:lvl1pPr marL="0" indent="0">
              <a:buNone/>
              <a:defRPr sz="3200" i="1" baseline="0">
                <a:solidFill>
                  <a:schemeClr val="bg1"/>
                </a:solidFill>
                <a:latin typeface="Impact" panose="020B080603090205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ADD OPTIONAL SUBTITLE HERE</a:t>
            </a:r>
          </a:p>
        </p:txBody>
      </p:sp>
      <p:sp>
        <p:nvSpPr>
          <p:cNvPr id="6" name="Footer Placeholder 5"/>
          <p:cNvSpPr>
            <a:spLocks noGrp="1"/>
          </p:cNvSpPr>
          <p:nvPr>
            <p:ph type="ftr" sz="quarter" idx="11"/>
          </p:nvPr>
        </p:nvSpPr>
        <p:spPr/>
        <p:txBody>
          <a:bodyPr/>
          <a:lstStyle/>
          <a:p>
            <a:endParaRPr lang="en-GB"/>
          </a:p>
        </p:txBody>
      </p:sp>
      <p:sp>
        <p:nvSpPr>
          <p:cNvPr id="10" name="Content Placeholder 2"/>
          <p:cNvSpPr>
            <a:spLocks noGrp="1"/>
          </p:cNvSpPr>
          <p:nvPr>
            <p:ph idx="13"/>
          </p:nvPr>
        </p:nvSpPr>
        <p:spPr>
          <a:xfrm>
            <a:off x="8217574" y="922638"/>
            <a:ext cx="3699260" cy="538711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Slide Number Placeholder 5"/>
          <p:cNvSpPr>
            <a:spLocks noGrp="1"/>
          </p:cNvSpPr>
          <p:nvPr>
            <p:ph type="sldNum" sz="quarter" idx="4"/>
          </p:nvPr>
        </p:nvSpPr>
        <p:spPr>
          <a:xfrm>
            <a:off x="9173634" y="6499225"/>
            <a:ext cx="2743200" cy="365125"/>
          </a:xfrm>
          <a:prstGeom prst="rect">
            <a:avLst/>
          </a:prstGeom>
        </p:spPr>
        <p:txBody>
          <a:bodyPr vert="horz" lIns="91440" tIns="45720" rIns="91440" bIns="45720" rtlCol="0" anchor="ctr"/>
          <a:lstStyle>
            <a:lvl1pPr algn="r">
              <a:defRPr sz="800">
                <a:solidFill>
                  <a:schemeClr val="tx1">
                    <a:tint val="75000"/>
                  </a:schemeClr>
                </a:solidFill>
                <a:latin typeface="Verdana" panose="020B0604030504040204" pitchFamily="34" charset="0"/>
                <a:ea typeface="Verdana" panose="020B0604030504040204" pitchFamily="34" charset="0"/>
              </a:defRPr>
            </a:lvl1pPr>
          </a:lstStyle>
          <a:p>
            <a:r>
              <a:rPr lang="en-GB"/>
              <a:t>P.</a:t>
            </a:r>
            <a:fld id="{A126BD80-4063-464F-A49F-27FB3ACB3C65}" type="slidenum">
              <a:rPr lang="en-GB" smtClean="0"/>
              <a:pPr/>
              <a:t>‹#›</a:t>
            </a:fld>
            <a:endParaRPr lang="en-GB"/>
          </a:p>
        </p:txBody>
      </p:sp>
    </p:spTree>
    <p:extLst>
      <p:ext uri="{BB962C8B-B14F-4D97-AF65-F5344CB8AC3E}">
        <p14:creationId xmlns:p14="http://schemas.microsoft.com/office/powerpoint/2010/main" val="1740311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with Caption Baby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A4C232-82E6-4C4D-909B-BBEF6E73F9F9}"/>
              </a:ext>
            </a:extLst>
          </p:cNvPr>
          <p:cNvSpPr/>
          <p:nvPr userDrawn="1"/>
        </p:nvSpPr>
        <p:spPr>
          <a:xfrm>
            <a:off x="275166" y="659238"/>
            <a:ext cx="3880800" cy="5825063"/>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31917" y="980303"/>
            <a:ext cx="3606684" cy="2018271"/>
          </a:xfrm>
        </p:spPr>
        <p:txBody>
          <a:bodyPr anchor="t">
            <a:noAutofit/>
          </a:bodyPr>
          <a:lstStyle>
            <a:lvl1pPr marL="0" algn="l" defTabSz="914400" rtl="0" eaLnBrk="1" latinLnBrk="0" hangingPunct="1">
              <a:lnSpc>
                <a:spcPct val="70000"/>
              </a:lnSpc>
              <a:defRPr lang="en-GB" sz="4000" kern="1200" spc="0" dirty="0">
                <a:solidFill>
                  <a:srgbClr val="005EB8"/>
                </a:solidFill>
                <a:latin typeface="Impact" panose="020B0806030902050204" pitchFamily="34" charset="0"/>
                <a:ea typeface="+mn-ea"/>
                <a:cs typeface="+mn-cs"/>
              </a:defRPr>
            </a:lvl1pPr>
          </a:lstStyle>
          <a:p>
            <a:r>
              <a:rPr lang="en-GB"/>
              <a:t>ADD YOUR HEADLINE HERE.</a:t>
            </a:r>
          </a:p>
        </p:txBody>
      </p:sp>
      <p:sp>
        <p:nvSpPr>
          <p:cNvPr id="3" name="Content Placeholder 2"/>
          <p:cNvSpPr>
            <a:spLocks noGrp="1"/>
          </p:cNvSpPr>
          <p:nvPr>
            <p:ph idx="1"/>
          </p:nvPr>
        </p:nvSpPr>
        <p:spPr>
          <a:xfrm>
            <a:off x="4316156" y="922638"/>
            <a:ext cx="3699260" cy="538711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hasCustomPrompt="1"/>
          </p:nvPr>
        </p:nvSpPr>
        <p:spPr>
          <a:xfrm>
            <a:off x="431917" y="4782107"/>
            <a:ext cx="3606684" cy="1527647"/>
          </a:xfrm>
        </p:spPr>
        <p:txBody>
          <a:bodyPr>
            <a:noAutofit/>
          </a:bodyPr>
          <a:lstStyle>
            <a:lvl1pPr marL="0" indent="0">
              <a:buNone/>
              <a:defRPr sz="3200" i="1" baseline="0">
                <a:solidFill>
                  <a:srgbClr val="FF8CF5"/>
                </a:solidFill>
                <a:latin typeface="Impact" panose="020B080603090205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ADD OPTIONAL SUBTITLE HERE</a:t>
            </a:r>
          </a:p>
        </p:txBody>
      </p:sp>
      <p:sp>
        <p:nvSpPr>
          <p:cNvPr id="6" name="Footer Placeholder 5"/>
          <p:cNvSpPr>
            <a:spLocks noGrp="1"/>
          </p:cNvSpPr>
          <p:nvPr>
            <p:ph type="ftr" sz="quarter" idx="11"/>
          </p:nvPr>
        </p:nvSpPr>
        <p:spPr/>
        <p:txBody>
          <a:bodyPr/>
          <a:lstStyle/>
          <a:p>
            <a:endParaRPr lang="en-GB"/>
          </a:p>
        </p:txBody>
      </p:sp>
      <p:sp>
        <p:nvSpPr>
          <p:cNvPr id="10" name="Content Placeholder 2"/>
          <p:cNvSpPr>
            <a:spLocks noGrp="1"/>
          </p:cNvSpPr>
          <p:nvPr>
            <p:ph idx="13"/>
          </p:nvPr>
        </p:nvSpPr>
        <p:spPr>
          <a:xfrm>
            <a:off x="8217574" y="922638"/>
            <a:ext cx="3699260" cy="538711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Slide Number Placeholder 5"/>
          <p:cNvSpPr>
            <a:spLocks noGrp="1"/>
          </p:cNvSpPr>
          <p:nvPr>
            <p:ph type="sldNum" sz="quarter" idx="4"/>
          </p:nvPr>
        </p:nvSpPr>
        <p:spPr>
          <a:xfrm>
            <a:off x="9173634" y="6499225"/>
            <a:ext cx="2743200" cy="365125"/>
          </a:xfrm>
          <a:prstGeom prst="rect">
            <a:avLst/>
          </a:prstGeom>
        </p:spPr>
        <p:txBody>
          <a:bodyPr vert="horz" lIns="91440" tIns="45720" rIns="91440" bIns="45720" rtlCol="0" anchor="ctr"/>
          <a:lstStyle>
            <a:lvl1pPr algn="r">
              <a:defRPr sz="800">
                <a:solidFill>
                  <a:schemeClr val="tx1">
                    <a:tint val="75000"/>
                  </a:schemeClr>
                </a:solidFill>
                <a:latin typeface="Verdana" panose="020B0604030504040204" pitchFamily="34" charset="0"/>
                <a:ea typeface="Verdana" panose="020B0604030504040204" pitchFamily="34" charset="0"/>
              </a:defRPr>
            </a:lvl1pPr>
          </a:lstStyle>
          <a:p>
            <a:r>
              <a:rPr lang="en-GB"/>
              <a:t>P.</a:t>
            </a:r>
            <a:fld id="{A126BD80-4063-464F-A49F-27FB3ACB3C65}" type="slidenum">
              <a:rPr lang="en-GB" smtClean="0"/>
              <a:pPr/>
              <a:t>‹#›</a:t>
            </a:fld>
            <a:endParaRPr lang="en-GB"/>
          </a:p>
        </p:txBody>
      </p:sp>
    </p:spTree>
    <p:extLst>
      <p:ext uri="{BB962C8B-B14F-4D97-AF65-F5344CB8AC3E}">
        <p14:creationId xmlns:p14="http://schemas.microsoft.com/office/powerpoint/2010/main" val="1485743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Rectangle 13"/>
          <p:cNvSpPr/>
          <p:nvPr userDrawn="1"/>
        </p:nvSpPr>
        <p:spPr>
          <a:xfrm>
            <a:off x="1" y="6248400"/>
            <a:ext cx="5317066" cy="6096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6497" y="4405745"/>
            <a:ext cx="3257554" cy="2604654"/>
          </a:xfrm>
          <a:prstGeom prst="rect">
            <a:avLst/>
          </a:prstGeom>
        </p:spPr>
      </p:pic>
      <p:sp>
        <p:nvSpPr>
          <p:cNvPr id="9" name="Title 1"/>
          <p:cNvSpPr txBox="1">
            <a:spLocks/>
          </p:cNvSpPr>
          <p:nvPr userDrawn="1"/>
        </p:nvSpPr>
        <p:spPr>
          <a:xfrm>
            <a:off x="129308" y="6326906"/>
            <a:ext cx="6160656" cy="46181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i="1" dirty="0" smtClean="0">
                <a:solidFill>
                  <a:schemeClr val="bg1"/>
                </a:solidFill>
                <a:latin typeface="Impact" panose="020B0806030902050204" pitchFamily="34" charset="0"/>
              </a:rPr>
              <a:t>SAFETY</a:t>
            </a:r>
            <a:r>
              <a:rPr lang="en-GB" sz="2800" i="1" baseline="0" dirty="0" smtClean="0">
                <a:solidFill>
                  <a:schemeClr val="bg1"/>
                </a:solidFill>
                <a:latin typeface="Impact" panose="020B0806030902050204" pitchFamily="34" charset="0"/>
              </a:rPr>
              <a:t> CONFERENCE  15 JUNE 2023</a:t>
            </a:r>
            <a:endParaRPr lang="en-GB" sz="2800" i="1" dirty="0">
              <a:solidFill>
                <a:schemeClr val="bg1"/>
              </a:solidFill>
              <a:latin typeface="Impact" panose="020B0806030902050204" pitchFamily="34" charset="0"/>
            </a:endParaRPr>
          </a:p>
        </p:txBody>
      </p:sp>
      <p:sp>
        <p:nvSpPr>
          <p:cNvPr id="10" name="Title 1"/>
          <p:cNvSpPr>
            <a:spLocks noGrp="1"/>
          </p:cNvSpPr>
          <p:nvPr>
            <p:ph type="title" idx="4294967295"/>
          </p:nvPr>
        </p:nvSpPr>
        <p:spPr>
          <a:xfrm>
            <a:off x="838200" y="365125"/>
            <a:ext cx="10515600" cy="1325563"/>
          </a:xfrm>
          <a:prstGeom prst="rect">
            <a:avLst/>
          </a:prstGeom>
        </p:spPr>
        <p:txBody>
          <a:bodyPr/>
          <a:lstStyle/>
          <a:p>
            <a:r>
              <a:rPr lang="en-GB" dirty="0" smtClean="0">
                <a:solidFill>
                  <a:srgbClr val="005EB8"/>
                </a:solidFill>
                <a:latin typeface="Impact" panose="020B0806030902050204" pitchFamily="34" charset="0"/>
              </a:rPr>
              <a:t>TEMPLATE</a:t>
            </a:r>
            <a:endParaRPr lang="en-GB" dirty="0"/>
          </a:p>
        </p:txBody>
      </p:sp>
      <p:sp>
        <p:nvSpPr>
          <p:cNvPr id="11" name="Content Placeholder 2"/>
          <p:cNvSpPr>
            <a:spLocks noGrp="1"/>
          </p:cNvSpPr>
          <p:nvPr>
            <p:ph idx="4294967295"/>
          </p:nvPr>
        </p:nvSpPr>
        <p:spPr>
          <a:xfrm>
            <a:off x="838200" y="1825625"/>
            <a:ext cx="10515600" cy="4351338"/>
          </a:xfrm>
          <a:prstGeom prst="rect">
            <a:avLst/>
          </a:prstGeom>
        </p:spPr>
        <p:txBody>
          <a:bodyPr/>
          <a:lstStyle/>
          <a:p>
            <a:r>
              <a:rPr lang="en-GB" dirty="0" smtClean="0">
                <a:latin typeface="Verdana" panose="020B0604030504040204" pitchFamily="34" charset="0"/>
                <a:ea typeface="Verdana" panose="020B0604030504040204" pitchFamily="34" charset="0"/>
              </a:rPr>
              <a:t>Body copy</a:t>
            </a:r>
            <a:endParaRPr lang="en-GB"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5010825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 with Caption Pi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A4C232-82E6-4C4D-909B-BBEF6E73F9F9}"/>
              </a:ext>
            </a:extLst>
          </p:cNvPr>
          <p:cNvSpPr/>
          <p:nvPr userDrawn="1"/>
        </p:nvSpPr>
        <p:spPr>
          <a:xfrm>
            <a:off x="275166" y="659238"/>
            <a:ext cx="3880800" cy="5825063"/>
          </a:xfrm>
          <a:prstGeom prst="rect">
            <a:avLst/>
          </a:prstGeom>
          <a:solidFill>
            <a:srgbClr val="FFC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31917" y="980303"/>
            <a:ext cx="3606684" cy="2018271"/>
          </a:xfrm>
        </p:spPr>
        <p:txBody>
          <a:bodyPr anchor="t">
            <a:noAutofit/>
          </a:bodyPr>
          <a:lstStyle>
            <a:lvl1pPr marL="0" algn="l" defTabSz="914400" rtl="0" eaLnBrk="1" latinLnBrk="0" hangingPunct="1">
              <a:lnSpc>
                <a:spcPct val="70000"/>
              </a:lnSpc>
              <a:defRPr lang="en-GB" sz="4000" kern="1200" spc="0" dirty="0">
                <a:solidFill>
                  <a:srgbClr val="005EB8"/>
                </a:solidFill>
                <a:latin typeface="Impact" panose="020B0806030902050204" pitchFamily="34" charset="0"/>
                <a:ea typeface="+mn-ea"/>
                <a:cs typeface="+mn-cs"/>
              </a:defRPr>
            </a:lvl1pPr>
          </a:lstStyle>
          <a:p>
            <a:r>
              <a:rPr lang="en-GB"/>
              <a:t>ADD YOUR HEADLINE HERE.</a:t>
            </a:r>
          </a:p>
        </p:txBody>
      </p:sp>
      <p:sp>
        <p:nvSpPr>
          <p:cNvPr id="3" name="Content Placeholder 2"/>
          <p:cNvSpPr>
            <a:spLocks noGrp="1"/>
          </p:cNvSpPr>
          <p:nvPr>
            <p:ph idx="1"/>
          </p:nvPr>
        </p:nvSpPr>
        <p:spPr>
          <a:xfrm>
            <a:off x="4316156" y="922638"/>
            <a:ext cx="3699260" cy="538711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hasCustomPrompt="1"/>
          </p:nvPr>
        </p:nvSpPr>
        <p:spPr>
          <a:xfrm>
            <a:off x="431917" y="4782107"/>
            <a:ext cx="3606684" cy="1527647"/>
          </a:xfrm>
        </p:spPr>
        <p:txBody>
          <a:bodyPr>
            <a:noAutofit/>
          </a:bodyPr>
          <a:lstStyle>
            <a:lvl1pPr marL="0" indent="0">
              <a:buNone/>
              <a:defRPr sz="3200" i="1" baseline="0">
                <a:solidFill>
                  <a:schemeClr val="bg1"/>
                </a:solidFill>
                <a:latin typeface="Impact" panose="020B080603090205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ADD OPTIONAL SUBTITLE HERE</a:t>
            </a:r>
          </a:p>
        </p:txBody>
      </p:sp>
      <p:sp>
        <p:nvSpPr>
          <p:cNvPr id="6" name="Footer Placeholder 5"/>
          <p:cNvSpPr>
            <a:spLocks noGrp="1"/>
          </p:cNvSpPr>
          <p:nvPr>
            <p:ph type="ftr" sz="quarter" idx="11"/>
          </p:nvPr>
        </p:nvSpPr>
        <p:spPr/>
        <p:txBody>
          <a:bodyPr/>
          <a:lstStyle/>
          <a:p>
            <a:endParaRPr lang="en-GB"/>
          </a:p>
        </p:txBody>
      </p:sp>
      <p:sp>
        <p:nvSpPr>
          <p:cNvPr id="10" name="Content Placeholder 2"/>
          <p:cNvSpPr>
            <a:spLocks noGrp="1"/>
          </p:cNvSpPr>
          <p:nvPr>
            <p:ph idx="13"/>
          </p:nvPr>
        </p:nvSpPr>
        <p:spPr>
          <a:xfrm>
            <a:off x="8217574" y="922638"/>
            <a:ext cx="3699260" cy="538711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Slide Number Placeholder 5"/>
          <p:cNvSpPr>
            <a:spLocks noGrp="1"/>
          </p:cNvSpPr>
          <p:nvPr>
            <p:ph type="sldNum" sz="quarter" idx="4"/>
          </p:nvPr>
        </p:nvSpPr>
        <p:spPr>
          <a:xfrm>
            <a:off x="9173634" y="6499225"/>
            <a:ext cx="2743200" cy="365125"/>
          </a:xfrm>
          <a:prstGeom prst="rect">
            <a:avLst/>
          </a:prstGeom>
        </p:spPr>
        <p:txBody>
          <a:bodyPr vert="horz" lIns="91440" tIns="45720" rIns="91440" bIns="45720" rtlCol="0" anchor="ctr"/>
          <a:lstStyle>
            <a:lvl1pPr algn="r">
              <a:defRPr sz="800">
                <a:solidFill>
                  <a:schemeClr val="tx1">
                    <a:tint val="75000"/>
                  </a:schemeClr>
                </a:solidFill>
                <a:latin typeface="Verdana" panose="020B0604030504040204" pitchFamily="34" charset="0"/>
                <a:ea typeface="Verdana" panose="020B0604030504040204" pitchFamily="34" charset="0"/>
              </a:defRPr>
            </a:lvl1pPr>
          </a:lstStyle>
          <a:p>
            <a:r>
              <a:rPr lang="en-GB"/>
              <a:t>P.</a:t>
            </a:r>
            <a:fld id="{A126BD80-4063-464F-A49F-27FB3ACB3C65}" type="slidenum">
              <a:rPr lang="en-GB" smtClean="0"/>
              <a:pPr/>
              <a:t>‹#›</a:t>
            </a:fld>
            <a:endParaRPr lang="en-GB"/>
          </a:p>
        </p:txBody>
      </p:sp>
    </p:spTree>
    <p:extLst>
      <p:ext uri="{BB962C8B-B14F-4D97-AF65-F5344CB8AC3E}">
        <p14:creationId xmlns:p14="http://schemas.microsoft.com/office/powerpoint/2010/main" val="4290415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2E5D9-357F-E849-83FF-391F6CEC8A1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307CF96-894B-A841-BA11-7A548DA9F2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2FAF43C-A9D1-8242-B811-5F4AD6FA93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324518-9BDA-3046-A568-60DC4A002E7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7E911E7-D719-1F4D-912D-5E27D71193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010BB15-AF30-FE4D-A9D3-04158B541D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FEE9B9-15CD-9A45-8087-3CE0F5230FF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36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A60530-20B8-4773-9DAF-FBCA0E54A958}" type="datetimeFigureOut">
              <a:rPr lang="en-GB" smtClean="0"/>
              <a:t>23/06/2023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FF18C10-BB0D-4484-9FDB-01A6C439E5F8}" type="slidenum">
              <a:rPr lang="en-GB" smtClean="0"/>
              <a:t>‹#›</a:t>
            </a:fld>
            <a:endParaRPr lang="en-GB"/>
          </a:p>
        </p:txBody>
      </p:sp>
    </p:spTree>
    <p:extLst>
      <p:ext uri="{BB962C8B-B14F-4D97-AF65-F5344CB8AC3E}">
        <p14:creationId xmlns:p14="http://schemas.microsoft.com/office/powerpoint/2010/main" val="8902469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FA60530-20B8-4773-9DAF-FBCA0E54A958}" type="datetimeFigureOut">
              <a:rPr lang="en-GB" smtClean="0"/>
              <a:t>23/06/2023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FF18C10-BB0D-4484-9FDB-01A6C439E5F8}" type="slidenum">
              <a:rPr lang="en-GB" smtClean="0"/>
              <a:t>‹#›</a:t>
            </a:fld>
            <a:endParaRPr lang="en-GB"/>
          </a:p>
        </p:txBody>
      </p:sp>
    </p:spTree>
    <p:extLst>
      <p:ext uri="{BB962C8B-B14F-4D97-AF65-F5344CB8AC3E}">
        <p14:creationId xmlns:p14="http://schemas.microsoft.com/office/powerpoint/2010/main" val="4384342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FA60530-20B8-4773-9DAF-FBCA0E54A958}" type="datetimeFigureOut">
              <a:rPr lang="en-GB" smtClean="0"/>
              <a:t>23/06/2023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FF18C10-BB0D-4484-9FDB-01A6C439E5F8}" type="slidenum">
              <a:rPr lang="en-GB" smtClean="0"/>
              <a:t>‹#›</a:t>
            </a:fld>
            <a:endParaRPr lang="en-GB"/>
          </a:p>
        </p:txBody>
      </p:sp>
    </p:spTree>
    <p:extLst>
      <p:ext uri="{BB962C8B-B14F-4D97-AF65-F5344CB8AC3E}">
        <p14:creationId xmlns:p14="http://schemas.microsoft.com/office/powerpoint/2010/main" val="1570474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FA60530-20B8-4773-9DAF-FBCA0E54A958}" type="datetimeFigureOut">
              <a:rPr lang="en-GB" smtClean="0"/>
              <a:t>23/06/2023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FF18C10-BB0D-4484-9FDB-01A6C439E5F8}" type="slidenum">
              <a:rPr lang="en-GB" smtClean="0"/>
              <a:t>‹#›</a:t>
            </a:fld>
            <a:endParaRPr lang="en-GB"/>
          </a:p>
        </p:txBody>
      </p:sp>
    </p:spTree>
    <p:extLst>
      <p:ext uri="{BB962C8B-B14F-4D97-AF65-F5344CB8AC3E}">
        <p14:creationId xmlns:p14="http://schemas.microsoft.com/office/powerpoint/2010/main" val="1102762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FA60530-20B8-4773-9DAF-FBCA0E54A958}" type="datetimeFigureOut">
              <a:rPr lang="en-GB" smtClean="0"/>
              <a:t>23/06/2023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FF18C10-BB0D-4484-9FDB-01A6C439E5F8}" type="slidenum">
              <a:rPr lang="en-GB" smtClean="0"/>
              <a:t>‹#›</a:t>
            </a:fld>
            <a:endParaRPr lang="en-GB"/>
          </a:p>
        </p:txBody>
      </p:sp>
    </p:spTree>
    <p:extLst>
      <p:ext uri="{BB962C8B-B14F-4D97-AF65-F5344CB8AC3E}">
        <p14:creationId xmlns:p14="http://schemas.microsoft.com/office/powerpoint/2010/main" val="804602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FA60530-20B8-4773-9DAF-FBCA0E54A958}" type="datetimeFigureOut">
              <a:rPr lang="en-GB" smtClean="0"/>
              <a:t>23/06/2023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FF18C10-BB0D-4484-9FDB-01A6C439E5F8}" type="slidenum">
              <a:rPr lang="en-GB" smtClean="0"/>
              <a:t>‹#›</a:t>
            </a:fld>
            <a:endParaRPr lang="en-GB"/>
          </a:p>
        </p:txBody>
      </p:sp>
    </p:spTree>
    <p:extLst>
      <p:ext uri="{BB962C8B-B14F-4D97-AF65-F5344CB8AC3E}">
        <p14:creationId xmlns:p14="http://schemas.microsoft.com/office/powerpoint/2010/main" val="3373533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FA60530-20B8-4773-9DAF-FBCA0E54A958}" type="datetimeFigureOut">
              <a:rPr lang="en-GB" smtClean="0"/>
              <a:t>23/06/2023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FF18C10-BB0D-4484-9FDB-01A6C439E5F8}" type="slidenum">
              <a:rPr lang="en-GB" smtClean="0"/>
              <a:t>‹#›</a:t>
            </a:fld>
            <a:endParaRPr lang="en-GB"/>
          </a:p>
        </p:txBody>
      </p:sp>
    </p:spTree>
    <p:extLst>
      <p:ext uri="{BB962C8B-B14F-4D97-AF65-F5344CB8AC3E}">
        <p14:creationId xmlns:p14="http://schemas.microsoft.com/office/powerpoint/2010/main" val="2557916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177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88" r:id="rId14"/>
    <p:sldLayoutId id="2147483689" r:id="rId15"/>
    <p:sldLayoutId id="2147483690" r:id="rId16"/>
    <p:sldLayoutId id="2147483691" r:id="rId17"/>
    <p:sldLayoutId id="2147483692" r:id="rId18"/>
    <p:sldLayoutId id="2147483693" r:id="rId19"/>
    <p:sldLayoutId id="2147483694" r:id="rId2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58C7FF-2F59-3644-969A-07775320D9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E7B3290-AD4D-8B49-B34B-B5017DA99C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1E286EE-282D-C644-ADCC-5BC3CEB26D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324518-9BDA-3046-A568-60DC4A002E75}" type="datetimeFigureOut">
              <a:rPr lang="en-US" smtClean="0"/>
              <a:t>6/23/2023</a:t>
            </a:fld>
            <a:endParaRPr lang="en-US"/>
          </a:p>
        </p:txBody>
      </p:sp>
      <p:sp>
        <p:nvSpPr>
          <p:cNvPr id="5" name="Footer Placeholder 4">
            <a:extLst>
              <a:ext uri="{FF2B5EF4-FFF2-40B4-BE49-F238E27FC236}">
                <a16:creationId xmlns:a16="http://schemas.microsoft.com/office/drawing/2014/main" id="{60392800-1680-EE4F-B516-F398D357C6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7674B2-6B1B-6F40-ABBE-1749B61F06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FEE9B9-15CD-9A45-8087-3CE0F5230FFE}" type="slidenum">
              <a:rPr lang="en-US" smtClean="0"/>
              <a:t>‹#›</a:t>
            </a:fld>
            <a:endParaRPr lang="en-US"/>
          </a:p>
        </p:txBody>
      </p:sp>
    </p:spTree>
    <p:extLst>
      <p:ext uri="{BB962C8B-B14F-4D97-AF65-F5344CB8AC3E}">
        <p14:creationId xmlns:p14="http://schemas.microsoft.com/office/powerpoint/2010/main" val="291356954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4.xml"/><Relationship Id="rId5" Type="http://schemas.openxmlformats.org/officeDocument/2006/relationships/image" Target="../media/image1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1.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7.svg"/><Relationship Id="rId4" Type="http://schemas.openxmlformats.org/officeDocument/2006/relationships/image" Target="../media/image24.png"/><Relationship Id="rId9" Type="http://schemas.openxmlformats.org/officeDocument/2006/relationships/image" Target="../media/image31.svg"/></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gbr01.safelinks.protection.outlook.com/?url=https%3A%2F%2Feput.nhs.uk%2Fnews-events%2Fposts%2Fhere-for-you-shortlisted-for-national-award%2F&amp;data=05%7C01%7Cchris.rollinson%40nhs.net%7Cf5311f87f95d47ea54c008dacd69b347%7C37c354b285b047f5b22207b48d774ee3%7C0%7C0%7C638048151095500351%7CUnknown%7CTWFpbGZsb3d8eyJWIjoiMC4wLjAwMDAiLCJQIjoiV2luMzIiLCJBTiI6Ik1haWwiLCJXVCI6Mn0%3D%7C3000%7C%7C%7C&amp;sdata=gN7pxrThNTRBFpxo5905WCCiCmVAGV4tvKBxDpr6EqU%3D&amp;reserved=0" TargetMode="External"/><Relationship Id="rId3" Type="http://schemas.openxmlformats.org/officeDocument/2006/relationships/hyperlink" Target="https://eput.nhs.uk/news-events/posts/dedicated-trust-staff-celebrate-success-in-prestigious-national-awards/" TargetMode="External"/><Relationship Id="rId7" Type="http://schemas.openxmlformats.org/officeDocument/2006/relationships/hyperlink" Target="https://gbr01.safelinks.protection.outlook.com/?url=https%3A%2F%2Feput.nhs.uk%2Fnews-events%2Fposts%2Ftendring-roving-support-bus-is-a-national-award-winner%2F&amp;data=05%7C01%7Cchris.rollinson%40nhs.net%7Cf5311f87f95d47ea54c008dacd69b347%7C37c354b285b047f5b22207b48d774ee3%7C0%7C0%7C638048151095500351%7CUnknown%7CTWFpbGZsb3d8eyJWIjoiMC4wLjAwMDAiLCJQIjoiV2luMzIiLCJBTiI6Ik1haWwiLCJXVCI6Mn0%3D%7C3000%7C%7C%7C&amp;sdata=sewtAImUAN%2Flup8rsrhMzTIJk8cuguOuGvpmvqCMp9g%3D&amp;reserved=0" TargetMode="External"/><Relationship Id="rId12" Type="http://schemas.openxmlformats.org/officeDocument/2006/relationships/hyperlink" Target="https://gbr01.safelinks.protection.outlook.com/?url=https%3A%2F%2Feput.nhs.uk%2Fnews-events%2Fposts%2Feput-awarded-gold-accreditation-from-employer-recognition-scheme%2F&amp;data=05%7C01%7Cchris.rollinson%40nhs.net%7Cf5311f87f95d47ea54c008dacd69b347%7C37c354b285b047f5b22207b48d774ee3%7C0%7C0%7C638048151095500351%7CUnknown%7CTWFpbGZsb3d8eyJWIjoiMC4wLjAwMDAiLCJQIjoiV2luMzIiLCJBTiI6Ik1haWwiLCJXVCI6Mn0%3D%7C3000%7C%7C%7C&amp;sdata=VI6O7wOyv%2BWQv1t5%2FWxMWlkc7t8fOyUpM0hgJcVGRmg%3D&amp;reserved=0" TargetMode="External"/><Relationship Id="rId2" Type="http://schemas.openxmlformats.org/officeDocument/2006/relationships/hyperlink" Target="https://eput.nhs.uk/news-events/posts/apprenticeship-scheme-wins-national-award/" TargetMode="External"/><Relationship Id="rId1" Type="http://schemas.openxmlformats.org/officeDocument/2006/relationships/slideLayout" Target="../slideLayouts/slideLayout2.xml"/><Relationship Id="rId6" Type="http://schemas.openxmlformats.org/officeDocument/2006/relationships/hyperlink" Target="https://gbr01.safelinks.protection.outlook.com/?url=https%3A%2F%2Feput.nhs.uk%2Fnews-events%2Fposts%2Feput-scoops-regional-nhs-parliamentary-award%2F&amp;data=05%7C01%7Cchris.rollinson%40nhs.net%7Cf5311f87f95d47ea54c008dacd69b347%7C37c354b285b047f5b22207b48d774ee3%7C0%7C0%7C638048151095500351%7CUnknown%7CTWFpbGZsb3d8eyJWIjoiMC4wLjAwMDAiLCJQIjoiV2luMzIiLCJBTiI6Ik1haWwiLCJXVCI6Mn0%3D%7C3000%7C%7C%7C&amp;sdata=LooLu4ryq2kxZBdaxrjy4mdiNFE2yoTpIUTJcu1mFXk%3D&amp;reserved=0" TargetMode="External"/><Relationship Id="rId11" Type="http://schemas.openxmlformats.org/officeDocument/2006/relationships/hyperlink" Target="https://gbr01.safelinks.protection.outlook.com/?url=https%3A%2F%2Feput.nhs.uk%2Fnews-events%2Fposts%2Fessex-partnership-university-hospital-ward-wins-national-award-for-outstanding-palliative-and-end-of-life-care%2F&amp;data=05%7C01%7Cchris.rollinson%40nhs.net%7Cf5311f87f95d47ea54c008dacd69b347%7C37c354b285b047f5b22207b48d774ee3%7C0%7C0%7C638048151095500351%7CUnknown%7CTWFpbGZsb3d8eyJWIjoiMC4wLjAwMDAiLCJQIjoiV2luMzIiLCJBTiI6Ik1haWwiLCJXVCI6Mn0%3D%7C3000%7C%7C%7C&amp;sdata=heSSUKOgmJQjMcZX4sBdbLyrauRCQUy1gdHBH6EVDFo%3D&amp;reserved=0" TargetMode="External"/><Relationship Id="rId5" Type="http://schemas.openxmlformats.org/officeDocument/2006/relationships/hyperlink" Target="https://gbr01.safelinks.protection.outlook.com/?url=https%3A%2F%2Feput.nhs.uk%2Fnews-events%2Fposts%2Fbasildon-mental-health-unit-has-won-a-national-award%2F&amp;data=05%7C01%7Cchris.rollinson%40nhs.net%7Cf5311f87f95d47ea54c008dacd69b347%7C37c354b285b047f5b22207b48d774ee3%7C0%7C0%7C638048151095500351%7CUnknown%7CTWFpbGZsb3d8eyJWIjoiMC4wLjAwMDAiLCJQIjoiV2luMzIiLCJBTiI6Ik1haWwiLCJXVCI6Mn0%3D%7C3000%7C%7C%7C&amp;sdata=WfUpGqZw6v2M%2FpQFB9tC%2FkTV67evhrpPxCwEbdRJYhw%3D&amp;reserved=0" TargetMode="External"/><Relationship Id="rId10" Type="http://schemas.openxmlformats.org/officeDocument/2006/relationships/hyperlink" Target="https://eput.nhs.uk/news-events/posts/eput-s-covid-vaccination-service-for-seafarers-recognised-as-one-of-the-best-in-the-world/" TargetMode="External"/><Relationship Id="rId4" Type="http://schemas.openxmlformats.org/officeDocument/2006/relationships/hyperlink" Target="https://www.housingessex.org/essex-housing-awards-2022/#categories" TargetMode="External"/><Relationship Id="rId9" Type="http://schemas.openxmlformats.org/officeDocument/2006/relationships/hyperlink" Target="https://workforce.nursingtimes.net/workforce/en/page/2022-shortlist"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pcQUnGiuhzM" TargetMode="Externa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ideo" Target="https://www.youtube.com/embed/vou4n98SF_s"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menti.com/alu79yi8jnvh"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ctrTitle"/>
          </p:nvPr>
        </p:nvSpPr>
        <p:spPr>
          <a:xfrm>
            <a:off x="350981" y="1648991"/>
            <a:ext cx="10211163" cy="1829777"/>
          </a:xfrm>
          <a:prstGeom prst="rect">
            <a:avLst/>
          </a:prstGeom>
        </p:spPr>
        <p:txBody>
          <a:bodyPr>
            <a:noAutofit/>
          </a:bodyPr>
          <a:lstStyle/>
          <a:p>
            <a:pPr algn="l"/>
            <a:r>
              <a:rPr lang="en-GB" sz="8000" dirty="0" smtClean="0">
                <a:solidFill>
                  <a:srgbClr val="005EB8"/>
                </a:solidFill>
                <a:latin typeface="Impact" panose="020B0806030902050204" pitchFamily="34" charset="0"/>
              </a:rPr>
              <a:t>EPUT SAFETY CONFERENCE</a:t>
            </a:r>
            <a:endParaRPr lang="en-GB" sz="8000" dirty="0">
              <a:solidFill>
                <a:srgbClr val="005EB8"/>
              </a:solidFill>
              <a:latin typeface="Impact" panose="020B0806030902050204" pitchFamily="34" charset="0"/>
            </a:endParaRPr>
          </a:p>
        </p:txBody>
      </p:sp>
    </p:spTree>
    <p:extLst>
      <p:ext uri="{BB962C8B-B14F-4D97-AF65-F5344CB8AC3E}">
        <p14:creationId xmlns:p14="http://schemas.microsoft.com/office/powerpoint/2010/main" val="19672682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ounded Rectangle 2">
            <a:extLst>
              <a:ext uri="{FF2B5EF4-FFF2-40B4-BE49-F238E27FC236}">
                <a16:creationId xmlns:a16="http://schemas.microsoft.com/office/drawing/2014/main" id="{8628F05A-1916-AF39-77AC-69C58BB36264}"/>
              </a:ext>
            </a:extLst>
          </p:cNvPr>
          <p:cNvSpPr/>
          <p:nvPr/>
        </p:nvSpPr>
        <p:spPr>
          <a:xfrm>
            <a:off x="356546" y="1457799"/>
            <a:ext cx="2880855" cy="4699451"/>
          </a:xfrm>
          <a:prstGeom prst="roundRect">
            <a:avLst>
              <a:gd name="adj" fmla="val 11608"/>
            </a:avLst>
          </a:prstGeom>
          <a:solidFill>
            <a:schemeClr val="bg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A4C26E9D-F682-0FC8-D20F-48042E6AEB15}"/>
              </a:ext>
            </a:extLst>
          </p:cNvPr>
          <p:cNvSpPr>
            <a:spLocks noGrp="1"/>
          </p:cNvSpPr>
          <p:nvPr>
            <p:ph type="title"/>
          </p:nvPr>
        </p:nvSpPr>
        <p:spPr>
          <a:xfrm>
            <a:off x="333874" y="509530"/>
            <a:ext cx="11207362" cy="850232"/>
          </a:xfrm>
        </p:spPr>
        <p:txBody>
          <a:bodyPr/>
          <a:lstStyle/>
          <a:p>
            <a:r>
              <a:rPr lang="en-GB" sz="6600" dirty="0">
                <a:solidFill>
                  <a:schemeClr val="tx2"/>
                </a:solidFill>
              </a:rPr>
              <a:t>CULTURE</a:t>
            </a:r>
          </a:p>
        </p:txBody>
      </p:sp>
      <p:pic>
        <p:nvPicPr>
          <p:cNvPr id="3" name="Picture 2">
            <a:extLst>
              <a:ext uri="{FF2B5EF4-FFF2-40B4-BE49-F238E27FC236}">
                <a16:creationId xmlns:a16="http://schemas.microsoft.com/office/drawing/2014/main" id="{45015CEA-0472-2DE7-BE9A-479F503A7AB2}"/>
              </a:ext>
            </a:extLst>
          </p:cNvPr>
          <p:cNvPicPr>
            <a:picLocks noChangeAspect="1"/>
          </p:cNvPicPr>
          <p:nvPr/>
        </p:nvPicPr>
        <p:blipFill rotWithShape="1">
          <a:blip r:embed="rId2">
            <a:alphaModFix/>
          </a:blip>
          <a:srcRect l="3009" t="1487" r="995" b="1170"/>
          <a:stretch/>
        </p:blipFill>
        <p:spPr>
          <a:xfrm>
            <a:off x="7394381" y="3984365"/>
            <a:ext cx="4146855" cy="2413514"/>
          </a:xfrm>
          <a:prstGeom prst="rect">
            <a:avLst/>
          </a:prstGeom>
        </p:spPr>
      </p:pic>
      <p:sp>
        <p:nvSpPr>
          <p:cNvPr id="6" name="TextBox 5">
            <a:extLst>
              <a:ext uri="{FF2B5EF4-FFF2-40B4-BE49-F238E27FC236}">
                <a16:creationId xmlns:a16="http://schemas.microsoft.com/office/drawing/2014/main" id="{8389F3F7-BEFA-B301-4AEB-59A5DA5C0426}"/>
              </a:ext>
            </a:extLst>
          </p:cNvPr>
          <p:cNvSpPr txBox="1"/>
          <p:nvPr/>
        </p:nvSpPr>
        <p:spPr>
          <a:xfrm>
            <a:off x="3350775" y="1395664"/>
            <a:ext cx="8231626" cy="2400657"/>
          </a:xfrm>
          <a:prstGeom prst="rect">
            <a:avLst/>
          </a:prstGeom>
          <a:noFill/>
        </p:spPr>
        <p:txBody>
          <a:bodyPr wrap="square">
            <a:spAutoFit/>
          </a:bodyPr>
          <a:lstStyle/>
          <a:p>
            <a:r>
              <a:rPr lang="en-GB" sz="1250" dirty="0"/>
              <a:t>Some key initiatives supporting our culture ambitions are Just Culture, Co-production and Freedom to Speak Up:</a:t>
            </a:r>
          </a:p>
          <a:p>
            <a:pPr marL="171450" indent="-171450">
              <a:buFont typeface="Arial" panose="020B0604020202020204" pitchFamily="34" charset="0"/>
              <a:buChar char="•"/>
            </a:pPr>
            <a:r>
              <a:rPr lang="en-GB" sz="1250" dirty="0">
                <a:ea typeface="Verdana"/>
              </a:rPr>
              <a:t>In promoting and creating a positive workplace culture of civility and respect we will improve staff experiences, wellbeing and retention, ultimately leading to improvements in patient care and safety. We have seen a 60 percent reduction in conduct investigations since 2021.</a:t>
            </a:r>
          </a:p>
          <a:p>
            <a:pPr marL="171450" indent="-171450">
              <a:buFont typeface="Arial" panose="020B0604020202020204" pitchFamily="34" charset="0"/>
              <a:buChar char="•"/>
            </a:pPr>
            <a:r>
              <a:rPr lang="en-GB" sz="1250" dirty="0"/>
              <a:t>Following a co-production approach, we recognise our local population as partners with crucial knowledge and understanding to support our continuous improvement. We currently have five Patient Safety Partners at EPUT supporting improvement work across the Trust. They also conduct safety walk-</a:t>
            </a:r>
            <a:r>
              <a:rPr lang="en-GB" sz="1250" dirty="0" err="1"/>
              <a:t>arounds</a:t>
            </a:r>
            <a:r>
              <a:rPr lang="en-GB" sz="1250" dirty="0"/>
              <a:t> providing valuable insight based on their lived experience.</a:t>
            </a:r>
          </a:p>
          <a:p>
            <a:pPr marL="171450" indent="-171450">
              <a:buFont typeface="Arial" panose="020B0604020202020204" pitchFamily="34" charset="0"/>
              <a:buChar char="•"/>
            </a:pPr>
            <a:r>
              <a:rPr lang="en-GB" sz="1250" dirty="0"/>
              <a:t>Speaking up is to raise 'anything that gets in the way of doing a great job’. Freedom to Speak up Guardians support workers to speak up when they feel unable to do so in other ways. In the year April 2022 to March 2023, 232 colleagues came forward and raised  a total of 351 concerns. </a:t>
            </a:r>
          </a:p>
        </p:txBody>
      </p:sp>
      <p:sp>
        <p:nvSpPr>
          <p:cNvPr id="22" name="TextBox 21">
            <a:extLst>
              <a:ext uri="{FF2B5EF4-FFF2-40B4-BE49-F238E27FC236}">
                <a16:creationId xmlns:a16="http://schemas.microsoft.com/office/drawing/2014/main" id="{40243D84-7D84-1174-F199-0A19BFF25686}"/>
              </a:ext>
            </a:extLst>
          </p:cNvPr>
          <p:cNvSpPr txBox="1"/>
          <p:nvPr/>
        </p:nvSpPr>
        <p:spPr>
          <a:xfrm>
            <a:off x="499199" y="1529603"/>
            <a:ext cx="2643875" cy="4478149"/>
          </a:xfrm>
          <a:prstGeom prst="rect">
            <a:avLst/>
          </a:prstGeom>
          <a:noFill/>
        </p:spPr>
        <p:txBody>
          <a:bodyPr wrap="square">
            <a:spAutoFit/>
          </a:bodyPr>
          <a:lstStyle/>
          <a:p>
            <a:r>
              <a:rPr lang="en-GB" sz="1400" dirty="0"/>
              <a:t>We have continued to build our environment of Safety First, Safety Always, incorporating a Just Culture to drive a workplace of safety for patients and one of physical and psychological safety at work for our staff.</a:t>
            </a:r>
          </a:p>
          <a:p>
            <a:pPr>
              <a:spcBef>
                <a:spcPts val="600"/>
              </a:spcBef>
            </a:pPr>
            <a:r>
              <a:rPr lang="en-GB" sz="1400" dirty="0"/>
              <a:t>Creating an ethos of strong accountability – but not of blame – has encouraged staff to speak up, raise concerns and report incidents.  This kind of transparency, equality and fair treatment creates better environments for our staff, patients, their families and our partners.</a:t>
            </a:r>
          </a:p>
        </p:txBody>
      </p:sp>
      <p:sp>
        <p:nvSpPr>
          <p:cNvPr id="26" name="Text Placeholder 3">
            <a:extLst>
              <a:ext uri="{FF2B5EF4-FFF2-40B4-BE49-F238E27FC236}">
                <a16:creationId xmlns:a16="http://schemas.microsoft.com/office/drawing/2014/main" id="{DBAB62B6-4258-CA8C-1D44-354CE8B14EE3}"/>
              </a:ext>
            </a:extLst>
          </p:cNvPr>
          <p:cNvSpPr txBox="1">
            <a:spLocks/>
          </p:cNvSpPr>
          <p:nvPr/>
        </p:nvSpPr>
        <p:spPr>
          <a:xfrm>
            <a:off x="6582623" y="5578782"/>
            <a:ext cx="2052212" cy="8190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rgbClr val="9164FF"/>
                </a:solidFill>
                <a:latin typeface="+mj-lt"/>
              </a:rPr>
              <a:t>CREATING A CULTURE OF SAFETY THROUGH CO-PRODUCTION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703" y="3984365"/>
            <a:ext cx="3169920" cy="2334768"/>
          </a:xfrm>
          <a:prstGeom prst="rect">
            <a:avLst/>
          </a:prstGeom>
        </p:spPr>
      </p:pic>
    </p:spTree>
    <p:extLst>
      <p:ext uri="{BB962C8B-B14F-4D97-AF65-F5344CB8AC3E}">
        <p14:creationId xmlns:p14="http://schemas.microsoft.com/office/powerpoint/2010/main" val="2925180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ounded Rectangle 2">
            <a:extLst>
              <a:ext uri="{FF2B5EF4-FFF2-40B4-BE49-F238E27FC236}">
                <a16:creationId xmlns:a16="http://schemas.microsoft.com/office/drawing/2014/main" id="{2983ED4A-C62A-182C-2BCD-DBB69A329509}"/>
              </a:ext>
            </a:extLst>
          </p:cNvPr>
          <p:cNvSpPr/>
          <p:nvPr/>
        </p:nvSpPr>
        <p:spPr>
          <a:xfrm>
            <a:off x="4269691" y="4543931"/>
            <a:ext cx="2590801" cy="1762619"/>
          </a:xfrm>
          <a:prstGeom prst="roundRect">
            <a:avLst>
              <a:gd name="adj" fmla="val 11608"/>
            </a:avLst>
          </a:prstGeom>
          <a:solidFill>
            <a:schemeClr val="bg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A4C26E9D-F682-0FC8-D20F-48042E6AEB15}"/>
              </a:ext>
            </a:extLst>
          </p:cNvPr>
          <p:cNvSpPr>
            <a:spLocks noGrp="1"/>
          </p:cNvSpPr>
          <p:nvPr>
            <p:ph type="title"/>
          </p:nvPr>
        </p:nvSpPr>
        <p:spPr>
          <a:xfrm>
            <a:off x="549052" y="660244"/>
            <a:ext cx="11207362" cy="601361"/>
          </a:xfrm>
        </p:spPr>
        <p:txBody>
          <a:bodyPr/>
          <a:lstStyle/>
          <a:p>
            <a:r>
              <a:rPr lang="en-GB" sz="6600" dirty="0">
                <a:solidFill>
                  <a:schemeClr val="tx2"/>
                </a:solidFill>
              </a:rPr>
              <a:t>CONTINUOUS</a:t>
            </a:r>
            <a:r>
              <a:rPr lang="en-GB" dirty="0">
                <a:solidFill>
                  <a:schemeClr val="tx2"/>
                </a:solidFill>
              </a:rPr>
              <a:t> </a:t>
            </a:r>
            <a:r>
              <a:rPr lang="en-GB" sz="6600" dirty="0">
                <a:solidFill>
                  <a:schemeClr val="tx2"/>
                </a:solidFill>
              </a:rPr>
              <a:t>LEARNING</a:t>
            </a:r>
            <a:endParaRPr lang="en-GB" dirty="0">
              <a:solidFill>
                <a:schemeClr val="tx2"/>
              </a:solidFill>
            </a:endParaRPr>
          </a:p>
        </p:txBody>
      </p:sp>
      <p:sp>
        <p:nvSpPr>
          <p:cNvPr id="8" name="Content Placeholder 7">
            <a:extLst>
              <a:ext uri="{FF2B5EF4-FFF2-40B4-BE49-F238E27FC236}">
                <a16:creationId xmlns:a16="http://schemas.microsoft.com/office/drawing/2014/main" id="{5A6BBFA7-DAFD-05D8-F3A6-8BBAA28978AD}"/>
              </a:ext>
            </a:extLst>
          </p:cNvPr>
          <p:cNvSpPr>
            <a:spLocks noGrp="1"/>
          </p:cNvSpPr>
          <p:nvPr>
            <p:ph idx="4294967295"/>
          </p:nvPr>
        </p:nvSpPr>
        <p:spPr>
          <a:xfrm>
            <a:off x="4269691" y="1692166"/>
            <a:ext cx="7486724" cy="2701158"/>
          </a:xfrm>
        </p:spPr>
        <p:txBody>
          <a:bodyPr>
            <a:noAutofit/>
          </a:bodyPr>
          <a:lstStyle/>
          <a:p>
            <a:pPr marL="0" indent="0">
              <a:spcBef>
                <a:spcPts val="400"/>
              </a:spcBef>
              <a:buNone/>
            </a:pPr>
            <a:r>
              <a:rPr lang="en-GB" sz="1400" dirty="0"/>
              <a:t>Two key initiatives supporting the Trust’s Continuous Learning are EPUT Culture of Learning (ECOL) and the Patient Safety Incident Response Framework (PSIRF):</a:t>
            </a:r>
          </a:p>
          <a:p>
            <a:pPr>
              <a:spcBef>
                <a:spcPts val="400"/>
              </a:spcBef>
            </a:pPr>
            <a:r>
              <a:rPr lang="en-GB" sz="1400" dirty="0"/>
              <a:t>ECOL is focussing on ensuring our organisation has the right capabilities and environment to adapt and respond to challenges, and recognise opportunities to learn lessons in an agile and effective way. This is to ensure that learning is an ‘Always Event’ where we all have a responsibility to seek improvement, learn from mistakes or good practice.</a:t>
            </a:r>
          </a:p>
          <a:p>
            <a:pPr>
              <a:spcBef>
                <a:spcPts val="400"/>
              </a:spcBef>
            </a:pPr>
            <a:r>
              <a:rPr lang="en-GB" sz="1400" dirty="0"/>
              <a:t>EPUT participated in the early adoption of PSIRF which intends to reduce the likelihood of similar incidents recurring compared to the outgoing Serious Incident (SI) Framework. This new approach acknowledges that outcomes are most impacted by processes and systems, the investigations therefore focus primarily on these areas.</a:t>
            </a:r>
          </a:p>
          <a:p>
            <a:pPr marL="0" indent="0">
              <a:spcBef>
                <a:spcPts val="400"/>
              </a:spcBef>
              <a:buNone/>
            </a:pPr>
            <a:endParaRPr lang="en-GB" sz="1400" dirty="0"/>
          </a:p>
        </p:txBody>
      </p:sp>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l="25408" t="10629" r="25346" b="17505"/>
          <a:stretch/>
        </p:blipFill>
        <p:spPr>
          <a:xfrm>
            <a:off x="1915396" y="4052548"/>
            <a:ext cx="2179437" cy="2385413"/>
          </a:xfrm>
          <a:prstGeom prst="rect">
            <a:avLst/>
          </a:prstGeom>
        </p:spPr>
      </p:pic>
      <p:sp>
        <p:nvSpPr>
          <p:cNvPr id="3" name="Rounded Rectangle 2">
            <a:extLst>
              <a:ext uri="{FF2B5EF4-FFF2-40B4-BE49-F238E27FC236}">
                <a16:creationId xmlns:a16="http://schemas.microsoft.com/office/drawing/2014/main" id="{33BB47DD-C3D7-3BB7-16FB-F399108EAC66}"/>
              </a:ext>
            </a:extLst>
          </p:cNvPr>
          <p:cNvSpPr/>
          <p:nvPr/>
        </p:nvSpPr>
        <p:spPr>
          <a:xfrm>
            <a:off x="549052" y="1650807"/>
            <a:ext cx="3589259" cy="2314539"/>
          </a:xfrm>
          <a:prstGeom prst="roundRect">
            <a:avLst>
              <a:gd name="adj" fmla="val 11608"/>
            </a:avLst>
          </a:prstGeom>
          <a:solidFill>
            <a:schemeClr val="bg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5">
            <a:extLst>
              <a:ext uri="{FF2B5EF4-FFF2-40B4-BE49-F238E27FC236}">
                <a16:creationId xmlns:a16="http://schemas.microsoft.com/office/drawing/2014/main" id="{64BE51FD-D183-0CB3-73DB-0396768B184B}"/>
              </a:ext>
            </a:extLst>
          </p:cNvPr>
          <p:cNvSpPr txBox="1">
            <a:spLocks/>
          </p:cNvSpPr>
          <p:nvPr/>
        </p:nvSpPr>
        <p:spPr>
          <a:xfrm>
            <a:off x="636090" y="1738009"/>
            <a:ext cx="3502221" cy="16594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a:ea typeface="MS Gothic" panose="020B0609070205080204" pitchFamily="49" charset="-128"/>
                <a:cs typeface="Times New Roman" panose="02020603050405020304" pitchFamily="18" charset="0"/>
              </a:rPr>
              <a:t>We recognise that safety and improvement are continuous processes and so is the learning that underpins them. We have been developing an approach to learning where we see every event as an opportunity to learn and ensure lessons are shared across the trust and with partners, not just applied within the single area the incident occurred. </a:t>
            </a:r>
          </a:p>
        </p:txBody>
      </p:sp>
      <p:sp>
        <p:nvSpPr>
          <p:cNvPr id="6" name="TextBox 5">
            <a:extLst>
              <a:ext uri="{FF2B5EF4-FFF2-40B4-BE49-F238E27FC236}">
                <a16:creationId xmlns:a16="http://schemas.microsoft.com/office/drawing/2014/main" id="{8C0C9A85-AC2C-2B65-AFEA-C43C68930733}"/>
              </a:ext>
            </a:extLst>
          </p:cNvPr>
          <p:cNvSpPr txBox="1"/>
          <p:nvPr/>
        </p:nvSpPr>
        <p:spPr>
          <a:xfrm>
            <a:off x="549052" y="4142389"/>
            <a:ext cx="1380592" cy="1015663"/>
          </a:xfrm>
          <a:prstGeom prst="rect">
            <a:avLst/>
          </a:prstGeom>
          <a:noFill/>
        </p:spPr>
        <p:txBody>
          <a:bodyPr wrap="square">
            <a:spAutoFit/>
          </a:bodyPr>
          <a:lstStyle/>
          <a:p>
            <a:pPr marL="0" indent="0">
              <a:spcBef>
                <a:spcPts val="400"/>
              </a:spcBef>
              <a:buNone/>
            </a:pPr>
            <a:r>
              <a:rPr lang="en-GB" sz="1200" i="1">
                <a:latin typeface="+mn-lt"/>
                <a:ea typeface="+mn-ea"/>
              </a:rPr>
              <a:t>To support learning within the Trust</a:t>
            </a:r>
            <a:r>
              <a:rPr lang="en-GB" sz="1200" i="1"/>
              <a:t> </a:t>
            </a:r>
            <a:r>
              <a:rPr lang="en-GB" sz="1200" i="1">
                <a:latin typeface="+mn-lt"/>
                <a:ea typeface="+mn-ea"/>
              </a:rPr>
              <a:t>we developed the C.A.R.E model.</a:t>
            </a:r>
          </a:p>
        </p:txBody>
      </p:sp>
      <p:pic>
        <p:nvPicPr>
          <p:cNvPr id="11" name="Picture 2" descr="image">
            <a:extLst>
              <a:ext uri="{FF2B5EF4-FFF2-40B4-BE49-F238E27FC236}">
                <a16:creationId xmlns:a16="http://schemas.microsoft.com/office/drawing/2014/main" id="{3D3FB8EF-B67A-9207-7DA8-83388400F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359" y="4434696"/>
            <a:ext cx="4775056" cy="19421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939A924-CB10-B411-732C-D1168C91FA86}"/>
              </a:ext>
            </a:extLst>
          </p:cNvPr>
          <p:cNvSpPr txBox="1"/>
          <p:nvPr/>
        </p:nvSpPr>
        <p:spPr>
          <a:xfrm>
            <a:off x="4348520" y="4624895"/>
            <a:ext cx="2433144" cy="1569660"/>
          </a:xfrm>
          <a:prstGeom prst="rect">
            <a:avLst/>
          </a:prstGeom>
          <a:noFill/>
        </p:spPr>
        <p:txBody>
          <a:bodyPr wrap="square">
            <a:spAutoFit/>
          </a:bodyPr>
          <a:lstStyle/>
          <a:p>
            <a:pPr marL="0" indent="0">
              <a:buFont typeface="Arial" panose="020B0604020202020204" pitchFamily="34" charset="0"/>
              <a:buNone/>
            </a:pPr>
            <a:r>
              <a:rPr lang="en-GB" sz="1200" dirty="0"/>
              <a:t>The model to the right is from the Safety Engineering Initiative for Patient Safety which supports the approach taken in PSIRF. This documents the link between outcomes, processes and the supporting work systems.</a:t>
            </a:r>
          </a:p>
        </p:txBody>
      </p:sp>
    </p:spTree>
    <p:extLst>
      <p:ext uri="{BB962C8B-B14F-4D97-AF65-F5344CB8AC3E}">
        <p14:creationId xmlns:p14="http://schemas.microsoft.com/office/powerpoint/2010/main" val="34788438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C26E9D-F682-0FC8-D20F-48042E6AEB15}"/>
              </a:ext>
            </a:extLst>
          </p:cNvPr>
          <p:cNvSpPr>
            <a:spLocks noGrp="1"/>
          </p:cNvSpPr>
          <p:nvPr>
            <p:ph type="title"/>
          </p:nvPr>
        </p:nvSpPr>
        <p:spPr>
          <a:xfrm>
            <a:off x="200352" y="521787"/>
            <a:ext cx="11207362" cy="601361"/>
          </a:xfrm>
        </p:spPr>
        <p:txBody>
          <a:bodyPr/>
          <a:lstStyle/>
          <a:p>
            <a:r>
              <a:rPr lang="en-GB" sz="6600" dirty="0">
                <a:solidFill>
                  <a:schemeClr val="tx2"/>
                </a:solidFill>
                <a:latin typeface="Impact"/>
              </a:rPr>
              <a:t>GOVERNANCE AND INFORMATION</a:t>
            </a:r>
            <a:endParaRPr lang="en-US" sz="6600" dirty="0">
              <a:solidFill>
                <a:schemeClr val="tx2"/>
              </a:solidFill>
            </a:endParaRPr>
          </a:p>
        </p:txBody>
      </p:sp>
      <p:pic>
        <p:nvPicPr>
          <p:cNvPr id="3" name="Picture 3" descr="Graphical user interface, application&#10;&#10;Description automatically generated">
            <a:extLst>
              <a:ext uri="{FF2B5EF4-FFF2-40B4-BE49-F238E27FC236}">
                <a16:creationId xmlns:a16="http://schemas.microsoft.com/office/drawing/2014/main" id="{80F32624-9958-557E-7F65-7D3231D2201E}"/>
              </a:ext>
            </a:extLst>
          </p:cNvPr>
          <p:cNvPicPr>
            <a:picLocks noChangeAspect="1"/>
          </p:cNvPicPr>
          <p:nvPr/>
        </p:nvPicPr>
        <p:blipFill rotWithShape="1">
          <a:blip r:embed="rId2"/>
          <a:srcRect l="3647" t="749" r="5540" b="7317"/>
          <a:stretch/>
        </p:blipFill>
        <p:spPr>
          <a:xfrm>
            <a:off x="6087640" y="3434031"/>
            <a:ext cx="6070518" cy="3440012"/>
          </a:xfrm>
          <a:prstGeom prst="rect">
            <a:avLst/>
          </a:prstGeom>
        </p:spPr>
      </p:pic>
      <p:sp>
        <p:nvSpPr>
          <p:cNvPr id="5" name="Content Placeholder 8">
            <a:extLst>
              <a:ext uri="{FF2B5EF4-FFF2-40B4-BE49-F238E27FC236}">
                <a16:creationId xmlns:a16="http://schemas.microsoft.com/office/drawing/2014/main" id="{92505913-4BF7-0FCF-477C-623A3957D9E9}"/>
              </a:ext>
            </a:extLst>
          </p:cNvPr>
          <p:cNvSpPr txBox="1">
            <a:spLocks/>
          </p:cNvSpPr>
          <p:nvPr/>
        </p:nvSpPr>
        <p:spPr>
          <a:xfrm>
            <a:off x="5981061" y="1379622"/>
            <a:ext cx="6306321" cy="16538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GB" sz="1400" dirty="0">
                <a:latin typeface="Verdana"/>
                <a:ea typeface="Verdana"/>
              </a:rPr>
              <a:t>We have developed a Safety Dashboard with the purpose of learning from adverse events and good practice, building on the approach used in NATO, the Ministry of Defence and Aviation Industries.</a:t>
            </a:r>
            <a:endParaRPr lang="en-US" sz="1400" dirty="0">
              <a:latin typeface="Verdana"/>
              <a:ea typeface="Verdana"/>
            </a:endParaRPr>
          </a:p>
          <a:p>
            <a:pPr marL="0" indent="0">
              <a:spcBef>
                <a:spcPts val="600"/>
              </a:spcBef>
              <a:buNone/>
            </a:pPr>
            <a:r>
              <a:rPr lang="en-GB" sz="1400" dirty="0">
                <a:latin typeface="Verdana"/>
                <a:ea typeface="Verdana"/>
              </a:rPr>
              <a:t>This dashboard integrates with data sources across the Trust and currently provides data on Safety and Quality KPIs, Operations and Patient Experience. This approach to reporting supports a transition to proactive rather than reactive decision making by enhancing our learning capability.</a:t>
            </a:r>
            <a:endParaRPr lang="en-GB" sz="1400" dirty="0"/>
          </a:p>
        </p:txBody>
      </p:sp>
      <p:sp>
        <p:nvSpPr>
          <p:cNvPr id="2" name="Rounded Rectangle 2">
            <a:extLst>
              <a:ext uri="{FF2B5EF4-FFF2-40B4-BE49-F238E27FC236}">
                <a16:creationId xmlns:a16="http://schemas.microsoft.com/office/drawing/2014/main" id="{B503060F-13B2-8541-44D3-B755E8928FEE}"/>
              </a:ext>
            </a:extLst>
          </p:cNvPr>
          <p:cNvSpPr/>
          <p:nvPr/>
        </p:nvSpPr>
        <p:spPr>
          <a:xfrm>
            <a:off x="315349" y="1440114"/>
            <a:ext cx="5608319" cy="1511633"/>
          </a:xfrm>
          <a:prstGeom prst="roundRect">
            <a:avLst>
              <a:gd name="adj" fmla="val 11608"/>
            </a:avLst>
          </a:prstGeom>
          <a:solidFill>
            <a:schemeClr val="bg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5">
            <a:extLst>
              <a:ext uri="{FF2B5EF4-FFF2-40B4-BE49-F238E27FC236}">
                <a16:creationId xmlns:a16="http://schemas.microsoft.com/office/drawing/2014/main" id="{557F9436-6DAA-CC3E-7732-7D74CF1121B0}"/>
              </a:ext>
            </a:extLst>
          </p:cNvPr>
          <p:cNvSpPr txBox="1">
            <a:spLocks/>
          </p:cNvSpPr>
          <p:nvPr/>
        </p:nvSpPr>
        <p:spPr>
          <a:xfrm>
            <a:off x="399333" y="1535940"/>
            <a:ext cx="5524335" cy="11593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dirty="0">
                <a:ea typeface="MS Gothic" panose="020B0609070205080204" pitchFamily="49" charset="-128"/>
                <a:cs typeface="Times New Roman" panose="02020603050405020304" pitchFamily="18" charset="0"/>
              </a:rPr>
              <a:t>The foundations of a safe organisation are built on solid governance, process and access to information. Our work has been focussed on providing decision makers across the organisation with access to as near to live data as possible so that data driven decisions can be made as well as allowing decisions to be made as locally as possible</a:t>
            </a:r>
            <a:r>
              <a:rPr lang="en-GB" sz="1800" dirty="0">
                <a:ea typeface="MS Gothic" panose="020B0609070205080204" pitchFamily="49" charset="-128"/>
                <a:cs typeface="Times New Roman" panose="02020603050405020304" pitchFamily="18" charset="0"/>
              </a:rPr>
              <a:t>.</a:t>
            </a:r>
          </a:p>
        </p:txBody>
      </p:sp>
      <p:sp>
        <p:nvSpPr>
          <p:cNvPr id="8" name="TextBox 7">
            <a:extLst>
              <a:ext uri="{FF2B5EF4-FFF2-40B4-BE49-F238E27FC236}">
                <a16:creationId xmlns:a16="http://schemas.microsoft.com/office/drawing/2014/main" id="{B197DA83-F21E-97A6-2F8B-EE2CCC0FB46F}"/>
              </a:ext>
            </a:extLst>
          </p:cNvPr>
          <p:cNvSpPr txBox="1"/>
          <p:nvPr/>
        </p:nvSpPr>
        <p:spPr>
          <a:xfrm>
            <a:off x="315348" y="3417988"/>
            <a:ext cx="5608319" cy="3262432"/>
          </a:xfrm>
          <a:prstGeom prst="rect">
            <a:avLst/>
          </a:prstGeom>
          <a:noFill/>
        </p:spPr>
        <p:txBody>
          <a:bodyPr wrap="square">
            <a:spAutoFit/>
          </a:bodyPr>
          <a:lstStyle/>
          <a:p>
            <a:pPr>
              <a:spcBef>
                <a:spcPts val="600"/>
              </a:spcBef>
            </a:pPr>
            <a:r>
              <a:rPr lang="en-GB" sz="1400" dirty="0"/>
              <a:t>Some focuses for Governance and Information are the development of the Safety Dashboard, a unified Electronic Patient Record System (EPR) and an improved Electronic Prescribing and Medications Management System (EPMA).</a:t>
            </a:r>
          </a:p>
          <a:p>
            <a:pPr marL="171450" indent="-171450">
              <a:spcBef>
                <a:spcPts val="600"/>
              </a:spcBef>
              <a:buFont typeface="Arial" panose="020B0604020202020204" pitchFamily="34" charset="0"/>
              <a:buChar char="•"/>
            </a:pPr>
            <a:r>
              <a:rPr lang="en-GB" sz="1400" dirty="0"/>
              <a:t>The aspiration for EPR is to deliver a modern, robust and sustainable single EPR. Working in collaboration with system partners to consider what a converged EPR opportunity could enable by bringing together mental health services, community health services and acute care settings into one electronic record.</a:t>
            </a:r>
          </a:p>
          <a:p>
            <a:pPr marL="171450" indent="-171450">
              <a:spcBef>
                <a:spcPts val="600"/>
              </a:spcBef>
              <a:buFont typeface="Arial" panose="020B0604020202020204" pitchFamily="34" charset="0"/>
              <a:buChar char="•"/>
            </a:pPr>
            <a:r>
              <a:rPr lang="en-GB" sz="1400" dirty="0"/>
              <a:t>The improved EPMA system should result in a significant reduction in prescribing errors and adverse drug effects (ADEs). These improvements should improve the overall patient experience and their safety</a:t>
            </a:r>
            <a:r>
              <a:rPr lang="en-GB" sz="1400" dirty="0" smtClean="0"/>
              <a:t>.</a:t>
            </a:r>
            <a:endParaRPr lang="en-GB" sz="1400" dirty="0"/>
          </a:p>
        </p:txBody>
      </p:sp>
    </p:spTree>
    <p:extLst>
      <p:ext uri="{BB962C8B-B14F-4D97-AF65-F5344CB8AC3E}">
        <p14:creationId xmlns:p14="http://schemas.microsoft.com/office/powerpoint/2010/main" val="1767371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C6206F4-2E39-A1AA-9242-9FB6D8FDF9E9}"/>
              </a:ext>
            </a:extLst>
          </p:cNvPr>
          <p:cNvSpPr/>
          <p:nvPr/>
        </p:nvSpPr>
        <p:spPr>
          <a:xfrm>
            <a:off x="3063611" y="1377098"/>
            <a:ext cx="2539928" cy="1892826"/>
          </a:xfrm>
          <a:prstGeom prst="rect">
            <a:avLst/>
          </a:prstGeom>
        </p:spPr>
        <p:txBody>
          <a:bodyPr wrap="square">
            <a:spAutoFit/>
          </a:bodyPr>
          <a:lstStyle/>
          <a:p>
            <a:r>
              <a:rPr lang="en-GB" sz="1300" dirty="0"/>
              <a:t>EPUT along with our partners at East London Foundation Trust and Sheffield Health and Social Care Foundation Trust developed an apprenticeship scheme for Clinical Associate Psychologies.</a:t>
            </a:r>
          </a:p>
        </p:txBody>
      </p:sp>
      <p:sp>
        <p:nvSpPr>
          <p:cNvPr id="14" name="Rounded Rectangle 2">
            <a:extLst>
              <a:ext uri="{FF2B5EF4-FFF2-40B4-BE49-F238E27FC236}">
                <a16:creationId xmlns:a16="http://schemas.microsoft.com/office/drawing/2014/main" id="{60D30041-C54F-2271-365B-456FB2526CAA}"/>
              </a:ext>
            </a:extLst>
          </p:cNvPr>
          <p:cNvSpPr/>
          <p:nvPr/>
        </p:nvSpPr>
        <p:spPr>
          <a:xfrm>
            <a:off x="372864" y="1442261"/>
            <a:ext cx="2539927" cy="2038876"/>
          </a:xfrm>
          <a:prstGeom prst="roundRect">
            <a:avLst>
              <a:gd name="adj" fmla="val 11608"/>
            </a:avLst>
          </a:prstGeom>
          <a:solidFill>
            <a:schemeClr val="bg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6">
            <a:extLst>
              <a:ext uri="{FF2B5EF4-FFF2-40B4-BE49-F238E27FC236}">
                <a16:creationId xmlns:a16="http://schemas.microsoft.com/office/drawing/2014/main" id="{1101BE5F-D8C3-C8F6-854E-2126E1ADA38A}"/>
              </a:ext>
            </a:extLst>
          </p:cNvPr>
          <p:cNvSpPr>
            <a:spLocks noGrp="1"/>
          </p:cNvSpPr>
          <p:nvPr>
            <p:ph type="title"/>
          </p:nvPr>
        </p:nvSpPr>
        <p:spPr>
          <a:xfrm>
            <a:off x="244251" y="600205"/>
            <a:ext cx="11207362" cy="601361"/>
          </a:xfrm>
        </p:spPr>
        <p:txBody>
          <a:bodyPr/>
          <a:lstStyle/>
          <a:p>
            <a:r>
              <a:rPr lang="en-GB" sz="6600" dirty="0">
                <a:solidFill>
                  <a:schemeClr val="tx2"/>
                </a:solidFill>
              </a:rPr>
              <a:t>INNOVATION</a:t>
            </a:r>
          </a:p>
        </p:txBody>
      </p:sp>
      <p:pic>
        <p:nvPicPr>
          <p:cNvPr id="10" name="Picture 10">
            <a:extLst>
              <a:ext uri="{FF2B5EF4-FFF2-40B4-BE49-F238E27FC236}">
                <a16:creationId xmlns:a16="http://schemas.microsoft.com/office/drawing/2014/main" id="{9C1BFE2A-C31D-88F0-3BA9-42CD4D5C8D4E}"/>
              </a:ext>
            </a:extLst>
          </p:cNvPr>
          <p:cNvPicPr>
            <a:picLocks noChangeAspect="1"/>
          </p:cNvPicPr>
          <p:nvPr/>
        </p:nvPicPr>
        <p:blipFill>
          <a:blip r:embed="rId2"/>
          <a:srcRect l="16859" r="16859"/>
          <a:stretch/>
        </p:blipFill>
        <p:spPr>
          <a:xfrm>
            <a:off x="7578184" y="1440657"/>
            <a:ext cx="4613816" cy="4635994"/>
          </a:xfrm>
          <a:prstGeom prst="rect">
            <a:avLst/>
          </a:prstGeom>
        </p:spPr>
      </p:pic>
      <p:sp>
        <p:nvSpPr>
          <p:cNvPr id="11" name="TextBox 10">
            <a:extLst>
              <a:ext uri="{FF2B5EF4-FFF2-40B4-BE49-F238E27FC236}">
                <a16:creationId xmlns:a16="http://schemas.microsoft.com/office/drawing/2014/main" id="{7565C7DE-48F9-8C93-7A52-944A674D1BD2}"/>
              </a:ext>
            </a:extLst>
          </p:cNvPr>
          <p:cNvSpPr txBox="1"/>
          <p:nvPr/>
        </p:nvSpPr>
        <p:spPr>
          <a:xfrm>
            <a:off x="7816339" y="6257334"/>
            <a:ext cx="4375661" cy="430887"/>
          </a:xfrm>
          <a:prstGeom prst="rect">
            <a:avLst/>
          </a:prstGeom>
          <a:noFill/>
        </p:spPr>
        <p:txBody>
          <a:bodyPr wrap="square" rtlCol="0">
            <a:spAutoFit/>
          </a:bodyPr>
          <a:lstStyle/>
          <a:p>
            <a:r>
              <a:rPr lang="en-GB" sz="1100" i="1" dirty="0"/>
              <a:t>Image shown: </a:t>
            </a:r>
            <a:r>
              <a:rPr lang="en-GB" sz="1100" i="1" dirty="0" err="1"/>
              <a:t>Oxehealth’s</a:t>
            </a:r>
            <a:r>
              <a:rPr lang="en-GB" sz="1100" i="1" dirty="0"/>
              <a:t> </a:t>
            </a:r>
            <a:r>
              <a:rPr lang="en-GB" sz="1100" i="1" dirty="0" err="1"/>
              <a:t>Oxevision</a:t>
            </a:r>
            <a:r>
              <a:rPr lang="en-GB" sz="1100" i="1" dirty="0"/>
              <a:t> and </a:t>
            </a:r>
            <a:r>
              <a:rPr lang="en-GB" sz="1100" i="1" dirty="0" err="1"/>
              <a:t>Oxeobs</a:t>
            </a:r>
            <a:r>
              <a:rPr lang="en-GB" sz="1100" i="1" dirty="0"/>
              <a:t> being used on a tablet</a:t>
            </a:r>
          </a:p>
        </p:txBody>
      </p:sp>
      <p:sp>
        <p:nvSpPr>
          <p:cNvPr id="13" name="TextBox 12">
            <a:extLst>
              <a:ext uri="{FF2B5EF4-FFF2-40B4-BE49-F238E27FC236}">
                <a16:creationId xmlns:a16="http://schemas.microsoft.com/office/drawing/2014/main" id="{8D4953D2-4395-208B-F112-C7BAC4B19EC6}"/>
              </a:ext>
            </a:extLst>
          </p:cNvPr>
          <p:cNvSpPr txBox="1"/>
          <p:nvPr/>
        </p:nvSpPr>
        <p:spPr>
          <a:xfrm>
            <a:off x="467780" y="1465411"/>
            <a:ext cx="2427867" cy="1892826"/>
          </a:xfrm>
          <a:prstGeom prst="rect">
            <a:avLst/>
          </a:prstGeom>
          <a:noFill/>
        </p:spPr>
        <p:txBody>
          <a:bodyPr wrap="square">
            <a:spAutoFit/>
          </a:bodyPr>
          <a:lstStyle/>
          <a:p>
            <a:r>
              <a:rPr lang="en-GB" sz="1300" dirty="0"/>
              <a:t>Innovation includes new ways of working and technologies that can enhance patient safety. We also look to engage more with our partners, patients, carers and families to improve our services and their safety. </a:t>
            </a:r>
          </a:p>
        </p:txBody>
      </p:sp>
      <p:pic>
        <p:nvPicPr>
          <p:cNvPr id="15" name="Picture 2" descr="HSJ Awards (@HSJ_Awards) / Twitter">
            <a:extLst>
              <a:ext uri="{FF2B5EF4-FFF2-40B4-BE49-F238E27FC236}">
                <a16:creationId xmlns:a16="http://schemas.microsoft.com/office/drawing/2014/main" id="{CA196212-F582-3AF3-FD8E-5B43531096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56" t="21620" r="10760" b="14755"/>
          <a:stretch/>
        </p:blipFill>
        <p:spPr bwMode="auto">
          <a:xfrm>
            <a:off x="5649034" y="1742215"/>
            <a:ext cx="1524000" cy="123864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9021748-23A8-8AD1-958E-C081E80BFA62}"/>
              </a:ext>
            </a:extLst>
          </p:cNvPr>
          <p:cNvSpPr txBox="1"/>
          <p:nvPr/>
        </p:nvSpPr>
        <p:spPr>
          <a:xfrm>
            <a:off x="3061842" y="3296989"/>
            <a:ext cx="4111191" cy="461665"/>
          </a:xfrm>
          <a:prstGeom prst="rect">
            <a:avLst/>
          </a:prstGeom>
          <a:noFill/>
        </p:spPr>
        <p:txBody>
          <a:bodyPr wrap="square">
            <a:spAutoFit/>
          </a:bodyPr>
          <a:lstStyle/>
          <a:p>
            <a:r>
              <a:rPr lang="en-GB" sz="1200" dirty="0"/>
              <a:t>This trailblazing programme won the </a:t>
            </a:r>
            <a:r>
              <a:rPr lang="en-GB" sz="1200" b="1" dirty="0"/>
              <a:t>HSJ Award for Workforce Initiative of the Year 2022</a:t>
            </a:r>
            <a:r>
              <a:rPr lang="en-GB" sz="1200" dirty="0"/>
              <a:t>.</a:t>
            </a:r>
          </a:p>
        </p:txBody>
      </p:sp>
      <p:sp>
        <p:nvSpPr>
          <p:cNvPr id="19" name="Rectangle 18">
            <a:extLst>
              <a:ext uri="{FF2B5EF4-FFF2-40B4-BE49-F238E27FC236}">
                <a16:creationId xmlns:a16="http://schemas.microsoft.com/office/drawing/2014/main" id="{0EBA47EF-E17E-7888-F641-551877B5BBD7}"/>
              </a:ext>
            </a:extLst>
          </p:cNvPr>
          <p:cNvSpPr/>
          <p:nvPr/>
        </p:nvSpPr>
        <p:spPr>
          <a:xfrm>
            <a:off x="372864" y="3885261"/>
            <a:ext cx="6800170" cy="2823850"/>
          </a:xfrm>
          <a:prstGeom prst="rect">
            <a:avLst/>
          </a:prstGeom>
        </p:spPr>
        <p:txBody>
          <a:bodyPr wrap="square">
            <a:spAutoFit/>
          </a:bodyPr>
          <a:lstStyle/>
          <a:p>
            <a:pPr>
              <a:spcBef>
                <a:spcPts val="600"/>
              </a:spcBef>
            </a:pPr>
            <a:r>
              <a:rPr lang="en-GB" sz="1250" dirty="0">
                <a:latin typeface="Verdana"/>
                <a:ea typeface="Verdana"/>
              </a:rPr>
              <a:t>Innovation is a key focus for patient safety, some examples of this work are:</a:t>
            </a:r>
          </a:p>
          <a:p>
            <a:pPr marL="171450" indent="-171450">
              <a:spcBef>
                <a:spcPts val="600"/>
              </a:spcBef>
              <a:buFont typeface="Arial" panose="020B0604020202020204" pitchFamily="34" charset="0"/>
              <a:buChar char="•"/>
            </a:pPr>
            <a:r>
              <a:rPr lang="en-GB" sz="1250" dirty="0">
                <a:latin typeface="Verdana"/>
                <a:ea typeface="Verdana"/>
              </a:rPr>
              <a:t>The Time to Care programme, which was established with the aim of releasing significant and quantifiable time to care on inpatient mental health wards.</a:t>
            </a:r>
          </a:p>
          <a:p>
            <a:pPr marL="171450" indent="-171450">
              <a:spcBef>
                <a:spcPts val="600"/>
              </a:spcBef>
              <a:buFont typeface="Arial" panose="020B0604020202020204" pitchFamily="34" charset="0"/>
              <a:buChar char="•"/>
            </a:pPr>
            <a:r>
              <a:rPr lang="en-GB" sz="1250" dirty="0">
                <a:latin typeface="Verdana"/>
                <a:ea typeface="Verdana"/>
              </a:rPr>
              <a:t>The Digital SOPs project which aims to co-author a suite of gold standard-standard operating procedures (SOPs) to reduce unwarranted variation in order to reduce clinical risk and serious incidents.</a:t>
            </a:r>
          </a:p>
          <a:p>
            <a:pPr marL="171450" indent="-171450">
              <a:spcBef>
                <a:spcPts val="600"/>
              </a:spcBef>
              <a:buFont typeface="Arial" panose="020B0604020202020204" pitchFamily="34" charset="0"/>
              <a:buChar char="•"/>
            </a:pPr>
            <a:r>
              <a:rPr lang="en-GB" sz="1250" dirty="0">
                <a:latin typeface="Verdana"/>
                <a:ea typeface="Verdana"/>
              </a:rPr>
              <a:t>Our partnership with </a:t>
            </a:r>
            <a:r>
              <a:rPr lang="en-GB" sz="1250" dirty="0" err="1">
                <a:latin typeface="Verdana"/>
                <a:ea typeface="Verdana"/>
              </a:rPr>
              <a:t>Oxehealth</a:t>
            </a:r>
            <a:r>
              <a:rPr lang="en-GB" sz="1250" dirty="0">
                <a:latin typeface="Verdana"/>
                <a:ea typeface="Verdana"/>
              </a:rPr>
              <a:t> to implement a safety monitoring system (</a:t>
            </a:r>
            <a:r>
              <a:rPr lang="en-GB" sz="1250" dirty="0" err="1">
                <a:latin typeface="Verdana"/>
                <a:ea typeface="Verdana"/>
              </a:rPr>
              <a:t>Oxevision</a:t>
            </a:r>
            <a:r>
              <a:rPr lang="en-GB" sz="1250" dirty="0">
                <a:latin typeface="Verdana"/>
                <a:ea typeface="Verdana"/>
              </a:rPr>
              <a:t>) on our wards, this system allows remote measurements of patient vital signs. </a:t>
            </a:r>
            <a:r>
              <a:rPr lang="en-GB" sz="1250" b="1" dirty="0">
                <a:latin typeface="Verdana"/>
                <a:ea typeface="Verdana"/>
              </a:rPr>
              <a:t>Over 90 percent of staff feel this has improved patient safety and allowed them to prevent incidents they would have been previously unaware of. </a:t>
            </a:r>
            <a:r>
              <a:rPr lang="en-GB" sz="1250" dirty="0">
                <a:latin typeface="Verdana"/>
                <a:ea typeface="Verdana"/>
              </a:rPr>
              <a:t>We have also been working to develop an electronic observations feature with the objective of increasing the frequency and quality of inpatient observations.</a:t>
            </a:r>
          </a:p>
        </p:txBody>
      </p:sp>
    </p:spTree>
    <p:extLst>
      <p:ext uri="{BB962C8B-B14F-4D97-AF65-F5344CB8AC3E}">
        <p14:creationId xmlns:p14="http://schemas.microsoft.com/office/powerpoint/2010/main" val="35503216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276335" y="630273"/>
            <a:ext cx="11207362" cy="544211"/>
          </a:xfrm>
        </p:spPr>
        <p:txBody>
          <a:bodyPr/>
          <a:lstStyle/>
          <a:p>
            <a:r>
              <a:rPr lang="en-GB" sz="6600" dirty="0">
                <a:solidFill>
                  <a:schemeClr val="tx2"/>
                </a:solidFill>
              </a:rPr>
              <a:t>WELLBEING</a:t>
            </a:r>
          </a:p>
        </p:txBody>
      </p:sp>
      <p:sp>
        <p:nvSpPr>
          <p:cNvPr id="3" name="Rounded Rectangle 2">
            <a:extLst>
              <a:ext uri="{FF2B5EF4-FFF2-40B4-BE49-F238E27FC236}">
                <a16:creationId xmlns:a16="http://schemas.microsoft.com/office/drawing/2014/main" id="{ACA11DE1-5F6E-E9F8-C0F2-83340DA084C1}"/>
              </a:ext>
            </a:extLst>
          </p:cNvPr>
          <p:cNvSpPr/>
          <p:nvPr/>
        </p:nvSpPr>
        <p:spPr>
          <a:xfrm>
            <a:off x="346844" y="1678101"/>
            <a:ext cx="3067959" cy="4701918"/>
          </a:xfrm>
          <a:prstGeom prst="roundRect">
            <a:avLst>
              <a:gd name="adj" fmla="val 11608"/>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5">
            <a:extLst>
              <a:ext uri="{FF2B5EF4-FFF2-40B4-BE49-F238E27FC236}">
                <a16:creationId xmlns:a16="http://schemas.microsoft.com/office/drawing/2014/main" id="{D10B1304-C324-6744-C451-692F8FB65E40}"/>
              </a:ext>
            </a:extLst>
          </p:cNvPr>
          <p:cNvSpPr txBox="1">
            <a:spLocks/>
          </p:cNvSpPr>
          <p:nvPr/>
        </p:nvSpPr>
        <p:spPr>
          <a:xfrm>
            <a:off x="410556" y="1845160"/>
            <a:ext cx="3004247" cy="16086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dirty="0">
                <a:ea typeface="MS Gothic" panose="020B0609070205080204" pitchFamily="49" charset="-128"/>
                <a:cs typeface="Times New Roman" panose="02020603050405020304" pitchFamily="18" charset="0"/>
              </a:rPr>
              <a:t>Patient safety begins with a workforce who are happy, healthy, safe, and supported to do their job. We have been supporting the wellbeing of our staff so that they are enabled to provide the best care for our patients, carers and families. </a:t>
            </a:r>
          </a:p>
        </p:txBody>
      </p:sp>
      <p:pic>
        <p:nvPicPr>
          <p:cNvPr id="5" name="Picture 7" descr="Chart, line chart&#10;&#10;Description automatically generated">
            <a:extLst>
              <a:ext uri="{FF2B5EF4-FFF2-40B4-BE49-F238E27FC236}">
                <a16:creationId xmlns:a16="http://schemas.microsoft.com/office/drawing/2014/main" id="{495AA8E0-3427-25FC-49AF-8FBE4DD2018C}"/>
              </a:ext>
            </a:extLst>
          </p:cNvPr>
          <p:cNvPicPr>
            <a:picLocks noChangeAspect="1"/>
          </p:cNvPicPr>
          <p:nvPr/>
        </p:nvPicPr>
        <p:blipFill>
          <a:blip r:embed="rId2"/>
          <a:stretch>
            <a:fillRect/>
          </a:stretch>
        </p:blipFill>
        <p:spPr>
          <a:xfrm>
            <a:off x="7343701" y="3384871"/>
            <a:ext cx="4371490" cy="2261051"/>
          </a:xfrm>
          <a:prstGeom prst="rect">
            <a:avLst/>
          </a:prstGeom>
        </p:spPr>
      </p:pic>
      <p:sp>
        <p:nvSpPr>
          <p:cNvPr id="12" name="Content Placeholder 2">
            <a:extLst>
              <a:ext uri="{FF2B5EF4-FFF2-40B4-BE49-F238E27FC236}">
                <a16:creationId xmlns:a16="http://schemas.microsoft.com/office/drawing/2014/main" id="{5DF10667-361E-5758-F56D-394E551836B5}"/>
              </a:ext>
            </a:extLst>
          </p:cNvPr>
          <p:cNvSpPr txBox="1">
            <a:spLocks/>
          </p:cNvSpPr>
          <p:nvPr/>
        </p:nvSpPr>
        <p:spPr>
          <a:xfrm>
            <a:off x="7423911" y="1678101"/>
            <a:ext cx="4451132" cy="15583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200" dirty="0">
                <a:latin typeface="Verdana"/>
                <a:ea typeface="Verdana"/>
              </a:rPr>
              <a:t>As a result of our Just Culture and Equality, Diversion and Inclusion work, bullying and harassment incidents have fallen significantly in the last 24 months, with a maximum of one incident a month since August 2021 and several months with no incidents.</a:t>
            </a:r>
          </a:p>
          <a:p>
            <a:pPr marL="0" indent="0">
              <a:lnSpc>
                <a:spcPct val="100000"/>
              </a:lnSpc>
              <a:buNone/>
            </a:pPr>
            <a:r>
              <a:rPr lang="en-GB" sz="1200" b="1" dirty="0"/>
              <a:t>EPUT's race equality action plan has been rated outstanding by NHS England.</a:t>
            </a:r>
          </a:p>
        </p:txBody>
      </p:sp>
      <p:sp>
        <p:nvSpPr>
          <p:cNvPr id="13" name="Content Placeholder 2">
            <a:extLst>
              <a:ext uri="{FF2B5EF4-FFF2-40B4-BE49-F238E27FC236}">
                <a16:creationId xmlns:a16="http://schemas.microsoft.com/office/drawing/2014/main" id="{FE7CCA24-F883-0092-8329-A5AD79D68278}"/>
              </a:ext>
            </a:extLst>
          </p:cNvPr>
          <p:cNvSpPr txBox="1">
            <a:spLocks/>
          </p:cNvSpPr>
          <p:nvPr/>
        </p:nvSpPr>
        <p:spPr>
          <a:xfrm>
            <a:off x="7436934" y="5767038"/>
            <a:ext cx="4371490" cy="5037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200" i="1" dirty="0">
                <a:latin typeface="Verdana"/>
                <a:ea typeface="Verdana"/>
              </a:rPr>
              <a:t>Bullying and Harassment incidents between November 2020 and November 2022</a:t>
            </a:r>
            <a:endParaRPr lang="en-GB" sz="1200" b="1" i="1" dirty="0"/>
          </a:p>
        </p:txBody>
      </p:sp>
      <p:sp>
        <p:nvSpPr>
          <p:cNvPr id="15" name="TextBox 14">
            <a:extLst>
              <a:ext uri="{FF2B5EF4-FFF2-40B4-BE49-F238E27FC236}">
                <a16:creationId xmlns:a16="http://schemas.microsoft.com/office/drawing/2014/main" id="{C03935FB-C223-4792-D442-4D5F1B2F1295}"/>
              </a:ext>
            </a:extLst>
          </p:cNvPr>
          <p:cNvSpPr txBox="1"/>
          <p:nvPr/>
        </p:nvSpPr>
        <p:spPr>
          <a:xfrm>
            <a:off x="3645731" y="1678102"/>
            <a:ext cx="3403645" cy="2693045"/>
          </a:xfrm>
          <a:prstGeom prst="rect">
            <a:avLst/>
          </a:prstGeom>
          <a:noFill/>
        </p:spPr>
        <p:txBody>
          <a:bodyPr wrap="square">
            <a:spAutoFit/>
          </a:bodyPr>
          <a:lstStyle/>
          <a:p>
            <a:r>
              <a:rPr lang="en-GB" sz="1300" dirty="0">
                <a:latin typeface="Verdana"/>
                <a:ea typeface="Verdana"/>
              </a:rPr>
              <a:t>Here For You is a confidential mental health and wellbeing service available to all health, social care and voluntary sector workers across Essex and Hertfordshire.</a:t>
            </a:r>
          </a:p>
          <a:p>
            <a:r>
              <a:rPr lang="en-GB" sz="1300" dirty="0">
                <a:latin typeface="Verdana"/>
                <a:ea typeface="Verdana"/>
              </a:rPr>
              <a:t>The service is made up of psychologists, psychological therapists and mental health professionals, and is delivered in partnership by EPUT and Hertfordshire Partnership University NHS Foundation Trust. Our EPUT staff are both providers and utilisers of the service.</a:t>
            </a:r>
            <a:endParaRPr lang="en-GB" sz="1300" dirty="0"/>
          </a:p>
        </p:txBody>
      </p:sp>
      <p:sp>
        <p:nvSpPr>
          <p:cNvPr id="18" name="Rounded Rectangle 2">
            <a:extLst>
              <a:ext uri="{FF2B5EF4-FFF2-40B4-BE49-F238E27FC236}">
                <a16:creationId xmlns:a16="http://schemas.microsoft.com/office/drawing/2014/main" id="{83ADB1BC-0EAF-C9CD-01A4-5256FAE77987}"/>
              </a:ext>
            </a:extLst>
          </p:cNvPr>
          <p:cNvSpPr/>
          <p:nvPr/>
        </p:nvSpPr>
        <p:spPr>
          <a:xfrm>
            <a:off x="861521" y="3849522"/>
            <a:ext cx="1216547" cy="949016"/>
          </a:xfrm>
          <a:prstGeom prst="roundRect">
            <a:avLst>
              <a:gd name="adj" fmla="val 0"/>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2">
            <a:extLst>
              <a:ext uri="{FF2B5EF4-FFF2-40B4-BE49-F238E27FC236}">
                <a16:creationId xmlns:a16="http://schemas.microsoft.com/office/drawing/2014/main" id="{A6361AF4-F83F-ACAB-A655-9547BEAA9147}"/>
              </a:ext>
            </a:extLst>
          </p:cNvPr>
          <p:cNvSpPr/>
          <p:nvPr/>
        </p:nvSpPr>
        <p:spPr>
          <a:xfrm>
            <a:off x="1013922" y="4001922"/>
            <a:ext cx="1156522" cy="699742"/>
          </a:xfrm>
          <a:prstGeom prst="roundRect">
            <a:avLst>
              <a:gd name="adj" fmla="val 0"/>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2">
            <a:extLst>
              <a:ext uri="{FF2B5EF4-FFF2-40B4-BE49-F238E27FC236}">
                <a16:creationId xmlns:a16="http://schemas.microsoft.com/office/drawing/2014/main" id="{F9F7449D-3A6F-EEBC-C96C-2C2865DFC3BF}"/>
              </a:ext>
            </a:extLst>
          </p:cNvPr>
          <p:cNvSpPr/>
          <p:nvPr/>
        </p:nvSpPr>
        <p:spPr>
          <a:xfrm>
            <a:off x="1166322" y="4329130"/>
            <a:ext cx="1701774" cy="372534"/>
          </a:xfrm>
          <a:prstGeom prst="roundRect">
            <a:avLst>
              <a:gd name="adj" fmla="val 0"/>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2" descr="GBWW - series white">
            <a:extLst>
              <a:ext uri="{FF2B5EF4-FFF2-40B4-BE49-F238E27FC236}">
                <a16:creationId xmlns:a16="http://schemas.microsoft.com/office/drawing/2014/main" id="{8ABDE85A-7E45-4997-3DE5-B58F237B92B0}"/>
              </a:ext>
            </a:extLst>
          </p:cNvPr>
          <p:cNvPicPr>
            <a:picLocks noChangeAspect="1" noChangeArrowheads="1"/>
          </p:cNvPicPr>
          <p:nvPr/>
        </p:nvPicPr>
        <p:blipFill>
          <a:blip r:embed="rId3">
            <a:alphaModFix/>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val="0"/>
              </a:ext>
            </a:extLst>
          </a:blip>
          <a:srcRect/>
          <a:stretch>
            <a:fillRect/>
          </a:stretch>
        </p:blipFill>
        <p:spPr bwMode="auto">
          <a:xfrm>
            <a:off x="276335" y="3208967"/>
            <a:ext cx="3108511" cy="2075329"/>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3">
            <a:extLst>
              <a:ext uri="{FF2B5EF4-FFF2-40B4-BE49-F238E27FC236}">
                <a16:creationId xmlns:a16="http://schemas.microsoft.com/office/drawing/2014/main" id="{95A32E5B-2E2E-D9B1-CF3D-E78749BFD8E1}"/>
              </a:ext>
            </a:extLst>
          </p:cNvPr>
          <p:cNvSpPr txBox="1">
            <a:spLocks/>
          </p:cNvSpPr>
          <p:nvPr/>
        </p:nvSpPr>
        <p:spPr>
          <a:xfrm>
            <a:off x="496757" y="5334239"/>
            <a:ext cx="2856005" cy="9122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dirty="0">
                <a:solidFill>
                  <a:schemeClr val="tx2"/>
                </a:solidFill>
                <a:latin typeface="+mn-lt"/>
              </a:rPr>
              <a:t>Great British Workplace Wellbeing Awards 2022 – Nominated in the category ‘ Team of the Year</a:t>
            </a:r>
            <a:r>
              <a:rPr lang="en-GB" sz="1400" b="1" dirty="0" smtClean="0">
                <a:solidFill>
                  <a:schemeClr val="tx2"/>
                </a:solidFill>
                <a:latin typeface="+mn-lt"/>
              </a:rPr>
              <a:t>’.</a:t>
            </a:r>
            <a:endParaRPr lang="en-GB" sz="1400" b="1" dirty="0">
              <a:solidFill>
                <a:schemeClr val="tx2"/>
              </a:solidFill>
              <a:latin typeface="+mn-lt"/>
            </a:endParaRPr>
          </a:p>
        </p:txBody>
      </p:sp>
      <p:pic>
        <p:nvPicPr>
          <p:cNvPr id="22" name="Picture 21">
            <a:extLst>
              <a:ext uri="{FF2B5EF4-FFF2-40B4-BE49-F238E27FC236}">
                <a16:creationId xmlns:a16="http://schemas.microsoft.com/office/drawing/2014/main" id="{9FB41A6E-E5EE-C676-46B9-C5BA18733D54}"/>
              </a:ext>
            </a:extLst>
          </p:cNvPr>
          <p:cNvPicPr>
            <a:picLocks noChangeAspect="1"/>
          </p:cNvPicPr>
          <p:nvPr/>
        </p:nvPicPr>
        <p:blipFill>
          <a:blip r:embed="rId5"/>
          <a:stretch>
            <a:fillRect/>
          </a:stretch>
        </p:blipFill>
        <p:spPr>
          <a:xfrm>
            <a:off x="3627595" y="4273025"/>
            <a:ext cx="3598996" cy="2474970"/>
          </a:xfrm>
          <a:prstGeom prst="rect">
            <a:avLst/>
          </a:prstGeom>
        </p:spPr>
      </p:pic>
      <p:sp>
        <p:nvSpPr>
          <p:cNvPr id="23" name="TextBox 22">
            <a:extLst>
              <a:ext uri="{FF2B5EF4-FFF2-40B4-BE49-F238E27FC236}">
                <a16:creationId xmlns:a16="http://schemas.microsoft.com/office/drawing/2014/main" id="{577AD0FE-833F-8B50-638A-38E7026FC875}"/>
              </a:ext>
            </a:extLst>
          </p:cNvPr>
          <p:cNvSpPr txBox="1"/>
          <p:nvPr/>
        </p:nvSpPr>
        <p:spPr>
          <a:xfrm>
            <a:off x="3691882" y="6278093"/>
            <a:ext cx="3311342" cy="276999"/>
          </a:xfrm>
          <a:prstGeom prst="rect">
            <a:avLst/>
          </a:prstGeom>
          <a:noFill/>
        </p:spPr>
        <p:txBody>
          <a:bodyPr wrap="square" rtlCol="0">
            <a:spAutoFit/>
          </a:bodyPr>
          <a:lstStyle/>
          <a:p>
            <a:pPr algn="ctr"/>
            <a:r>
              <a:rPr lang="en-GB" sz="1200" i="1"/>
              <a:t>The Here for You System</a:t>
            </a:r>
          </a:p>
        </p:txBody>
      </p:sp>
    </p:spTree>
    <p:extLst>
      <p:ext uri="{BB962C8B-B14F-4D97-AF65-F5344CB8AC3E}">
        <p14:creationId xmlns:p14="http://schemas.microsoft.com/office/powerpoint/2010/main" val="20606955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ounded Rectangle 2">
            <a:extLst>
              <a:ext uri="{FF2B5EF4-FFF2-40B4-BE49-F238E27FC236}">
                <a16:creationId xmlns:a16="http://schemas.microsoft.com/office/drawing/2014/main" id="{60D30041-C54F-2271-365B-456FB2526CAA}"/>
              </a:ext>
            </a:extLst>
          </p:cNvPr>
          <p:cNvSpPr/>
          <p:nvPr/>
        </p:nvSpPr>
        <p:spPr>
          <a:xfrm>
            <a:off x="372863" y="1650808"/>
            <a:ext cx="3243027" cy="2293070"/>
          </a:xfrm>
          <a:prstGeom prst="roundRect">
            <a:avLst>
              <a:gd name="adj" fmla="val 11608"/>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6">
            <a:extLst>
              <a:ext uri="{FF2B5EF4-FFF2-40B4-BE49-F238E27FC236}">
                <a16:creationId xmlns:a16="http://schemas.microsoft.com/office/drawing/2014/main" id="{1101BE5F-D8C3-C8F6-854E-2126E1ADA38A}"/>
              </a:ext>
            </a:extLst>
          </p:cNvPr>
          <p:cNvSpPr>
            <a:spLocks noGrp="1"/>
          </p:cNvSpPr>
          <p:nvPr>
            <p:ph type="title"/>
          </p:nvPr>
        </p:nvSpPr>
        <p:spPr>
          <a:xfrm>
            <a:off x="260293" y="621997"/>
            <a:ext cx="11207362" cy="601361"/>
          </a:xfrm>
        </p:spPr>
        <p:txBody>
          <a:bodyPr/>
          <a:lstStyle/>
          <a:p>
            <a:r>
              <a:rPr lang="en-GB" sz="6600" dirty="0">
                <a:solidFill>
                  <a:schemeClr val="tx2"/>
                </a:solidFill>
              </a:rPr>
              <a:t>ENHANCING ENVIROMENTS</a:t>
            </a:r>
          </a:p>
        </p:txBody>
      </p:sp>
      <p:sp>
        <p:nvSpPr>
          <p:cNvPr id="13" name="TextBox 12">
            <a:extLst>
              <a:ext uri="{FF2B5EF4-FFF2-40B4-BE49-F238E27FC236}">
                <a16:creationId xmlns:a16="http://schemas.microsoft.com/office/drawing/2014/main" id="{8D4953D2-4395-208B-F112-C7BAC4B19EC6}"/>
              </a:ext>
            </a:extLst>
          </p:cNvPr>
          <p:cNvSpPr txBox="1"/>
          <p:nvPr/>
        </p:nvSpPr>
        <p:spPr>
          <a:xfrm>
            <a:off x="446435" y="1697108"/>
            <a:ext cx="3169455" cy="2246769"/>
          </a:xfrm>
          <a:prstGeom prst="rect">
            <a:avLst/>
          </a:prstGeom>
          <a:noFill/>
        </p:spPr>
        <p:txBody>
          <a:bodyPr wrap="square">
            <a:spAutoFit/>
          </a:bodyPr>
          <a:lstStyle/>
          <a:p>
            <a:r>
              <a:rPr lang="en-GB" sz="1400" dirty="0"/>
              <a:t>Our buildings and facilities play a crucial role in safety. A safe environment limits the opportunities for patient harm and a therapeutic environment is essential for supporting our service user’s recoveries. We have been working to improve the standard and quality of our estates across the Trust.</a:t>
            </a:r>
          </a:p>
        </p:txBody>
      </p:sp>
      <p:sp>
        <p:nvSpPr>
          <p:cNvPr id="2" name="Content Placeholder 10">
            <a:extLst>
              <a:ext uri="{FF2B5EF4-FFF2-40B4-BE49-F238E27FC236}">
                <a16:creationId xmlns:a16="http://schemas.microsoft.com/office/drawing/2014/main" id="{E1618FCA-0ADC-1DCE-7A5E-26952B0BB063}"/>
              </a:ext>
            </a:extLst>
          </p:cNvPr>
          <p:cNvSpPr txBox="1">
            <a:spLocks/>
          </p:cNvSpPr>
          <p:nvPr/>
        </p:nvSpPr>
        <p:spPr>
          <a:xfrm>
            <a:off x="372862" y="3990177"/>
            <a:ext cx="3315215" cy="10007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buNone/>
            </a:pPr>
            <a:r>
              <a:rPr lang="en-GB" sz="1200" dirty="0">
                <a:latin typeface="+mn-lt"/>
              </a:rPr>
              <a:t>Work on the estate has already seen a ~30% reduction in fixed ligature points. Our ambition is to remove all fixed ligature points across all sites.</a:t>
            </a:r>
          </a:p>
          <a:p>
            <a:pPr>
              <a:lnSpc>
                <a:spcPct val="110000"/>
              </a:lnSpc>
              <a:spcBef>
                <a:spcPts val="600"/>
              </a:spcBef>
            </a:pPr>
            <a:endParaRPr lang="en-GB" dirty="0">
              <a:latin typeface="+mn-lt"/>
            </a:endParaRPr>
          </a:p>
          <a:p>
            <a:pPr>
              <a:lnSpc>
                <a:spcPct val="110000"/>
              </a:lnSpc>
              <a:spcBef>
                <a:spcPts val="600"/>
              </a:spcBef>
            </a:pPr>
            <a:endParaRPr lang="en-GB" dirty="0">
              <a:latin typeface="+mn-lt"/>
            </a:endParaRPr>
          </a:p>
          <a:p>
            <a:pPr>
              <a:lnSpc>
                <a:spcPct val="110000"/>
              </a:lnSpc>
              <a:spcBef>
                <a:spcPts val="600"/>
              </a:spcBef>
            </a:pPr>
            <a:endParaRPr lang="en-GB" dirty="0">
              <a:latin typeface="+mn-lt"/>
            </a:endParaRPr>
          </a:p>
          <a:p>
            <a:pPr>
              <a:lnSpc>
                <a:spcPct val="110000"/>
              </a:lnSpc>
              <a:spcBef>
                <a:spcPts val="600"/>
              </a:spcBef>
            </a:pPr>
            <a:endParaRPr lang="en-GB" dirty="0">
              <a:latin typeface="+mn-lt"/>
            </a:endParaRPr>
          </a:p>
          <a:p>
            <a:pPr>
              <a:lnSpc>
                <a:spcPct val="110000"/>
              </a:lnSpc>
              <a:spcBef>
                <a:spcPts val="600"/>
              </a:spcBef>
            </a:pPr>
            <a:endParaRPr lang="en-GB" dirty="0">
              <a:latin typeface="+mn-lt"/>
            </a:endParaRPr>
          </a:p>
          <a:p>
            <a:pPr>
              <a:lnSpc>
                <a:spcPct val="110000"/>
              </a:lnSpc>
              <a:spcBef>
                <a:spcPts val="600"/>
              </a:spcBef>
            </a:pPr>
            <a:endParaRPr lang="en-GB" dirty="0">
              <a:latin typeface="+mn-lt"/>
            </a:endParaRPr>
          </a:p>
          <a:p>
            <a:pPr>
              <a:lnSpc>
                <a:spcPct val="110000"/>
              </a:lnSpc>
              <a:spcBef>
                <a:spcPts val="600"/>
              </a:spcBef>
            </a:pPr>
            <a:endParaRPr lang="en-GB" dirty="0">
              <a:latin typeface="+mn-lt"/>
            </a:endParaRPr>
          </a:p>
          <a:p>
            <a:pPr>
              <a:lnSpc>
                <a:spcPct val="110000"/>
              </a:lnSpc>
              <a:spcBef>
                <a:spcPts val="600"/>
              </a:spcBef>
            </a:pPr>
            <a:endParaRPr lang="en-GB" dirty="0">
              <a:latin typeface="+mn-lt"/>
            </a:endParaRPr>
          </a:p>
          <a:p>
            <a:pPr>
              <a:lnSpc>
                <a:spcPct val="110000"/>
              </a:lnSpc>
            </a:pPr>
            <a:endParaRPr lang="en-GB" dirty="0">
              <a:latin typeface="+mn-lt"/>
            </a:endParaRPr>
          </a:p>
        </p:txBody>
      </p:sp>
      <p:graphicFrame>
        <p:nvGraphicFramePr>
          <p:cNvPr id="3" name="Chart 2">
            <a:extLst>
              <a:ext uri="{FF2B5EF4-FFF2-40B4-BE49-F238E27FC236}">
                <a16:creationId xmlns:a16="http://schemas.microsoft.com/office/drawing/2014/main" id="{A229D7E6-947C-5585-816F-0C176E75B8F4}"/>
              </a:ext>
            </a:extLst>
          </p:cNvPr>
          <p:cNvGraphicFramePr/>
          <p:nvPr>
            <p:extLst>
              <p:ext uri="{D42A27DB-BD31-4B8C-83A1-F6EECF244321}">
                <p14:modId xmlns:p14="http://schemas.microsoft.com/office/powerpoint/2010/main" val="3856832873"/>
              </p:ext>
            </p:extLst>
          </p:nvPr>
        </p:nvGraphicFramePr>
        <p:xfrm>
          <a:off x="372862" y="4913697"/>
          <a:ext cx="3243028" cy="1439126"/>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a:extLst>
              <a:ext uri="{FF2B5EF4-FFF2-40B4-BE49-F238E27FC236}">
                <a16:creationId xmlns:a16="http://schemas.microsoft.com/office/drawing/2014/main" id="{F0C07307-5B8C-7552-6934-3F02C170502A}"/>
              </a:ext>
            </a:extLst>
          </p:cNvPr>
          <p:cNvGrpSpPr/>
          <p:nvPr/>
        </p:nvGrpSpPr>
        <p:grpSpPr>
          <a:xfrm>
            <a:off x="7317327" y="3362594"/>
            <a:ext cx="4471168" cy="2990229"/>
            <a:chOff x="4316155" y="4242815"/>
            <a:chExt cx="3572556" cy="2108163"/>
          </a:xfrm>
        </p:grpSpPr>
        <p:pic>
          <p:nvPicPr>
            <p:cNvPr id="7" name="Picture 2" descr="A picture containing indoor, area, furniture&#10;&#10;Description automatically generated">
              <a:extLst>
                <a:ext uri="{FF2B5EF4-FFF2-40B4-BE49-F238E27FC236}">
                  <a16:creationId xmlns:a16="http://schemas.microsoft.com/office/drawing/2014/main" id="{68C7C56C-BD09-6414-2C51-5BE5B803796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75"/>
            <a:stretch/>
          </p:blipFill>
          <p:spPr bwMode="auto">
            <a:xfrm>
              <a:off x="4316155" y="4242815"/>
              <a:ext cx="3572556" cy="21081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E81585E-C4D8-CA58-51FB-E77390F527F0}"/>
                </a:ext>
              </a:extLst>
            </p:cNvPr>
            <p:cNvPicPr>
              <a:picLocks noChangeAspect="1"/>
            </p:cNvPicPr>
            <p:nvPr/>
          </p:nvPicPr>
          <p:blipFill>
            <a:blip r:embed="rId4"/>
            <a:stretch>
              <a:fillRect/>
            </a:stretch>
          </p:blipFill>
          <p:spPr>
            <a:xfrm>
              <a:off x="6256865" y="5325533"/>
              <a:ext cx="1631845" cy="1025445"/>
            </a:xfrm>
            <a:prstGeom prst="rect">
              <a:avLst/>
            </a:prstGeom>
          </p:spPr>
        </p:pic>
      </p:grpSp>
      <p:pic>
        <p:nvPicPr>
          <p:cNvPr id="12" name="Picture 2" descr="Building Better Healthcare Awards 2022 - the categories">
            <a:extLst>
              <a:ext uri="{FF2B5EF4-FFF2-40B4-BE49-F238E27FC236}">
                <a16:creationId xmlns:a16="http://schemas.microsoft.com/office/drawing/2014/main" id="{D20EAEBA-3EE6-FCDF-4EBF-FBD2975648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7327" y="1742620"/>
            <a:ext cx="1987092" cy="145777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2A038E5-11E5-491F-7CEF-53FA95A0D143}"/>
              </a:ext>
            </a:extLst>
          </p:cNvPr>
          <p:cNvSpPr/>
          <p:nvPr/>
        </p:nvSpPr>
        <p:spPr>
          <a:xfrm>
            <a:off x="9294077" y="1690544"/>
            <a:ext cx="2518482" cy="1569660"/>
          </a:xfrm>
          <a:prstGeom prst="rect">
            <a:avLst/>
          </a:prstGeom>
        </p:spPr>
        <p:txBody>
          <a:bodyPr wrap="square">
            <a:spAutoFit/>
          </a:bodyPr>
          <a:lstStyle/>
          <a:p>
            <a:r>
              <a:rPr lang="en-GB" sz="1200" dirty="0"/>
              <a:t>The Basildon Refurbishment project won the Best Patient Safety Initiative category in the Building Better Healthcare Awards. It was also shortlisted in the Best Interior Design and Best External Environment categories.</a:t>
            </a:r>
          </a:p>
        </p:txBody>
      </p:sp>
      <p:sp>
        <p:nvSpPr>
          <p:cNvPr id="20" name="Content Placeholder 7">
            <a:extLst>
              <a:ext uri="{FF2B5EF4-FFF2-40B4-BE49-F238E27FC236}">
                <a16:creationId xmlns:a16="http://schemas.microsoft.com/office/drawing/2014/main" id="{BF7874D4-517A-FFA4-0B53-43E44F734128}"/>
              </a:ext>
            </a:extLst>
          </p:cNvPr>
          <p:cNvSpPr txBox="1">
            <a:spLocks/>
          </p:cNvSpPr>
          <p:nvPr/>
        </p:nvSpPr>
        <p:spPr>
          <a:xfrm>
            <a:off x="3768287" y="1718619"/>
            <a:ext cx="3315215" cy="47944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400"/>
              </a:spcBef>
              <a:buFont typeface="Arial" panose="020B0604020202020204" pitchFamily="34" charset="0"/>
              <a:buNone/>
            </a:pPr>
            <a:r>
              <a:rPr lang="en-GB" sz="1200" dirty="0"/>
              <a:t>We have developed a 24-hour Mental Health Urgent Care Department that will be integral to the Urgent Care Pathway and integrated with wider services. The benefits associated with this approach are:</a:t>
            </a:r>
          </a:p>
          <a:p>
            <a:pPr>
              <a:lnSpc>
                <a:spcPct val="110000"/>
              </a:lnSpc>
              <a:spcBef>
                <a:spcPts val="400"/>
              </a:spcBef>
            </a:pPr>
            <a:r>
              <a:rPr lang="en-GB" sz="1200" dirty="0"/>
              <a:t>Patients in crisis will get the most appropriate care at the earliest opportunity allowing us to prevent further deterioration</a:t>
            </a:r>
          </a:p>
          <a:p>
            <a:pPr>
              <a:lnSpc>
                <a:spcPct val="110000"/>
              </a:lnSpc>
              <a:spcBef>
                <a:spcPts val="400"/>
              </a:spcBef>
            </a:pPr>
            <a:r>
              <a:rPr lang="en-GB" sz="1200" dirty="0"/>
              <a:t>Patients will be seen in an environment more conducive to the assessment of patients in crisis resulting in better patient experience, a reduction in self harm and improved visibility for observations</a:t>
            </a:r>
          </a:p>
          <a:p>
            <a:pPr>
              <a:lnSpc>
                <a:spcPct val="110000"/>
              </a:lnSpc>
              <a:spcBef>
                <a:spcPts val="400"/>
              </a:spcBef>
            </a:pPr>
            <a:r>
              <a:rPr lang="en-GB" sz="1200" dirty="0"/>
              <a:t>Improved patient flow and reduced length of patient stay will result in fewer patients absconding, this is currently around 300-500 at local emergency departments</a:t>
            </a:r>
          </a:p>
          <a:p>
            <a:pPr marL="0" indent="0">
              <a:lnSpc>
                <a:spcPct val="110000"/>
              </a:lnSpc>
              <a:spcBef>
                <a:spcPts val="400"/>
              </a:spcBef>
              <a:buFont typeface="Arial" panose="020B0604020202020204" pitchFamily="34" charset="0"/>
              <a:buNone/>
            </a:pPr>
            <a:endParaRPr lang="en-GB" sz="1200" dirty="0"/>
          </a:p>
        </p:txBody>
      </p:sp>
    </p:spTree>
    <p:extLst>
      <p:ext uri="{BB962C8B-B14F-4D97-AF65-F5344CB8AC3E}">
        <p14:creationId xmlns:p14="http://schemas.microsoft.com/office/powerpoint/2010/main" val="4485427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53D587E2-A5C0-0253-D9A6-5535E17C105A}"/>
              </a:ext>
            </a:extLst>
          </p:cNvPr>
          <p:cNvSpPr/>
          <p:nvPr/>
        </p:nvSpPr>
        <p:spPr>
          <a:xfrm>
            <a:off x="460936" y="1521716"/>
            <a:ext cx="3409447" cy="2508564"/>
          </a:xfrm>
          <a:prstGeom prst="roundRect">
            <a:avLst>
              <a:gd name="adj" fmla="val 13382"/>
            </a:avLst>
          </a:prstGeom>
          <a:solidFill>
            <a:srgbClr val="7DC8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356544" y="4139233"/>
            <a:ext cx="11482889" cy="2345435"/>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A4C26E9D-F682-0FC8-D20F-48042E6AEB15}"/>
              </a:ext>
            </a:extLst>
          </p:cNvPr>
          <p:cNvSpPr>
            <a:spLocks noGrp="1"/>
          </p:cNvSpPr>
          <p:nvPr>
            <p:ph type="title"/>
          </p:nvPr>
        </p:nvSpPr>
        <p:spPr>
          <a:xfrm>
            <a:off x="260293" y="627533"/>
            <a:ext cx="11207362" cy="544211"/>
          </a:xfrm>
        </p:spPr>
        <p:txBody>
          <a:bodyPr/>
          <a:lstStyle/>
          <a:p>
            <a:r>
              <a:rPr lang="en-GB" sz="6600" dirty="0">
                <a:solidFill>
                  <a:schemeClr val="tx2"/>
                </a:solidFill>
              </a:rPr>
              <a:t>LEADERSHIP</a:t>
            </a:r>
          </a:p>
        </p:txBody>
      </p:sp>
      <p:sp>
        <p:nvSpPr>
          <p:cNvPr id="4" name="Slide Number Placeholder 3">
            <a:extLst>
              <a:ext uri="{FF2B5EF4-FFF2-40B4-BE49-F238E27FC236}">
                <a16:creationId xmlns:a16="http://schemas.microsoft.com/office/drawing/2014/main" id="{7D96F575-484D-A989-9DDC-6D937C51A0BF}"/>
              </a:ext>
            </a:extLst>
          </p:cNvPr>
          <p:cNvSpPr>
            <a:spLocks noGrp="1"/>
          </p:cNvSpPr>
          <p:nvPr>
            <p:ph type="sldNum" sz="quarter" idx="4"/>
          </p:nvPr>
        </p:nvSpPr>
        <p:spPr>
          <a:xfrm>
            <a:off x="8952663" y="6492875"/>
            <a:ext cx="2743200" cy="365125"/>
          </a:xfrm>
        </p:spPr>
        <p:txBody>
          <a:bodyPr/>
          <a:lstStyle/>
          <a:p>
            <a:r>
              <a:rPr lang="en-GB"/>
              <a:t>P.</a:t>
            </a:r>
            <a:fld id="{A126BD80-4063-464F-A49F-27FB3ACB3C65}" type="slidenum">
              <a:rPr lang="en-GB" smtClean="0"/>
              <a:pPr/>
              <a:t>16</a:t>
            </a:fld>
            <a:endParaRPr lang="en-GB"/>
          </a:p>
        </p:txBody>
      </p:sp>
      <p:sp>
        <p:nvSpPr>
          <p:cNvPr id="8" name="Content Placeholder 7">
            <a:extLst>
              <a:ext uri="{FF2B5EF4-FFF2-40B4-BE49-F238E27FC236}">
                <a16:creationId xmlns:a16="http://schemas.microsoft.com/office/drawing/2014/main" id="{5A6BBFA7-DAFD-05D8-F3A6-8BBAA28978AD}"/>
              </a:ext>
            </a:extLst>
          </p:cNvPr>
          <p:cNvSpPr>
            <a:spLocks noGrp="1"/>
          </p:cNvSpPr>
          <p:nvPr>
            <p:ph idx="4294967295"/>
          </p:nvPr>
        </p:nvSpPr>
        <p:spPr>
          <a:xfrm>
            <a:off x="4211684" y="1557459"/>
            <a:ext cx="7627750" cy="2617198"/>
          </a:xfrm>
        </p:spPr>
        <p:txBody>
          <a:bodyPr>
            <a:noAutofit/>
          </a:bodyPr>
          <a:lstStyle/>
          <a:p>
            <a:pPr marL="0" indent="0">
              <a:lnSpc>
                <a:spcPct val="100000"/>
              </a:lnSpc>
              <a:spcBef>
                <a:spcPts val="400"/>
              </a:spcBef>
              <a:buNone/>
            </a:pPr>
            <a:r>
              <a:rPr lang="en-GB" sz="1400" dirty="0">
                <a:latin typeface="+mn-lt"/>
              </a:rPr>
              <a:t>The Target Operating Model and Accountability Framework are two key initiatives within the Leadership Priority:</a:t>
            </a:r>
          </a:p>
          <a:p>
            <a:pPr>
              <a:lnSpc>
                <a:spcPct val="100000"/>
              </a:lnSpc>
              <a:spcBef>
                <a:spcPts val="400"/>
              </a:spcBef>
            </a:pPr>
            <a:r>
              <a:rPr lang="en-GB" sz="1400" dirty="0">
                <a:latin typeface="+mn-lt"/>
              </a:rPr>
              <a:t>Our Target Operating Model is driving the transition to distributed leadership and creating a culture of accountability and empowerment at all levels in the Trust</a:t>
            </a:r>
          </a:p>
          <a:p>
            <a:pPr>
              <a:lnSpc>
                <a:spcPct val="100000"/>
              </a:lnSpc>
              <a:spcBef>
                <a:spcPts val="400"/>
              </a:spcBef>
            </a:pPr>
            <a:r>
              <a:rPr lang="en-GB" sz="1400" dirty="0">
                <a:effectLst/>
                <a:latin typeface="+mn-lt"/>
              </a:rPr>
              <a:t>This approach </a:t>
            </a:r>
            <a:r>
              <a:rPr lang="en-GB" sz="1400" dirty="0">
                <a:latin typeface="+mn-lt"/>
              </a:rPr>
              <a:t>is supported by our accountability framework which provides the care units with key information on their performance and gives each care unit dedicated time with the executive team to escalate any concerns</a:t>
            </a:r>
          </a:p>
          <a:p>
            <a:pPr>
              <a:lnSpc>
                <a:spcPct val="100000"/>
              </a:lnSpc>
              <a:spcBef>
                <a:spcPts val="400"/>
              </a:spcBef>
            </a:pPr>
            <a:r>
              <a:rPr lang="en-GB" sz="1400" dirty="0">
                <a:latin typeface="+mn-lt"/>
              </a:rPr>
              <a:t>By giving our new Care Units greater responsibility for clinical and operational practice, we will move decision making closer to patients</a:t>
            </a:r>
          </a:p>
        </p:txBody>
      </p:sp>
      <p:sp>
        <p:nvSpPr>
          <p:cNvPr id="10" name="Content Placeholder 9">
            <a:extLst>
              <a:ext uri="{FF2B5EF4-FFF2-40B4-BE49-F238E27FC236}">
                <a16:creationId xmlns:a16="http://schemas.microsoft.com/office/drawing/2014/main" id="{D4635C57-AC73-09C3-3345-AE016C82D295}"/>
              </a:ext>
            </a:extLst>
          </p:cNvPr>
          <p:cNvSpPr>
            <a:spLocks noGrp="1"/>
          </p:cNvSpPr>
          <p:nvPr>
            <p:ph idx="4294967295"/>
          </p:nvPr>
        </p:nvSpPr>
        <p:spPr>
          <a:xfrm>
            <a:off x="593864" y="1569842"/>
            <a:ext cx="3221812" cy="2444550"/>
          </a:xfrm>
        </p:spPr>
        <p:txBody>
          <a:bodyPr vert="horz" lIns="91440" tIns="45720" rIns="91440" bIns="45720" rtlCol="0" anchor="t">
            <a:noAutofit/>
          </a:bodyPr>
          <a:lstStyle/>
          <a:p>
            <a:pPr marL="0" indent="0">
              <a:lnSpc>
                <a:spcPct val="100000"/>
              </a:lnSpc>
              <a:spcBef>
                <a:spcPts val="400"/>
              </a:spcBef>
              <a:buNone/>
            </a:pPr>
            <a:r>
              <a:rPr lang="en-GB" sz="1400" dirty="0"/>
              <a:t>In our ambition to be an industry leader in patient safety, our staff are advocates for Safety First, Safety Always throughout the organisation.</a:t>
            </a:r>
          </a:p>
          <a:p>
            <a:pPr marL="0" indent="0">
              <a:lnSpc>
                <a:spcPct val="100000"/>
              </a:lnSpc>
              <a:spcBef>
                <a:spcPts val="400"/>
              </a:spcBef>
              <a:buNone/>
            </a:pPr>
            <a:r>
              <a:rPr lang="en-GB" sz="1400" dirty="0"/>
              <a:t>Leadership in patient safety takes place at all levels of the Trust – from ward to board – ensuring patient safety is everyone’s responsibility.</a:t>
            </a:r>
          </a:p>
        </p:txBody>
      </p:sp>
      <p:sp>
        <p:nvSpPr>
          <p:cNvPr id="16" name="Text Box 8">
            <a:extLst>
              <a:ext uri="{FF2B5EF4-FFF2-40B4-BE49-F238E27FC236}">
                <a16:creationId xmlns:a16="http://schemas.microsoft.com/office/drawing/2014/main" id="{398D0200-AD03-5E0D-6B90-E11B69854910}"/>
              </a:ext>
            </a:extLst>
          </p:cNvPr>
          <p:cNvSpPr txBox="1">
            <a:spLocks noChangeArrowheads="1"/>
          </p:cNvSpPr>
          <p:nvPr/>
        </p:nvSpPr>
        <p:spPr bwMode="auto">
          <a:xfrm>
            <a:off x="9892322" y="4639412"/>
            <a:ext cx="1785235" cy="933416"/>
          </a:xfrm>
          <a:prstGeom prst="roundRect">
            <a:avLst/>
          </a:prstGeom>
          <a:solidFill>
            <a:srgbClr val="FFFFFF"/>
          </a:solidFill>
          <a:ln w="38100">
            <a:solidFill>
              <a:srgbClr val="D7BBFF"/>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ctr">
              <a:defRPr sz="20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03647"/>
            <a:r>
              <a:rPr lang="en-GB" sz="1800" b="0">
                <a:solidFill>
                  <a:srgbClr val="9164FF"/>
                </a:solidFill>
                <a:latin typeface="Impact" panose="020B0806030902050204" pitchFamily="34" charset="0"/>
                <a:ea typeface="Verdana" panose="020B0604030504040204" pitchFamily="34" charset="0"/>
              </a:rPr>
              <a:t>COMMUNITY MID AND SOUTH ESSEX</a:t>
            </a:r>
          </a:p>
        </p:txBody>
      </p:sp>
      <p:sp>
        <p:nvSpPr>
          <p:cNvPr id="17" name="Text Box 8">
            <a:extLst>
              <a:ext uri="{FF2B5EF4-FFF2-40B4-BE49-F238E27FC236}">
                <a16:creationId xmlns:a16="http://schemas.microsoft.com/office/drawing/2014/main" id="{6535FC2D-8786-D6A4-A707-BFD1CA0A24D0}"/>
              </a:ext>
            </a:extLst>
          </p:cNvPr>
          <p:cNvSpPr txBox="1">
            <a:spLocks noChangeArrowheads="1"/>
          </p:cNvSpPr>
          <p:nvPr/>
        </p:nvSpPr>
        <p:spPr bwMode="auto">
          <a:xfrm>
            <a:off x="1260099" y="5815187"/>
            <a:ext cx="9495964" cy="560527"/>
          </a:xfrm>
          <a:prstGeom prst="roundRect">
            <a:avLst/>
          </a:prstGeom>
          <a:solidFill>
            <a:srgbClr val="FFFFFF"/>
          </a:solidFill>
          <a:ln w="38100">
            <a:solidFill>
              <a:srgbClr val="AEE4FF"/>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ctr">
              <a:defRPr sz="20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03647"/>
            <a:r>
              <a:rPr lang="en-GB" b="0">
                <a:solidFill>
                  <a:srgbClr val="005EB8"/>
                </a:solidFill>
                <a:latin typeface="Impact" panose="020B0806030902050204" pitchFamily="34" charset="0"/>
                <a:ea typeface="Verdana" panose="020B0604030504040204" pitchFamily="34" charset="0"/>
              </a:rPr>
              <a:t>BUSINESS UNITS: (PEOPLE AND CULTURE, FINANCE, INFORMATION TECHNOLOGY)</a:t>
            </a:r>
            <a:endParaRPr lang="en-GB" sz="1400" b="0">
              <a:solidFill>
                <a:srgbClr val="005EB8"/>
              </a:solidFill>
              <a:latin typeface="Impact" panose="020B080603090205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CF6CE9EF-53FA-A04B-0653-37F008081D56}"/>
              </a:ext>
            </a:extLst>
          </p:cNvPr>
          <p:cNvSpPr txBox="1"/>
          <p:nvPr/>
        </p:nvSpPr>
        <p:spPr>
          <a:xfrm>
            <a:off x="488356" y="4219139"/>
            <a:ext cx="3723328" cy="400110"/>
          </a:xfrm>
          <a:prstGeom prst="rect">
            <a:avLst/>
          </a:prstGeom>
          <a:noFill/>
        </p:spPr>
        <p:txBody>
          <a:bodyPr wrap="square">
            <a:spAutoFit/>
          </a:bodyPr>
          <a:lstStyle/>
          <a:p>
            <a:pPr defTabSz="603647"/>
            <a:r>
              <a:rPr lang="en-GB" sz="2000" b="0">
                <a:solidFill>
                  <a:srgbClr val="FFFFFF"/>
                </a:solidFill>
                <a:latin typeface="Impact" panose="020B0806030902050204" pitchFamily="34" charset="0"/>
                <a:ea typeface="Verdana" panose="020B0604030504040204" pitchFamily="34" charset="0"/>
              </a:rPr>
              <a:t>OUR TARGET OPERATING MODEL</a:t>
            </a:r>
          </a:p>
        </p:txBody>
      </p:sp>
      <p:sp>
        <p:nvSpPr>
          <p:cNvPr id="20" name="Text Box 8">
            <a:extLst>
              <a:ext uri="{FF2B5EF4-FFF2-40B4-BE49-F238E27FC236}">
                <a16:creationId xmlns:a16="http://schemas.microsoft.com/office/drawing/2014/main" id="{398D0200-AD03-5E0D-6B90-E11B69854910}"/>
              </a:ext>
            </a:extLst>
          </p:cNvPr>
          <p:cNvSpPr txBox="1">
            <a:spLocks noChangeArrowheads="1"/>
          </p:cNvSpPr>
          <p:nvPr/>
        </p:nvSpPr>
        <p:spPr bwMode="auto">
          <a:xfrm>
            <a:off x="7998776" y="4640434"/>
            <a:ext cx="1785235" cy="933416"/>
          </a:xfrm>
          <a:prstGeom prst="roundRect">
            <a:avLst/>
          </a:prstGeom>
          <a:solidFill>
            <a:srgbClr val="FFFFFF"/>
          </a:solidFill>
          <a:ln w="38100">
            <a:solidFill>
              <a:srgbClr val="FFC7FC"/>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ctr">
              <a:defRPr sz="20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03647"/>
            <a:r>
              <a:rPr lang="en-GB" b="0">
                <a:solidFill>
                  <a:srgbClr val="FF8CF5"/>
                </a:solidFill>
                <a:latin typeface="Impact" panose="020B0806030902050204" pitchFamily="34" charset="0"/>
                <a:ea typeface="Verdana" panose="020B0604030504040204" pitchFamily="34" charset="0"/>
              </a:rPr>
              <a:t>COMMUNITY </a:t>
            </a:r>
          </a:p>
          <a:p>
            <a:pPr defTabSz="603647"/>
            <a:r>
              <a:rPr lang="en-GB" b="0">
                <a:solidFill>
                  <a:srgbClr val="FF8CF5"/>
                </a:solidFill>
                <a:latin typeface="Impact" panose="020B0806030902050204" pitchFamily="34" charset="0"/>
                <a:ea typeface="Verdana" panose="020B0604030504040204" pitchFamily="34" charset="0"/>
              </a:rPr>
              <a:t>WEST ESSEX</a:t>
            </a:r>
          </a:p>
        </p:txBody>
      </p:sp>
      <p:sp>
        <p:nvSpPr>
          <p:cNvPr id="21" name="Text Box 8">
            <a:extLst>
              <a:ext uri="{FF2B5EF4-FFF2-40B4-BE49-F238E27FC236}">
                <a16:creationId xmlns:a16="http://schemas.microsoft.com/office/drawing/2014/main" id="{398D0200-AD03-5E0D-6B90-E11B69854910}"/>
              </a:ext>
            </a:extLst>
          </p:cNvPr>
          <p:cNvSpPr txBox="1">
            <a:spLocks noChangeArrowheads="1"/>
          </p:cNvSpPr>
          <p:nvPr/>
        </p:nvSpPr>
        <p:spPr bwMode="auto">
          <a:xfrm>
            <a:off x="6121272" y="4639412"/>
            <a:ext cx="1785235" cy="933416"/>
          </a:xfrm>
          <a:prstGeom prst="roundRect">
            <a:avLst/>
          </a:prstGeom>
          <a:solidFill>
            <a:srgbClr val="FFFFFF"/>
          </a:solidFill>
          <a:ln w="38100">
            <a:solidFill>
              <a:srgbClr val="AEE4FF"/>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ctr">
              <a:defRPr sz="20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03647"/>
            <a:r>
              <a:rPr lang="en-GB" sz="1800" b="0">
                <a:solidFill>
                  <a:srgbClr val="7DC8FF"/>
                </a:solidFill>
                <a:latin typeface="Impact" panose="020B0806030902050204" pitchFamily="34" charset="0"/>
                <a:ea typeface="Verdana" panose="020B0604030504040204" pitchFamily="34" charset="0"/>
              </a:rPr>
              <a:t>COMMUNITY </a:t>
            </a:r>
          </a:p>
          <a:p>
            <a:pPr defTabSz="603647"/>
            <a:r>
              <a:rPr lang="en-GB" sz="1800" b="0">
                <a:solidFill>
                  <a:srgbClr val="7DC8FF"/>
                </a:solidFill>
                <a:latin typeface="Impact" panose="020B0806030902050204" pitchFamily="34" charset="0"/>
                <a:ea typeface="Verdana" panose="020B0604030504040204" pitchFamily="34" charset="0"/>
              </a:rPr>
              <a:t>NORTH EAST ESSEX</a:t>
            </a:r>
          </a:p>
        </p:txBody>
      </p:sp>
      <p:sp>
        <p:nvSpPr>
          <p:cNvPr id="22" name="Text Box 8">
            <a:extLst>
              <a:ext uri="{FF2B5EF4-FFF2-40B4-BE49-F238E27FC236}">
                <a16:creationId xmlns:a16="http://schemas.microsoft.com/office/drawing/2014/main" id="{398D0200-AD03-5E0D-6B90-E11B69854910}"/>
              </a:ext>
            </a:extLst>
          </p:cNvPr>
          <p:cNvSpPr txBox="1">
            <a:spLocks noChangeArrowheads="1"/>
          </p:cNvSpPr>
          <p:nvPr/>
        </p:nvSpPr>
        <p:spPr bwMode="auto">
          <a:xfrm>
            <a:off x="4243768" y="4650634"/>
            <a:ext cx="1785235" cy="933416"/>
          </a:xfrm>
          <a:prstGeom prst="roundRect">
            <a:avLst/>
          </a:prstGeom>
          <a:solidFill>
            <a:srgbClr val="FFFFFF"/>
          </a:solidFill>
          <a:ln w="38100">
            <a:solidFill>
              <a:srgbClr val="D2B3FF"/>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ctr">
              <a:defRPr sz="20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03647"/>
            <a:r>
              <a:rPr lang="en-GB" sz="1800" b="0">
                <a:solidFill>
                  <a:srgbClr val="9164FF"/>
                </a:solidFill>
                <a:latin typeface="Impact" panose="020B0806030902050204" pitchFamily="34" charset="0"/>
                <a:ea typeface="Verdana" panose="020B0604030504040204" pitchFamily="34" charset="0"/>
              </a:rPr>
              <a:t>SPECIALIST SERVICES</a:t>
            </a:r>
          </a:p>
        </p:txBody>
      </p:sp>
      <p:sp>
        <p:nvSpPr>
          <p:cNvPr id="23" name="Text Box 8">
            <a:extLst>
              <a:ext uri="{FF2B5EF4-FFF2-40B4-BE49-F238E27FC236}">
                <a16:creationId xmlns:a16="http://schemas.microsoft.com/office/drawing/2014/main" id="{398D0200-AD03-5E0D-6B90-E11B69854910}"/>
              </a:ext>
            </a:extLst>
          </p:cNvPr>
          <p:cNvSpPr txBox="1">
            <a:spLocks noChangeArrowheads="1"/>
          </p:cNvSpPr>
          <p:nvPr/>
        </p:nvSpPr>
        <p:spPr bwMode="auto">
          <a:xfrm>
            <a:off x="2382104" y="4650634"/>
            <a:ext cx="1785235" cy="933416"/>
          </a:xfrm>
          <a:prstGeom prst="roundRect">
            <a:avLst/>
          </a:prstGeom>
          <a:solidFill>
            <a:srgbClr val="FFFFFF"/>
          </a:solidFill>
          <a:ln w="38100">
            <a:solidFill>
              <a:srgbClr val="FFC7FC"/>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ctr">
              <a:defRPr sz="20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03647"/>
            <a:r>
              <a:rPr lang="en-GB" sz="1800" b="0" dirty="0">
                <a:solidFill>
                  <a:srgbClr val="FF8CF5"/>
                </a:solidFill>
                <a:latin typeface="Impact" panose="020B0806030902050204" pitchFamily="34" charset="0"/>
                <a:ea typeface="Verdana" panose="020B0604030504040204" pitchFamily="34" charset="0"/>
              </a:rPr>
              <a:t>URGENT CARE AND INPATIENT SERVICES</a:t>
            </a:r>
          </a:p>
        </p:txBody>
      </p:sp>
      <p:sp>
        <p:nvSpPr>
          <p:cNvPr id="24" name="Text Box 8">
            <a:extLst>
              <a:ext uri="{FF2B5EF4-FFF2-40B4-BE49-F238E27FC236}">
                <a16:creationId xmlns:a16="http://schemas.microsoft.com/office/drawing/2014/main" id="{398D0200-AD03-5E0D-6B90-E11B69854910}"/>
              </a:ext>
            </a:extLst>
          </p:cNvPr>
          <p:cNvSpPr txBox="1">
            <a:spLocks noChangeArrowheads="1"/>
          </p:cNvSpPr>
          <p:nvPr/>
        </p:nvSpPr>
        <p:spPr bwMode="auto">
          <a:xfrm>
            <a:off x="488356" y="4637535"/>
            <a:ext cx="1785235" cy="933416"/>
          </a:xfrm>
          <a:prstGeom prst="roundRect">
            <a:avLst/>
          </a:prstGeom>
          <a:solidFill>
            <a:srgbClr val="FFFFFF"/>
          </a:solidFill>
          <a:ln w="38100">
            <a:solidFill>
              <a:srgbClr val="AEE4FF"/>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ctr">
              <a:defRPr sz="20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03647"/>
            <a:r>
              <a:rPr lang="en-GB" sz="1800" b="0" dirty="0">
                <a:solidFill>
                  <a:srgbClr val="7DC8FF"/>
                </a:solidFill>
                <a:latin typeface="Impact" panose="020B0806030902050204" pitchFamily="34" charset="0"/>
                <a:ea typeface="Verdana" panose="020B0604030504040204" pitchFamily="34" charset="0"/>
              </a:rPr>
              <a:t>PSYCHOLOGICAL SERVICES</a:t>
            </a:r>
          </a:p>
        </p:txBody>
      </p:sp>
    </p:spTree>
    <p:extLst>
      <p:ext uri="{BB962C8B-B14F-4D97-AF65-F5344CB8AC3E}">
        <p14:creationId xmlns:p14="http://schemas.microsoft.com/office/powerpoint/2010/main" val="16029757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a:extLst>
              <a:ext uri="{FF2B5EF4-FFF2-40B4-BE49-F238E27FC236}">
                <a16:creationId xmlns:a16="http://schemas.microsoft.com/office/drawing/2014/main" id="{31CAD29C-005B-C1D1-411C-6D6746F93E46}"/>
              </a:ext>
            </a:extLst>
          </p:cNvPr>
          <p:cNvSpPr>
            <a:spLocks noGrp="1"/>
          </p:cNvSpPr>
          <p:nvPr>
            <p:ph idx="4294967295"/>
          </p:nvPr>
        </p:nvSpPr>
        <p:spPr>
          <a:xfrm>
            <a:off x="645695" y="3357563"/>
            <a:ext cx="10936705" cy="643522"/>
          </a:xfrm>
        </p:spPr>
        <p:txBody>
          <a:bodyPr/>
          <a:lstStyle/>
          <a:p>
            <a:pPr marL="0" indent="0">
              <a:buNone/>
            </a:pPr>
            <a:r>
              <a:rPr lang="en-GB" b="1" dirty="0"/>
              <a:t>Our plans for year 3 of this strategy</a:t>
            </a:r>
          </a:p>
        </p:txBody>
      </p:sp>
      <p:sp>
        <p:nvSpPr>
          <p:cNvPr id="7" name="Title 6">
            <a:extLst>
              <a:ext uri="{FF2B5EF4-FFF2-40B4-BE49-F238E27FC236}">
                <a16:creationId xmlns:a16="http://schemas.microsoft.com/office/drawing/2014/main" id="{7C9F9A16-9310-091D-C8F9-906F3E758879}"/>
              </a:ext>
            </a:extLst>
          </p:cNvPr>
          <p:cNvSpPr>
            <a:spLocks noGrp="1"/>
          </p:cNvSpPr>
          <p:nvPr>
            <p:ph type="title" idx="4294967295"/>
          </p:nvPr>
        </p:nvSpPr>
        <p:spPr>
          <a:xfrm>
            <a:off x="629653" y="2185819"/>
            <a:ext cx="10515600" cy="1325563"/>
          </a:xfrm>
        </p:spPr>
        <p:txBody>
          <a:bodyPr/>
          <a:lstStyle/>
          <a:p>
            <a:r>
              <a:rPr lang="en-GB" sz="7200" dirty="0">
                <a:solidFill>
                  <a:schemeClr val="tx2"/>
                </a:solidFill>
              </a:rPr>
              <a:t>LOOKING TO THE FUTURE</a:t>
            </a:r>
          </a:p>
        </p:txBody>
      </p:sp>
    </p:spTree>
    <p:extLst>
      <p:ext uri="{BB962C8B-B14F-4D97-AF65-F5344CB8AC3E}">
        <p14:creationId xmlns:p14="http://schemas.microsoft.com/office/powerpoint/2010/main" val="1045578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859740-DCD8-4262-F2CC-099266CC9E85}"/>
              </a:ext>
            </a:extLst>
          </p:cNvPr>
          <p:cNvSpPr>
            <a:spLocks noGrp="1"/>
          </p:cNvSpPr>
          <p:nvPr>
            <p:ph type="title"/>
          </p:nvPr>
        </p:nvSpPr>
        <p:spPr>
          <a:xfrm>
            <a:off x="193433" y="480478"/>
            <a:ext cx="11850784" cy="656231"/>
          </a:xfrm>
        </p:spPr>
        <p:txBody>
          <a:bodyPr/>
          <a:lstStyle/>
          <a:p>
            <a:r>
              <a:rPr lang="en-GB" sz="6600" dirty="0">
                <a:solidFill>
                  <a:schemeClr val="tx2"/>
                </a:solidFill>
              </a:rPr>
              <a:t>OUR CONTINUED AREAS OF FOCUS</a:t>
            </a:r>
          </a:p>
        </p:txBody>
      </p:sp>
      <p:sp>
        <p:nvSpPr>
          <p:cNvPr id="8" name="Content Placeholder 7">
            <a:extLst>
              <a:ext uri="{FF2B5EF4-FFF2-40B4-BE49-F238E27FC236}">
                <a16:creationId xmlns:a16="http://schemas.microsoft.com/office/drawing/2014/main" id="{02611D9F-99DD-2C4C-CFDB-2ECCA1C80685}"/>
              </a:ext>
            </a:extLst>
          </p:cNvPr>
          <p:cNvSpPr>
            <a:spLocks noGrp="1"/>
          </p:cNvSpPr>
          <p:nvPr>
            <p:ph idx="1"/>
          </p:nvPr>
        </p:nvSpPr>
        <p:spPr>
          <a:xfrm>
            <a:off x="312795" y="1751258"/>
            <a:ext cx="11365857" cy="737876"/>
          </a:xfrm>
        </p:spPr>
        <p:txBody>
          <a:bodyPr vert="horz" lIns="91440" tIns="45720" rIns="91440" bIns="45720" rtlCol="0" anchor="t">
            <a:noAutofit/>
          </a:bodyPr>
          <a:lstStyle/>
          <a:p>
            <a:r>
              <a:rPr lang="en-GB" sz="1100" dirty="0">
                <a:latin typeface="Verdana"/>
                <a:ea typeface="Verdana"/>
              </a:rPr>
              <a:t>During the lifecycle of the </a:t>
            </a:r>
            <a:r>
              <a:rPr lang="en-GB" sz="1100" i="1" dirty="0">
                <a:latin typeface="Verdana"/>
                <a:ea typeface="Verdana"/>
              </a:rPr>
              <a:t>Safety First, Safety Always </a:t>
            </a:r>
            <a:r>
              <a:rPr lang="en-GB" sz="1100" dirty="0">
                <a:latin typeface="Verdana"/>
                <a:ea typeface="Verdana"/>
              </a:rPr>
              <a:t>strategy,</a:t>
            </a:r>
            <a:r>
              <a:rPr lang="en-GB" sz="1100" i="1" dirty="0">
                <a:latin typeface="Verdana"/>
                <a:ea typeface="Verdana"/>
              </a:rPr>
              <a:t> </a:t>
            </a:r>
            <a:r>
              <a:rPr lang="en-GB" sz="1100" dirty="0">
                <a:latin typeface="Verdana"/>
                <a:ea typeface="Verdana"/>
              </a:rPr>
              <a:t>our performance has continued to progress across many of our key metrics. Despite this, we know the journey is not complete and we continue to push for improvement and innovation to provide consistently safe care. Safety never stops and as we enter the final year of the strategy</a:t>
            </a:r>
            <a:r>
              <a:rPr lang="en-GB" sz="1100" i="1" dirty="0">
                <a:latin typeface="Verdana"/>
                <a:ea typeface="Verdana"/>
              </a:rPr>
              <a:t>, in line with the NHS patient safety strategy, </a:t>
            </a:r>
            <a:r>
              <a:rPr lang="en-GB" sz="1100" dirty="0">
                <a:latin typeface="Verdana"/>
                <a:ea typeface="Verdana"/>
              </a:rPr>
              <a:t>our focus will be on five priority areas:</a:t>
            </a:r>
          </a:p>
          <a:p>
            <a:pPr algn="just"/>
            <a:endParaRPr lang="en-GB" sz="1200" dirty="0"/>
          </a:p>
          <a:p>
            <a:pPr algn="just"/>
            <a:endParaRPr lang="en-GB" sz="1200" dirty="0"/>
          </a:p>
        </p:txBody>
      </p:sp>
      <p:sp>
        <p:nvSpPr>
          <p:cNvPr id="9" name="Text Placeholder 8">
            <a:extLst>
              <a:ext uri="{FF2B5EF4-FFF2-40B4-BE49-F238E27FC236}">
                <a16:creationId xmlns:a16="http://schemas.microsoft.com/office/drawing/2014/main" id="{3DB6C529-02AA-A97B-19FF-E63888AE28ED}"/>
              </a:ext>
            </a:extLst>
          </p:cNvPr>
          <p:cNvSpPr>
            <a:spLocks noGrp="1"/>
          </p:cNvSpPr>
          <p:nvPr>
            <p:ph type="body" sz="half" idx="2"/>
          </p:nvPr>
        </p:nvSpPr>
        <p:spPr>
          <a:xfrm>
            <a:off x="232585" y="1211470"/>
            <a:ext cx="8178269" cy="413146"/>
          </a:xfrm>
        </p:spPr>
        <p:txBody>
          <a:bodyPr/>
          <a:lstStyle/>
          <a:p>
            <a:r>
              <a:rPr lang="en-GB" dirty="0">
                <a:solidFill>
                  <a:schemeClr val="accent5"/>
                </a:solidFill>
              </a:rPr>
              <a:t>OUR FOCUS FOR YEAR 3 AND BEYOND</a:t>
            </a:r>
          </a:p>
        </p:txBody>
      </p:sp>
      <p:pic>
        <p:nvPicPr>
          <p:cNvPr id="5" name="Graphic 4" descr="Statistics with solid fill">
            <a:extLst>
              <a:ext uri="{FF2B5EF4-FFF2-40B4-BE49-F238E27FC236}">
                <a16:creationId xmlns:a16="http://schemas.microsoft.com/office/drawing/2014/main" id="{24C55D1D-BE00-9CC7-D30C-A220D4B642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14528" y="4019231"/>
            <a:ext cx="914400" cy="914400"/>
          </a:xfrm>
          <a:prstGeom prst="rect">
            <a:avLst/>
          </a:prstGeom>
        </p:spPr>
      </p:pic>
      <p:pic>
        <p:nvPicPr>
          <p:cNvPr id="6" name="Graphic 5" descr="Speech with solid fill">
            <a:extLst>
              <a:ext uri="{FF2B5EF4-FFF2-40B4-BE49-F238E27FC236}">
                <a16:creationId xmlns:a16="http://schemas.microsoft.com/office/drawing/2014/main" id="{910A8445-EF27-3B26-CD68-739A3B31CB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14528" y="2239164"/>
            <a:ext cx="914400" cy="914400"/>
          </a:xfrm>
          <a:prstGeom prst="rect">
            <a:avLst/>
          </a:prstGeom>
        </p:spPr>
      </p:pic>
      <p:pic>
        <p:nvPicPr>
          <p:cNvPr id="11" name="Graphic 10" descr="Handshake with solid fill">
            <a:extLst>
              <a:ext uri="{FF2B5EF4-FFF2-40B4-BE49-F238E27FC236}">
                <a16:creationId xmlns:a16="http://schemas.microsoft.com/office/drawing/2014/main" id="{3F3DCACD-EE7A-6335-4EB7-6BDE76F9739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314528" y="4975348"/>
            <a:ext cx="914400" cy="914400"/>
          </a:xfrm>
          <a:prstGeom prst="rect">
            <a:avLst/>
          </a:prstGeom>
        </p:spPr>
      </p:pic>
      <p:pic>
        <p:nvPicPr>
          <p:cNvPr id="13" name="Graphic 12" descr="Shield Tick with solid fill">
            <a:extLst>
              <a:ext uri="{FF2B5EF4-FFF2-40B4-BE49-F238E27FC236}">
                <a16:creationId xmlns:a16="http://schemas.microsoft.com/office/drawing/2014/main" id="{89C80C9A-4CD2-B680-0974-AFADA2DCA66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14528" y="3083146"/>
            <a:ext cx="914400" cy="914400"/>
          </a:xfrm>
          <a:prstGeom prst="rect">
            <a:avLst/>
          </a:prstGeom>
        </p:spPr>
      </p:pic>
      <p:sp>
        <p:nvSpPr>
          <p:cNvPr id="15" name="TextBox 14">
            <a:extLst>
              <a:ext uri="{FF2B5EF4-FFF2-40B4-BE49-F238E27FC236}">
                <a16:creationId xmlns:a16="http://schemas.microsoft.com/office/drawing/2014/main" id="{6FDC94D4-EA2C-D865-C7C0-873EE9E7CA05}"/>
              </a:ext>
            </a:extLst>
          </p:cNvPr>
          <p:cNvSpPr txBox="1"/>
          <p:nvPr/>
        </p:nvSpPr>
        <p:spPr>
          <a:xfrm>
            <a:off x="1377981" y="2332143"/>
            <a:ext cx="9995872" cy="738664"/>
          </a:xfrm>
          <a:prstGeom prst="rect">
            <a:avLst/>
          </a:prstGeom>
          <a:noFill/>
        </p:spPr>
        <p:txBody>
          <a:bodyPr wrap="square" lIns="91440" tIns="45720" rIns="91440" bIns="45720" anchor="t">
            <a:spAutoFit/>
          </a:bodyPr>
          <a:lstStyle/>
          <a:p>
            <a:r>
              <a:rPr lang="en-GB" sz="1050" b="1" dirty="0">
                <a:latin typeface="Verdana"/>
                <a:ea typeface="Verdana"/>
                <a:cs typeface="Verdana" panose="020B0604030504040204" pitchFamily="34" charset="0"/>
              </a:rPr>
              <a:t>Patient Voice in Safety</a:t>
            </a:r>
          </a:p>
          <a:p>
            <a:r>
              <a:rPr lang="en-GB" sz="1050" dirty="0">
                <a:latin typeface="Verdana"/>
                <a:ea typeface="Verdana"/>
                <a:cs typeface="Verdana" panose="020B0604030504040204" pitchFamily="34" charset="0"/>
              </a:rPr>
              <a:t>We will ensure patients and families are involved in our quality improvement </a:t>
            </a:r>
            <a:endParaRPr lang="en-GB" sz="105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050" dirty="0">
                <a:latin typeface="Verdana"/>
                <a:ea typeface="Verdana"/>
              </a:rPr>
              <a:t>Patients and their families have the best understanding of the quality of care they are receiving and can provide unique insight into how we can continue to improve our services</a:t>
            </a:r>
            <a:r>
              <a:rPr lang="en-GB" sz="1050" dirty="0">
                <a:latin typeface="Verdana"/>
                <a:ea typeface="Verdana"/>
                <a:cs typeface="Verdana" panose="020B0604030504040204" pitchFamily="34" charset="0"/>
              </a:rPr>
              <a:t> </a:t>
            </a:r>
            <a:endParaRPr lang="en-GB" sz="1050" dirty="0">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a:extLst>
              <a:ext uri="{FF2B5EF4-FFF2-40B4-BE49-F238E27FC236}">
                <a16:creationId xmlns:a16="http://schemas.microsoft.com/office/drawing/2014/main" id="{FA6ACF7E-715B-FAFB-00FE-02CFBF3FD1EF}"/>
              </a:ext>
            </a:extLst>
          </p:cNvPr>
          <p:cNvSpPr txBox="1"/>
          <p:nvPr/>
        </p:nvSpPr>
        <p:spPr>
          <a:xfrm>
            <a:off x="1363604" y="3164325"/>
            <a:ext cx="10010248" cy="738664"/>
          </a:xfrm>
          <a:prstGeom prst="rect">
            <a:avLst/>
          </a:prstGeom>
          <a:noFill/>
        </p:spPr>
        <p:txBody>
          <a:bodyPr wrap="square" lIns="91440" tIns="45720" rIns="91440" bIns="45720" anchor="t">
            <a:spAutoFit/>
          </a:bodyPr>
          <a:lstStyle/>
          <a:p>
            <a:r>
              <a:rPr lang="en-GB" sz="1050" b="1" dirty="0">
                <a:latin typeface="Verdana"/>
                <a:ea typeface="Verdana"/>
                <a:cs typeface="Verdana" panose="020B0604030504040204" pitchFamily="34" charset="0"/>
              </a:rPr>
              <a:t>Creating a Culture of Safety</a:t>
            </a:r>
          </a:p>
          <a:p>
            <a:r>
              <a:rPr lang="en-GB" sz="1050" dirty="0">
                <a:latin typeface="Verdana"/>
                <a:ea typeface="Verdana"/>
                <a:cs typeface="Verdana" panose="020B0604030504040204" pitchFamily="34" charset="0"/>
              </a:rPr>
              <a:t>Embedding the highest professional standards to become a Patient First organisation</a:t>
            </a:r>
          </a:p>
          <a:p>
            <a:pPr marL="285750" indent="-285750">
              <a:buFont typeface="Arial" panose="020B0604020202020204" pitchFamily="34" charset="0"/>
              <a:buChar char="•"/>
            </a:pPr>
            <a:r>
              <a:rPr lang="en-GB" sz="1050" dirty="0">
                <a:ea typeface="Verdana"/>
              </a:rPr>
              <a:t>The NHS recognises the correlation between positive patient safety and healthy organisational culture. Staff who are provided with the support they need are better positioned to focus on patient safety and treatment.</a:t>
            </a:r>
          </a:p>
        </p:txBody>
      </p:sp>
      <p:sp>
        <p:nvSpPr>
          <p:cNvPr id="19" name="TextBox 18">
            <a:extLst>
              <a:ext uri="{FF2B5EF4-FFF2-40B4-BE49-F238E27FC236}">
                <a16:creationId xmlns:a16="http://schemas.microsoft.com/office/drawing/2014/main" id="{ED3B5444-F924-4114-C222-8EB4F7FBD8E1}"/>
              </a:ext>
            </a:extLst>
          </p:cNvPr>
          <p:cNvSpPr txBox="1"/>
          <p:nvPr/>
        </p:nvSpPr>
        <p:spPr>
          <a:xfrm>
            <a:off x="1327049" y="4084166"/>
            <a:ext cx="10046803" cy="900246"/>
          </a:xfrm>
          <a:prstGeom prst="rect">
            <a:avLst/>
          </a:prstGeom>
          <a:noFill/>
        </p:spPr>
        <p:txBody>
          <a:bodyPr wrap="square" lIns="91440" tIns="45720" rIns="91440" bIns="45720" anchor="t">
            <a:spAutoFit/>
          </a:bodyPr>
          <a:lstStyle/>
          <a:p>
            <a:r>
              <a:rPr lang="en-GB" sz="1050" b="1" dirty="0">
                <a:latin typeface="Verdana"/>
                <a:ea typeface="Verdana"/>
                <a:cs typeface="Verdana" panose="020B0604030504040204" pitchFamily="34" charset="0"/>
              </a:rPr>
              <a:t>Data Informed Safety</a:t>
            </a:r>
          </a:p>
          <a:p>
            <a:r>
              <a:rPr lang="en-GB" sz="1050" dirty="0">
                <a:latin typeface="Verdana"/>
                <a:ea typeface="Verdana"/>
                <a:cs typeface="Verdana" panose="020B0604030504040204" pitchFamily="34" charset="0"/>
              </a:rPr>
              <a:t>We will use data to inform of safety decision making and oversight</a:t>
            </a:r>
          </a:p>
          <a:p>
            <a:pPr marL="285750" indent="-285750">
              <a:buFont typeface="Arial" panose="020B0604020202020204" pitchFamily="34" charset="0"/>
              <a:buChar char="•"/>
            </a:pPr>
            <a:r>
              <a:rPr lang="en-GB" sz="1050" dirty="0">
                <a:solidFill>
                  <a:srgbClr val="000000"/>
                </a:solidFill>
                <a:ea typeface="Verdana"/>
              </a:rPr>
              <a:t>Increased data collection and ensuring that this information is provided to the appropriate decision makers will be key in supporting our continuous improvement. Providing access to dynamic data will allow us to make the right decisions more quickly and provide the best outcomes for our patients.</a:t>
            </a:r>
          </a:p>
        </p:txBody>
      </p:sp>
      <p:sp>
        <p:nvSpPr>
          <p:cNvPr id="21" name="TextBox 20">
            <a:extLst>
              <a:ext uri="{FF2B5EF4-FFF2-40B4-BE49-F238E27FC236}">
                <a16:creationId xmlns:a16="http://schemas.microsoft.com/office/drawing/2014/main" id="{65D59FBF-4EB9-6C57-EDDD-A0F42BEEEEA5}"/>
              </a:ext>
            </a:extLst>
          </p:cNvPr>
          <p:cNvSpPr txBox="1"/>
          <p:nvPr/>
        </p:nvSpPr>
        <p:spPr>
          <a:xfrm>
            <a:off x="1363603" y="5051903"/>
            <a:ext cx="9753575" cy="738664"/>
          </a:xfrm>
          <a:prstGeom prst="rect">
            <a:avLst/>
          </a:prstGeom>
          <a:noFill/>
        </p:spPr>
        <p:txBody>
          <a:bodyPr wrap="square" lIns="91440" tIns="45720" rIns="91440" bIns="45720" anchor="t">
            <a:spAutoFit/>
          </a:bodyPr>
          <a:lstStyle/>
          <a:p>
            <a:r>
              <a:rPr lang="en-GB" sz="1050" b="1" dirty="0">
                <a:latin typeface="Verdana"/>
                <a:ea typeface="Verdana"/>
                <a:cs typeface="Verdana" panose="020B0604030504040204" pitchFamily="34" charset="0"/>
              </a:rPr>
              <a:t>Partnerships and Safety</a:t>
            </a:r>
          </a:p>
          <a:p>
            <a:r>
              <a:rPr lang="en-GB" sz="1050" dirty="0">
                <a:latin typeface="Verdana"/>
                <a:ea typeface="Verdana"/>
                <a:cs typeface="Verdana" panose="020B0604030504040204" pitchFamily="34" charset="0"/>
              </a:rPr>
              <a:t>We will build our system partnerships to best deliver patient safety</a:t>
            </a:r>
          </a:p>
          <a:p>
            <a:pPr marL="285750" indent="-285750">
              <a:buFont typeface="Arial" panose="020B0604020202020204" pitchFamily="34" charset="0"/>
              <a:buChar char="•"/>
            </a:pPr>
            <a:r>
              <a:rPr lang="en-GB" sz="1050" dirty="0">
                <a:latin typeface="Verdana"/>
                <a:ea typeface="Verdana"/>
                <a:cs typeface="Verdana" panose="020B0604030504040204" pitchFamily="34" charset="0"/>
              </a:rPr>
              <a:t>Building stronger partnerships with the wider system will allow us to better understand the journeys of our patients, provide support at the earliest opportunity to avoid deterioration and reduce the number of times our service users have to give the same information.</a:t>
            </a:r>
          </a:p>
        </p:txBody>
      </p:sp>
      <p:sp>
        <p:nvSpPr>
          <p:cNvPr id="2" name="AutoShape 172">
            <a:extLst>
              <a:ext uri="{FF2B5EF4-FFF2-40B4-BE49-F238E27FC236}">
                <a16:creationId xmlns:a16="http://schemas.microsoft.com/office/drawing/2014/main" id="{60B50AF5-2836-3A0E-B1CB-7792FD7C48B5}"/>
              </a:ext>
            </a:extLst>
          </p:cNvPr>
          <p:cNvSpPr>
            <a:spLocks noChangeAspect="1"/>
          </p:cNvSpPr>
          <p:nvPr/>
        </p:nvSpPr>
        <p:spPr bwMode="auto">
          <a:xfrm>
            <a:off x="314528" y="5932424"/>
            <a:ext cx="914400" cy="838722"/>
          </a:xfrm>
          <a:custGeom>
            <a:avLst/>
            <a:gdLst/>
            <a:ahLst/>
            <a:cxnLst/>
            <a:rect l="0" t="0" r="r" b="b"/>
            <a:pathLst>
              <a:path w="21600" h="21600">
                <a:moveTo>
                  <a:pt x="18720" y="17074"/>
                </a:moveTo>
                <a:cubicBezTo>
                  <a:pt x="18720" y="16649"/>
                  <a:pt x="18577" y="16281"/>
                  <a:pt x="18292" y="15970"/>
                </a:cubicBezTo>
                <a:cubicBezTo>
                  <a:pt x="18007" y="15659"/>
                  <a:pt x="17670" y="15504"/>
                  <a:pt x="17280" y="15504"/>
                </a:cubicBezTo>
                <a:cubicBezTo>
                  <a:pt x="16890" y="15504"/>
                  <a:pt x="16552" y="15659"/>
                  <a:pt x="16268" y="15970"/>
                </a:cubicBezTo>
                <a:cubicBezTo>
                  <a:pt x="15982" y="16281"/>
                  <a:pt x="15839" y="16649"/>
                  <a:pt x="15839" y="17074"/>
                </a:cubicBezTo>
                <a:cubicBezTo>
                  <a:pt x="15839" y="17507"/>
                  <a:pt x="15981" y="17877"/>
                  <a:pt x="16262" y="18184"/>
                </a:cubicBezTo>
                <a:cubicBezTo>
                  <a:pt x="16542" y="18491"/>
                  <a:pt x="16882" y="18644"/>
                  <a:pt x="17280" y="18644"/>
                </a:cubicBezTo>
                <a:cubicBezTo>
                  <a:pt x="17677" y="18644"/>
                  <a:pt x="18017" y="18491"/>
                  <a:pt x="18297" y="18184"/>
                </a:cubicBezTo>
                <a:cubicBezTo>
                  <a:pt x="18579" y="17877"/>
                  <a:pt x="18720" y="17507"/>
                  <a:pt x="18720" y="17074"/>
                </a:cubicBezTo>
                <a:close/>
                <a:moveTo>
                  <a:pt x="18720" y="4514"/>
                </a:moveTo>
                <a:cubicBezTo>
                  <a:pt x="18720" y="4089"/>
                  <a:pt x="18577" y="3721"/>
                  <a:pt x="18292" y="3410"/>
                </a:cubicBezTo>
                <a:cubicBezTo>
                  <a:pt x="18007" y="3099"/>
                  <a:pt x="17670" y="2944"/>
                  <a:pt x="17280" y="2944"/>
                </a:cubicBezTo>
                <a:cubicBezTo>
                  <a:pt x="16890" y="2944"/>
                  <a:pt x="16552" y="3099"/>
                  <a:pt x="16268" y="3410"/>
                </a:cubicBezTo>
                <a:cubicBezTo>
                  <a:pt x="15982" y="3721"/>
                  <a:pt x="15839" y="4089"/>
                  <a:pt x="15839" y="4514"/>
                </a:cubicBezTo>
                <a:cubicBezTo>
                  <a:pt x="15839" y="4947"/>
                  <a:pt x="15981" y="5317"/>
                  <a:pt x="16262" y="5624"/>
                </a:cubicBezTo>
                <a:cubicBezTo>
                  <a:pt x="16542" y="5931"/>
                  <a:pt x="16882" y="6084"/>
                  <a:pt x="17280" y="6084"/>
                </a:cubicBezTo>
                <a:cubicBezTo>
                  <a:pt x="17677" y="6084"/>
                  <a:pt x="18017" y="5931"/>
                  <a:pt x="18297" y="5624"/>
                </a:cubicBezTo>
                <a:cubicBezTo>
                  <a:pt x="18579" y="5317"/>
                  <a:pt x="18720" y="4947"/>
                  <a:pt x="18720" y="4514"/>
                </a:cubicBezTo>
                <a:close/>
                <a:moveTo>
                  <a:pt x="21600" y="16215"/>
                </a:moveTo>
                <a:lnTo>
                  <a:pt x="21600" y="17932"/>
                </a:lnTo>
                <a:cubicBezTo>
                  <a:pt x="21600" y="18063"/>
                  <a:pt x="21041" y="18190"/>
                  <a:pt x="19924" y="18313"/>
                </a:cubicBezTo>
                <a:cubicBezTo>
                  <a:pt x="19833" y="18534"/>
                  <a:pt x="19721" y="18746"/>
                  <a:pt x="19586" y="18951"/>
                </a:cubicBezTo>
                <a:cubicBezTo>
                  <a:pt x="19969" y="19875"/>
                  <a:pt x="20159" y="20439"/>
                  <a:pt x="20159" y="20643"/>
                </a:cubicBezTo>
                <a:cubicBezTo>
                  <a:pt x="20159" y="20676"/>
                  <a:pt x="20145" y="20705"/>
                  <a:pt x="20115" y="20729"/>
                </a:cubicBezTo>
                <a:cubicBezTo>
                  <a:pt x="19200" y="21310"/>
                  <a:pt x="18734" y="21600"/>
                  <a:pt x="18720" y="21600"/>
                </a:cubicBezTo>
                <a:cubicBezTo>
                  <a:pt x="18660" y="21600"/>
                  <a:pt x="18487" y="21408"/>
                  <a:pt x="18202" y="21023"/>
                </a:cubicBezTo>
                <a:cubicBezTo>
                  <a:pt x="17917" y="20639"/>
                  <a:pt x="17722" y="20361"/>
                  <a:pt x="17617" y="20190"/>
                </a:cubicBezTo>
                <a:cubicBezTo>
                  <a:pt x="17468" y="20206"/>
                  <a:pt x="17355" y="20214"/>
                  <a:pt x="17280" y="20214"/>
                </a:cubicBezTo>
                <a:cubicBezTo>
                  <a:pt x="17204" y="20214"/>
                  <a:pt x="17092" y="20206"/>
                  <a:pt x="16942" y="20190"/>
                </a:cubicBezTo>
                <a:cubicBezTo>
                  <a:pt x="16837" y="20361"/>
                  <a:pt x="16643" y="20639"/>
                  <a:pt x="16357" y="21023"/>
                </a:cubicBezTo>
                <a:cubicBezTo>
                  <a:pt x="16072" y="21408"/>
                  <a:pt x="15900" y="21600"/>
                  <a:pt x="15839" y="21600"/>
                </a:cubicBezTo>
                <a:cubicBezTo>
                  <a:pt x="15825" y="21600"/>
                  <a:pt x="15360" y="21310"/>
                  <a:pt x="14445" y="20729"/>
                </a:cubicBezTo>
                <a:cubicBezTo>
                  <a:pt x="14414" y="20705"/>
                  <a:pt x="14400" y="20676"/>
                  <a:pt x="14400" y="20643"/>
                </a:cubicBezTo>
                <a:cubicBezTo>
                  <a:pt x="14400" y="20439"/>
                  <a:pt x="14591" y="19875"/>
                  <a:pt x="14973" y="18951"/>
                </a:cubicBezTo>
                <a:cubicBezTo>
                  <a:pt x="14839" y="18746"/>
                  <a:pt x="14726" y="18534"/>
                  <a:pt x="14636" y="18313"/>
                </a:cubicBezTo>
                <a:cubicBezTo>
                  <a:pt x="13519" y="18190"/>
                  <a:pt x="12960" y="18063"/>
                  <a:pt x="12960" y="17932"/>
                </a:cubicBezTo>
                <a:lnTo>
                  <a:pt x="12960" y="16215"/>
                </a:lnTo>
                <a:cubicBezTo>
                  <a:pt x="12960" y="16085"/>
                  <a:pt x="13519" y="15958"/>
                  <a:pt x="14636" y="15835"/>
                </a:cubicBezTo>
                <a:cubicBezTo>
                  <a:pt x="14734" y="15598"/>
                  <a:pt x="14846" y="15385"/>
                  <a:pt x="14973" y="15197"/>
                </a:cubicBezTo>
                <a:cubicBezTo>
                  <a:pt x="14591" y="14273"/>
                  <a:pt x="14400" y="13709"/>
                  <a:pt x="14400" y="13505"/>
                </a:cubicBezTo>
                <a:cubicBezTo>
                  <a:pt x="14400" y="13472"/>
                  <a:pt x="14414" y="13443"/>
                  <a:pt x="14445" y="13419"/>
                </a:cubicBezTo>
                <a:cubicBezTo>
                  <a:pt x="14474" y="13402"/>
                  <a:pt x="14606" y="13321"/>
                  <a:pt x="14839" y="13174"/>
                </a:cubicBezTo>
                <a:cubicBezTo>
                  <a:pt x="15071" y="13026"/>
                  <a:pt x="15292" y="12887"/>
                  <a:pt x="15503" y="12757"/>
                </a:cubicBezTo>
                <a:cubicBezTo>
                  <a:pt x="15713" y="12626"/>
                  <a:pt x="15825" y="12560"/>
                  <a:pt x="15839" y="12560"/>
                </a:cubicBezTo>
                <a:cubicBezTo>
                  <a:pt x="15900" y="12560"/>
                  <a:pt x="16072" y="12750"/>
                  <a:pt x="16357" y="13130"/>
                </a:cubicBezTo>
                <a:cubicBezTo>
                  <a:pt x="16643" y="13511"/>
                  <a:pt x="16837" y="13787"/>
                  <a:pt x="16942" y="13958"/>
                </a:cubicBezTo>
                <a:cubicBezTo>
                  <a:pt x="17092" y="13942"/>
                  <a:pt x="17204" y="13934"/>
                  <a:pt x="17280" y="13934"/>
                </a:cubicBezTo>
                <a:cubicBezTo>
                  <a:pt x="17355" y="13934"/>
                  <a:pt x="17468" y="13942"/>
                  <a:pt x="17617" y="13958"/>
                </a:cubicBezTo>
                <a:cubicBezTo>
                  <a:pt x="18000" y="13378"/>
                  <a:pt x="18345" y="12920"/>
                  <a:pt x="18652" y="12585"/>
                </a:cubicBezTo>
                <a:lnTo>
                  <a:pt x="18720" y="12560"/>
                </a:lnTo>
                <a:cubicBezTo>
                  <a:pt x="18750" y="12560"/>
                  <a:pt x="19215" y="12846"/>
                  <a:pt x="20115" y="13419"/>
                </a:cubicBezTo>
                <a:cubicBezTo>
                  <a:pt x="20145" y="13443"/>
                  <a:pt x="20159" y="13472"/>
                  <a:pt x="20159" y="13505"/>
                </a:cubicBezTo>
                <a:cubicBezTo>
                  <a:pt x="20159" y="13709"/>
                  <a:pt x="19969" y="14273"/>
                  <a:pt x="19586" y="15197"/>
                </a:cubicBezTo>
                <a:cubicBezTo>
                  <a:pt x="19713" y="15385"/>
                  <a:pt x="19825" y="15598"/>
                  <a:pt x="19924" y="15835"/>
                </a:cubicBezTo>
                <a:cubicBezTo>
                  <a:pt x="21041" y="15958"/>
                  <a:pt x="21600" y="16085"/>
                  <a:pt x="21600" y="16215"/>
                </a:cubicBezTo>
                <a:close/>
                <a:moveTo>
                  <a:pt x="21600" y="3655"/>
                </a:moveTo>
                <a:lnTo>
                  <a:pt x="21600" y="5372"/>
                </a:lnTo>
                <a:cubicBezTo>
                  <a:pt x="21600" y="5503"/>
                  <a:pt x="21041" y="5630"/>
                  <a:pt x="19924" y="5753"/>
                </a:cubicBezTo>
                <a:cubicBezTo>
                  <a:pt x="19833" y="5973"/>
                  <a:pt x="19721" y="6186"/>
                  <a:pt x="19586" y="6390"/>
                </a:cubicBezTo>
                <a:cubicBezTo>
                  <a:pt x="19969" y="7315"/>
                  <a:pt x="20159" y="7879"/>
                  <a:pt x="20159" y="8083"/>
                </a:cubicBezTo>
                <a:cubicBezTo>
                  <a:pt x="20159" y="8116"/>
                  <a:pt x="20145" y="8145"/>
                  <a:pt x="20115" y="8169"/>
                </a:cubicBezTo>
                <a:cubicBezTo>
                  <a:pt x="19200" y="8750"/>
                  <a:pt x="18734" y="9040"/>
                  <a:pt x="18720" y="9040"/>
                </a:cubicBezTo>
                <a:cubicBezTo>
                  <a:pt x="18660" y="9040"/>
                  <a:pt x="18487" y="8848"/>
                  <a:pt x="18202" y="8463"/>
                </a:cubicBezTo>
                <a:cubicBezTo>
                  <a:pt x="17917" y="8079"/>
                  <a:pt x="17722" y="7801"/>
                  <a:pt x="17617" y="7629"/>
                </a:cubicBezTo>
                <a:cubicBezTo>
                  <a:pt x="17468" y="7646"/>
                  <a:pt x="17355" y="7654"/>
                  <a:pt x="17280" y="7654"/>
                </a:cubicBezTo>
                <a:cubicBezTo>
                  <a:pt x="17204" y="7654"/>
                  <a:pt x="17092" y="7646"/>
                  <a:pt x="16942" y="7629"/>
                </a:cubicBezTo>
                <a:cubicBezTo>
                  <a:pt x="16837" y="7801"/>
                  <a:pt x="16643" y="8079"/>
                  <a:pt x="16357" y="8463"/>
                </a:cubicBezTo>
                <a:cubicBezTo>
                  <a:pt x="16072" y="8848"/>
                  <a:pt x="15900" y="9040"/>
                  <a:pt x="15839" y="9040"/>
                </a:cubicBezTo>
                <a:cubicBezTo>
                  <a:pt x="15825" y="9040"/>
                  <a:pt x="15360" y="8750"/>
                  <a:pt x="14445" y="8169"/>
                </a:cubicBezTo>
                <a:cubicBezTo>
                  <a:pt x="14414" y="8145"/>
                  <a:pt x="14400" y="8116"/>
                  <a:pt x="14400" y="8083"/>
                </a:cubicBezTo>
                <a:cubicBezTo>
                  <a:pt x="14400" y="7879"/>
                  <a:pt x="14591" y="7315"/>
                  <a:pt x="14973" y="6390"/>
                </a:cubicBezTo>
                <a:cubicBezTo>
                  <a:pt x="14839" y="6186"/>
                  <a:pt x="14726" y="5973"/>
                  <a:pt x="14636" y="5753"/>
                </a:cubicBezTo>
                <a:cubicBezTo>
                  <a:pt x="13519" y="5630"/>
                  <a:pt x="12960" y="5503"/>
                  <a:pt x="12960" y="5372"/>
                </a:cubicBezTo>
                <a:lnTo>
                  <a:pt x="12960" y="3655"/>
                </a:lnTo>
                <a:cubicBezTo>
                  <a:pt x="12960" y="3525"/>
                  <a:pt x="13519" y="3398"/>
                  <a:pt x="14636" y="3275"/>
                </a:cubicBezTo>
                <a:cubicBezTo>
                  <a:pt x="14734" y="3038"/>
                  <a:pt x="14846" y="2825"/>
                  <a:pt x="14973" y="2637"/>
                </a:cubicBezTo>
                <a:cubicBezTo>
                  <a:pt x="14591" y="1713"/>
                  <a:pt x="14400" y="1149"/>
                  <a:pt x="14400" y="944"/>
                </a:cubicBezTo>
                <a:cubicBezTo>
                  <a:pt x="14400" y="912"/>
                  <a:pt x="14414" y="883"/>
                  <a:pt x="14445" y="859"/>
                </a:cubicBezTo>
                <a:cubicBezTo>
                  <a:pt x="14474" y="842"/>
                  <a:pt x="14606" y="760"/>
                  <a:pt x="14839" y="613"/>
                </a:cubicBezTo>
                <a:cubicBezTo>
                  <a:pt x="15071" y="466"/>
                  <a:pt x="15292" y="327"/>
                  <a:pt x="15503" y="196"/>
                </a:cubicBezTo>
                <a:cubicBezTo>
                  <a:pt x="15713" y="66"/>
                  <a:pt x="15825" y="0"/>
                  <a:pt x="15839" y="0"/>
                </a:cubicBezTo>
                <a:cubicBezTo>
                  <a:pt x="15900" y="0"/>
                  <a:pt x="16072" y="190"/>
                  <a:pt x="16357" y="570"/>
                </a:cubicBezTo>
                <a:cubicBezTo>
                  <a:pt x="16643" y="951"/>
                  <a:pt x="16837" y="1227"/>
                  <a:pt x="16942" y="1398"/>
                </a:cubicBezTo>
                <a:cubicBezTo>
                  <a:pt x="17092" y="1382"/>
                  <a:pt x="17204" y="1374"/>
                  <a:pt x="17280" y="1374"/>
                </a:cubicBezTo>
                <a:cubicBezTo>
                  <a:pt x="17355" y="1374"/>
                  <a:pt x="17468" y="1382"/>
                  <a:pt x="17617" y="1398"/>
                </a:cubicBezTo>
                <a:cubicBezTo>
                  <a:pt x="18000" y="818"/>
                  <a:pt x="18345" y="360"/>
                  <a:pt x="18652" y="25"/>
                </a:cubicBezTo>
                <a:lnTo>
                  <a:pt x="18720" y="0"/>
                </a:lnTo>
                <a:cubicBezTo>
                  <a:pt x="18750" y="0"/>
                  <a:pt x="19215" y="286"/>
                  <a:pt x="20115" y="859"/>
                </a:cubicBezTo>
                <a:cubicBezTo>
                  <a:pt x="20145" y="883"/>
                  <a:pt x="20159" y="912"/>
                  <a:pt x="20159" y="944"/>
                </a:cubicBezTo>
                <a:cubicBezTo>
                  <a:pt x="20159" y="1149"/>
                  <a:pt x="19969" y="1713"/>
                  <a:pt x="19586" y="2637"/>
                </a:cubicBezTo>
                <a:cubicBezTo>
                  <a:pt x="19713" y="2825"/>
                  <a:pt x="19825" y="3038"/>
                  <a:pt x="19924" y="3275"/>
                </a:cubicBezTo>
                <a:cubicBezTo>
                  <a:pt x="21041" y="3398"/>
                  <a:pt x="21600" y="3525"/>
                  <a:pt x="21600" y="3655"/>
                </a:cubicBezTo>
                <a:close/>
                <a:moveTo>
                  <a:pt x="9236" y="13014"/>
                </a:moveTo>
                <a:cubicBezTo>
                  <a:pt x="9799" y="12401"/>
                  <a:pt x="10080" y="11661"/>
                  <a:pt x="10080" y="10794"/>
                </a:cubicBezTo>
                <a:cubicBezTo>
                  <a:pt x="10080" y="9927"/>
                  <a:pt x="9799" y="9187"/>
                  <a:pt x="9236" y="8574"/>
                </a:cubicBezTo>
                <a:cubicBezTo>
                  <a:pt x="8673" y="7960"/>
                  <a:pt x="7995" y="7654"/>
                  <a:pt x="7200" y="7654"/>
                </a:cubicBezTo>
                <a:cubicBezTo>
                  <a:pt x="6405" y="7654"/>
                  <a:pt x="5726" y="7960"/>
                  <a:pt x="5164" y="8574"/>
                </a:cubicBezTo>
                <a:cubicBezTo>
                  <a:pt x="4602" y="9187"/>
                  <a:pt x="4320" y="9927"/>
                  <a:pt x="4320" y="10794"/>
                </a:cubicBezTo>
                <a:cubicBezTo>
                  <a:pt x="4320" y="11661"/>
                  <a:pt x="4602" y="12401"/>
                  <a:pt x="5164" y="13014"/>
                </a:cubicBezTo>
                <a:cubicBezTo>
                  <a:pt x="5726" y="13627"/>
                  <a:pt x="6405" y="13934"/>
                  <a:pt x="7200" y="13934"/>
                </a:cubicBezTo>
                <a:cubicBezTo>
                  <a:pt x="7995" y="13934"/>
                  <a:pt x="8673" y="13627"/>
                  <a:pt x="9236" y="13014"/>
                </a:cubicBezTo>
                <a:close/>
                <a:moveTo>
                  <a:pt x="14400" y="9678"/>
                </a:moveTo>
                <a:lnTo>
                  <a:pt x="14400" y="11947"/>
                </a:lnTo>
                <a:cubicBezTo>
                  <a:pt x="14400" y="12029"/>
                  <a:pt x="14373" y="12108"/>
                  <a:pt x="14321" y="12186"/>
                </a:cubicBezTo>
                <a:cubicBezTo>
                  <a:pt x="14268" y="12264"/>
                  <a:pt x="14208" y="12307"/>
                  <a:pt x="14141" y="12315"/>
                </a:cubicBezTo>
                <a:lnTo>
                  <a:pt x="12397" y="12609"/>
                </a:lnTo>
                <a:cubicBezTo>
                  <a:pt x="12315" y="12895"/>
                  <a:pt x="12195" y="13206"/>
                  <a:pt x="12038" y="13541"/>
                </a:cubicBezTo>
                <a:cubicBezTo>
                  <a:pt x="12292" y="13934"/>
                  <a:pt x="12630" y="14404"/>
                  <a:pt x="13050" y="14952"/>
                </a:cubicBezTo>
                <a:cubicBezTo>
                  <a:pt x="13102" y="15034"/>
                  <a:pt x="13129" y="15116"/>
                  <a:pt x="13129" y="15197"/>
                </a:cubicBezTo>
                <a:cubicBezTo>
                  <a:pt x="13129" y="15295"/>
                  <a:pt x="13102" y="15373"/>
                  <a:pt x="13050" y="15430"/>
                </a:cubicBezTo>
                <a:cubicBezTo>
                  <a:pt x="12878" y="15676"/>
                  <a:pt x="12568" y="16042"/>
                  <a:pt x="12121" y="16528"/>
                </a:cubicBezTo>
                <a:cubicBezTo>
                  <a:pt x="11675" y="17015"/>
                  <a:pt x="11381" y="17258"/>
                  <a:pt x="11238" y="17258"/>
                </a:cubicBezTo>
                <a:cubicBezTo>
                  <a:pt x="11156" y="17258"/>
                  <a:pt x="11077" y="17229"/>
                  <a:pt x="11003" y="17172"/>
                </a:cubicBezTo>
                <a:lnTo>
                  <a:pt x="9708" y="16068"/>
                </a:lnTo>
                <a:cubicBezTo>
                  <a:pt x="9432" y="16224"/>
                  <a:pt x="9143" y="16350"/>
                  <a:pt x="8842" y="16448"/>
                </a:cubicBezTo>
                <a:cubicBezTo>
                  <a:pt x="8760" y="17332"/>
                  <a:pt x="8673" y="17965"/>
                  <a:pt x="8584" y="18350"/>
                </a:cubicBezTo>
                <a:cubicBezTo>
                  <a:pt x="8531" y="18546"/>
                  <a:pt x="8419" y="18644"/>
                  <a:pt x="8246" y="18644"/>
                </a:cubicBezTo>
                <a:lnTo>
                  <a:pt x="6153" y="18644"/>
                </a:lnTo>
                <a:cubicBezTo>
                  <a:pt x="6071" y="18644"/>
                  <a:pt x="5996" y="18613"/>
                  <a:pt x="5929" y="18552"/>
                </a:cubicBezTo>
                <a:cubicBezTo>
                  <a:pt x="5862" y="18491"/>
                  <a:pt x="5824" y="18419"/>
                  <a:pt x="5817" y="18337"/>
                </a:cubicBezTo>
                <a:lnTo>
                  <a:pt x="5557" y="16461"/>
                </a:lnTo>
                <a:cubicBezTo>
                  <a:pt x="5303" y="16379"/>
                  <a:pt x="5021" y="16252"/>
                  <a:pt x="4714" y="16080"/>
                </a:cubicBezTo>
                <a:lnTo>
                  <a:pt x="3386" y="17172"/>
                </a:lnTo>
                <a:cubicBezTo>
                  <a:pt x="3334" y="17229"/>
                  <a:pt x="3258" y="17258"/>
                  <a:pt x="3161" y="17258"/>
                </a:cubicBezTo>
                <a:cubicBezTo>
                  <a:pt x="3079" y="17258"/>
                  <a:pt x="3000" y="17225"/>
                  <a:pt x="2926" y="17160"/>
                </a:cubicBezTo>
                <a:cubicBezTo>
                  <a:pt x="1845" y="16072"/>
                  <a:pt x="1305" y="15418"/>
                  <a:pt x="1305" y="15197"/>
                </a:cubicBezTo>
                <a:cubicBezTo>
                  <a:pt x="1305" y="15124"/>
                  <a:pt x="1332" y="15046"/>
                  <a:pt x="1384" y="14964"/>
                </a:cubicBezTo>
                <a:cubicBezTo>
                  <a:pt x="1459" y="14850"/>
                  <a:pt x="1613" y="14633"/>
                  <a:pt x="1845" y="14314"/>
                </a:cubicBezTo>
                <a:cubicBezTo>
                  <a:pt x="2078" y="13995"/>
                  <a:pt x="2254" y="13746"/>
                  <a:pt x="2374" y="13566"/>
                </a:cubicBezTo>
                <a:cubicBezTo>
                  <a:pt x="2202" y="13206"/>
                  <a:pt x="2070" y="12871"/>
                  <a:pt x="1980" y="12560"/>
                </a:cubicBezTo>
                <a:lnTo>
                  <a:pt x="270" y="12266"/>
                </a:lnTo>
                <a:cubicBezTo>
                  <a:pt x="195" y="12258"/>
                  <a:pt x="132" y="12219"/>
                  <a:pt x="79" y="12149"/>
                </a:cubicBezTo>
                <a:cubicBezTo>
                  <a:pt x="27" y="12080"/>
                  <a:pt x="0" y="12000"/>
                  <a:pt x="0" y="11910"/>
                </a:cubicBezTo>
                <a:lnTo>
                  <a:pt x="0" y="9641"/>
                </a:lnTo>
                <a:cubicBezTo>
                  <a:pt x="0" y="9559"/>
                  <a:pt x="27" y="9480"/>
                  <a:pt x="79" y="9402"/>
                </a:cubicBezTo>
                <a:cubicBezTo>
                  <a:pt x="132" y="9324"/>
                  <a:pt x="191" y="9281"/>
                  <a:pt x="259" y="9273"/>
                </a:cubicBezTo>
                <a:lnTo>
                  <a:pt x="2002" y="8979"/>
                </a:lnTo>
                <a:cubicBezTo>
                  <a:pt x="2085" y="8693"/>
                  <a:pt x="2206" y="8382"/>
                  <a:pt x="2363" y="8046"/>
                </a:cubicBezTo>
                <a:cubicBezTo>
                  <a:pt x="2107" y="7654"/>
                  <a:pt x="1771" y="7184"/>
                  <a:pt x="1350" y="6636"/>
                </a:cubicBezTo>
                <a:cubicBezTo>
                  <a:pt x="1297" y="6546"/>
                  <a:pt x="1272" y="6464"/>
                  <a:pt x="1272" y="6390"/>
                </a:cubicBezTo>
                <a:cubicBezTo>
                  <a:pt x="1272" y="6292"/>
                  <a:pt x="1297" y="6211"/>
                  <a:pt x="1350" y="6145"/>
                </a:cubicBezTo>
                <a:cubicBezTo>
                  <a:pt x="1515" y="5900"/>
                  <a:pt x="1823" y="5536"/>
                  <a:pt x="2272" y="5054"/>
                </a:cubicBezTo>
                <a:cubicBezTo>
                  <a:pt x="2722" y="4571"/>
                  <a:pt x="3019" y="4330"/>
                  <a:pt x="3161" y="4330"/>
                </a:cubicBezTo>
                <a:cubicBezTo>
                  <a:pt x="3244" y="4330"/>
                  <a:pt x="3322" y="4358"/>
                  <a:pt x="3398" y="4416"/>
                </a:cubicBezTo>
                <a:lnTo>
                  <a:pt x="4691" y="5520"/>
                </a:lnTo>
                <a:cubicBezTo>
                  <a:pt x="4947" y="5372"/>
                  <a:pt x="5235" y="5242"/>
                  <a:pt x="5557" y="5127"/>
                </a:cubicBezTo>
                <a:cubicBezTo>
                  <a:pt x="5640" y="4244"/>
                  <a:pt x="5726" y="3614"/>
                  <a:pt x="5817" y="3238"/>
                </a:cubicBezTo>
                <a:cubicBezTo>
                  <a:pt x="5869" y="3042"/>
                  <a:pt x="5982" y="2944"/>
                  <a:pt x="6153" y="2944"/>
                </a:cubicBezTo>
                <a:lnTo>
                  <a:pt x="8246" y="2944"/>
                </a:lnTo>
                <a:cubicBezTo>
                  <a:pt x="8329" y="2944"/>
                  <a:pt x="8403" y="2975"/>
                  <a:pt x="8471" y="3036"/>
                </a:cubicBezTo>
                <a:cubicBezTo>
                  <a:pt x="8539" y="3097"/>
                  <a:pt x="8576" y="3169"/>
                  <a:pt x="8584" y="3250"/>
                </a:cubicBezTo>
                <a:lnTo>
                  <a:pt x="8842" y="5127"/>
                </a:lnTo>
                <a:cubicBezTo>
                  <a:pt x="9098" y="5209"/>
                  <a:pt x="9378" y="5335"/>
                  <a:pt x="9686" y="5507"/>
                </a:cubicBezTo>
                <a:lnTo>
                  <a:pt x="11014" y="4416"/>
                </a:lnTo>
                <a:cubicBezTo>
                  <a:pt x="11074" y="4358"/>
                  <a:pt x="11149" y="4330"/>
                  <a:pt x="11238" y="4330"/>
                </a:cubicBezTo>
                <a:cubicBezTo>
                  <a:pt x="11321" y="4330"/>
                  <a:pt x="11400" y="4363"/>
                  <a:pt x="11475" y="4428"/>
                </a:cubicBezTo>
                <a:cubicBezTo>
                  <a:pt x="12555" y="5516"/>
                  <a:pt x="13095" y="6170"/>
                  <a:pt x="13095" y="6390"/>
                </a:cubicBezTo>
                <a:cubicBezTo>
                  <a:pt x="13095" y="6464"/>
                  <a:pt x="13069" y="6542"/>
                  <a:pt x="13016" y="6624"/>
                </a:cubicBezTo>
                <a:cubicBezTo>
                  <a:pt x="12927" y="6754"/>
                  <a:pt x="12769" y="6975"/>
                  <a:pt x="12544" y="7286"/>
                </a:cubicBezTo>
                <a:cubicBezTo>
                  <a:pt x="12319" y="7597"/>
                  <a:pt x="12150" y="7842"/>
                  <a:pt x="12038" y="8022"/>
                </a:cubicBezTo>
                <a:cubicBezTo>
                  <a:pt x="12210" y="8414"/>
                  <a:pt x="12337" y="8750"/>
                  <a:pt x="12420" y="9028"/>
                </a:cubicBezTo>
                <a:lnTo>
                  <a:pt x="14130" y="9310"/>
                </a:lnTo>
                <a:cubicBezTo>
                  <a:pt x="14205" y="9326"/>
                  <a:pt x="14268" y="9369"/>
                  <a:pt x="14321" y="9439"/>
                </a:cubicBezTo>
                <a:cubicBezTo>
                  <a:pt x="14373" y="9508"/>
                  <a:pt x="14400" y="9588"/>
                  <a:pt x="14400" y="9678"/>
                </a:cubicBezTo>
                <a:close/>
                <a:moveTo>
                  <a:pt x="14400" y="9678"/>
                </a:moveTo>
              </a:path>
            </a:pathLst>
          </a:custGeom>
          <a:solidFill>
            <a:srgbClr val="7DC8FF"/>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sp>
        <p:nvSpPr>
          <p:cNvPr id="3" name="TextBox 2">
            <a:extLst>
              <a:ext uri="{FF2B5EF4-FFF2-40B4-BE49-F238E27FC236}">
                <a16:creationId xmlns:a16="http://schemas.microsoft.com/office/drawing/2014/main" id="{DF411675-4B79-F9CC-0333-B3E705D30EEE}"/>
              </a:ext>
            </a:extLst>
          </p:cNvPr>
          <p:cNvSpPr txBox="1"/>
          <p:nvPr/>
        </p:nvSpPr>
        <p:spPr>
          <a:xfrm>
            <a:off x="1360389" y="6021858"/>
            <a:ext cx="9756789" cy="738664"/>
          </a:xfrm>
          <a:prstGeom prst="rect">
            <a:avLst/>
          </a:prstGeom>
          <a:noFill/>
        </p:spPr>
        <p:txBody>
          <a:bodyPr wrap="square" lIns="91440" tIns="45720" rIns="91440" bIns="45720" anchor="t">
            <a:spAutoFit/>
          </a:bodyPr>
          <a:lstStyle/>
          <a:p>
            <a:r>
              <a:rPr lang="en-GB" sz="1050" b="1" dirty="0">
                <a:latin typeface="Verdana"/>
                <a:ea typeface="Verdana"/>
                <a:cs typeface="Verdana" panose="020B0604030504040204" pitchFamily="34" charset="0"/>
              </a:rPr>
              <a:t>Embedding Lessons in Safety</a:t>
            </a:r>
          </a:p>
          <a:p>
            <a:pPr>
              <a:lnSpc>
                <a:spcPct val="100000"/>
              </a:lnSpc>
            </a:pPr>
            <a:r>
              <a:rPr lang="en-GB" sz="1050" dirty="0">
                <a:latin typeface="Verdana"/>
                <a:ea typeface="Verdana"/>
                <a:cs typeface="Verdana" panose="020B0604030504040204" pitchFamily="34" charset="0"/>
              </a:rPr>
              <a:t>We will continue to embed what we have learned since the launch of this strategy to ensure consistent good practice across our Trust.</a:t>
            </a:r>
            <a:endParaRPr lang="en-GB" sz="1050" dirty="0">
              <a:latin typeface="Verdana"/>
              <a:ea typeface="Verdana"/>
            </a:endParaRPr>
          </a:p>
          <a:p>
            <a:pPr marL="285750" indent="-285750">
              <a:buFont typeface="Arial" panose="020B0604020202020204" pitchFamily="34" charset="0"/>
              <a:buChar char="•"/>
            </a:pPr>
            <a:r>
              <a:rPr lang="en-GB" sz="1050" dirty="0">
                <a:latin typeface="Verdana"/>
                <a:ea typeface="Verdana"/>
              </a:rPr>
              <a:t>Ensuring we learn from our mistakes will support our continuous improvement journey, working to eliminate a blame culture will support staff to be open about mistakes so learning can be developed and shared across the organisation.</a:t>
            </a:r>
            <a:endParaRPr lang="en-GB" sz="1050" dirty="0">
              <a:solidFill>
                <a:srgbClr val="000000"/>
              </a:solidFill>
              <a:effectLst/>
            </a:endParaRPr>
          </a:p>
        </p:txBody>
      </p:sp>
    </p:spTree>
    <p:extLst>
      <p:ext uri="{BB962C8B-B14F-4D97-AF65-F5344CB8AC3E}">
        <p14:creationId xmlns:p14="http://schemas.microsoft.com/office/powerpoint/2010/main" val="30754271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31917" y="2052525"/>
            <a:ext cx="3936837" cy="3708935"/>
          </a:xfrm>
          <a:prstGeom prst="rect">
            <a:avLst/>
          </a:prstGeom>
          <a:solidFill>
            <a:srgbClr val="D2B3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peech with solid fill">
            <a:extLst>
              <a:ext uri="{FF2B5EF4-FFF2-40B4-BE49-F238E27FC236}">
                <a16:creationId xmlns:a16="http://schemas.microsoft.com/office/drawing/2014/main" id="{4EED5113-8D58-8424-8F4C-CCBF6770B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638855" y="143770"/>
            <a:ext cx="1908755" cy="1908755"/>
          </a:xfrm>
          <a:prstGeom prst="rect">
            <a:avLst/>
          </a:prstGeom>
        </p:spPr>
      </p:pic>
      <p:sp>
        <p:nvSpPr>
          <p:cNvPr id="2" name="Title 1"/>
          <p:cNvSpPr>
            <a:spLocks noGrp="1"/>
          </p:cNvSpPr>
          <p:nvPr>
            <p:ph type="title" idx="4294967295"/>
          </p:nvPr>
        </p:nvSpPr>
        <p:spPr>
          <a:xfrm>
            <a:off x="264096" y="313156"/>
            <a:ext cx="10515600" cy="1325563"/>
          </a:xfrm>
        </p:spPr>
        <p:txBody>
          <a:bodyPr/>
          <a:lstStyle/>
          <a:p>
            <a:r>
              <a:rPr lang="en-GB" sz="6600" dirty="0">
                <a:solidFill>
                  <a:schemeClr val="tx2"/>
                </a:solidFill>
              </a:rPr>
              <a:t>PATIENT VOICE IN SAFETY</a:t>
            </a:r>
          </a:p>
        </p:txBody>
      </p:sp>
      <p:sp>
        <p:nvSpPr>
          <p:cNvPr id="3" name="Content Placeholder 2"/>
          <p:cNvSpPr>
            <a:spLocks noGrp="1"/>
          </p:cNvSpPr>
          <p:nvPr>
            <p:ph idx="4294967295"/>
          </p:nvPr>
        </p:nvSpPr>
        <p:spPr>
          <a:xfrm>
            <a:off x="555492" y="2199048"/>
            <a:ext cx="3689685" cy="3562412"/>
          </a:xfrm>
        </p:spPr>
        <p:txBody>
          <a:bodyPr vert="horz" lIns="91440" tIns="45720" rIns="91440" bIns="45720" rtlCol="0" anchor="t">
            <a:normAutofit/>
          </a:bodyPr>
          <a:lstStyle/>
          <a:p>
            <a:pPr marL="0" indent="0">
              <a:lnSpc>
                <a:spcPct val="100000"/>
              </a:lnSpc>
              <a:buNone/>
            </a:pPr>
            <a:r>
              <a:rPr lang="en-GB" sz="3200" b="1" dirty="0">
                <a:solidFill>
                  <a:srgbClr val="005EB8"/>
                </a:solidFill>
                <a:ea typeface="Verdana"/>
              </a:rPr>
              <a:t>Objective</a:t>
            </a:r>
          </a:p>
          <a:p>
            <a:pPr marL="0" indent="0">
              <a:lnSpc>
                <a:spcPct val="100000"/>
              </a:lnSpc>
              <a:buNone/>
            </a:pPr>
            <a:endParaRPr lang="en-GB" sz="100" dirty="0"/>
          </a:p>
          <a:p>
            <a:pPr marL="0" indent="0">
              <a:lnSpc>
                <a:spcPct val="100000"/>
              </a:lnSpc>
              <a:buNone/>
            </a:pPr>
            <a:r>
              <a:rPr lang="en-GB" sz="2000" dirty="0">
                <a:latin typeface="Verdana"/>
                <a:ea typeface="Verdana"/>
              </a:rPr>
              <a:t>Ensuring the patient voice is listened to, understood and acted on is key to embedding safe, good quality care throughout the organisation in all our care settings.</a:t>
            </a:r>
          </a:p>
          <a:p>
            <a:pPr marL="0" indent="0">
              <a:lnSpc>
                <a:spcPct val="100000"/>
              </a:lnSpc>
              <a:buNone/>
            </a:pPr>
            <a:endParaRPr lang="en-GB" dirty="0"/>
          </a:p>
          <a:p>
            <a:pPr>
              <a:lnSpc>
                <a:spcPct val="100000"/>
              </a:lnSpc>
            </a:pPr>
            <a:endParaRPr lang="en-GB" dirty="0"/>
          </a:p>
        </p:txBody>
      </p:sp>
      <p:sp>
        <p:nvSpPr>
          <p:cNvPr id="4" name="Text Placeholder 3"/>
          <p:cNvSpPr>
            <a:spLocks noGrp="1"/>
          </p:cNvSpPr>
          <p:nvPr>
            <p:ph type="body" sz="half" idx="4294967295"/>
          </p:nvPr>
        </p:nvSpPr>
        <p:spPr>
          <a:xfrm>
            <a:off x="299592" y="1203744"/>
            <a:ext cx="9339263" cy="434975"/>
          </a:xfrm>
        </p:spPr>
        <p:txBody>
          <a:bodyPr/>
          <a:lstStyle/>
          <a:p>
            <a:pPr marL="0" indent="0">
              <a:buNone/>
            </a:pPr>
            <a:r>
              <a:rPr lang="en-GB" sz="4000" i="1" dirty="0" smtClean="0">
                <a:solidFill>
                  <a:schemeClr val="accent3"/>
                </a:solidFill>
                <a:latin typeface="+mj-lt"/>
              </a:rPr>
              <a:t>YEAR 3 : IMPROVEMENT PRIORITY </a:t>
            </a:r>
            <a:endParaRPr lang="en-GB" sz="4000" i="1" dirty="0">
              <a:solidFill>
                <a:schemeClr val="accent3"/>
              </a:solidFill>
              <a:latin typeface="+mj-lt"/>
            </a:endParaRPr>
          </a:p>
        </p:txBody>
      </p:sp>
      <p:sp>
        <p:nvSpPr>
          <p:cNvPr id="5" name="Content Placeholder 4"/>
          <p:cNvSpPr>
            <a:spLocks noGrp="1"/>
          </p:cNvSpPr>
          <p:nvPr>
            <p:ph idx="4294967295"/>
          </p:nvPr>
        </p:nvSpPr>
        <p:spPr>
          <a:xfrm>
            <a:off x="5037221" y="2037013"/>
            <a:ext cx="7010400" cy="5387975"/>
          </a:xfrm>
        </p:spPr>
        <p:txBody>
          <a:bodyPr vert="horz" lIns="91440" tIns="45720" rIns="91440" bIns="45720" rtlCol="0" anchor="t">
            <a:noAutofit/>
          </a:bodyPr>
          <a:lstStyle/>
          <a:p>
            <a:pPr marL="0" indent="0">
              <a:lnSpc>
                <a:spcPct val="100000"/>
              </a:lnSpc>
              <a:buNone/>
            </a:pPr>
            <a:r>
              <a:rPr lang="en-GB" sz="3200" b="1" dirty="0">
                <a:solidFill>
                  <a:srgbClr val="005EB8"/>
                </a:solidFill>
                <a:ea typeface="Verdana"/>
              </a:rPr>
              <a:t>Priority Initiatives for Year 3</a:t>
            </a:r>
          </a:p>
          <a:p>
            <a:pPr>
              <a:lnSpc>
                <a:spcPct val="100000"/>
              </a:lnSpc>
            </a:pPr>
            <a:endParaRPr lang="en-GB" sz="100" dirty="0"/>
          </a:p>
          <a:p>
            <a:pPr marL="233680" indent="-233680">
              <a:lnSpc>
                <a:spcPct val="100000"/>
              </a:lnSpc>
              <a:buFont typeface="Arial" panose="020B0604020202020204" pitchFamily="34" charset="0"/>
              <a:buChar char="•"/>
            </a:pPr>
            <a:r>
              <a:rPr lang="en-GB" sz="1600" dirty="0">
                <a:latin typeface="Verdana"/>
                <a:ea typeface="Verdana"/>
              </a:rPr>
              <a:t>Further development of </a:t>
            </a:r>
            <a:r>
              <a:rPr lang="en-GB" sz="1600" i="1" dirty="0">
                <a:latin typeface="Verdana"/>
                <a:ea typeface="Verdana"/>
              </a:rPr>
              <a:t>I Want Great Care</a:t>
            </a:r>
            <a:r>
              <a:rPr lang="en-GB" sz="1600" dirty="0">
                <a:latin typeface="Verdana"/>
                <a:ea typeface="Verdana"/>
              </a:rPr>
              <a:t> to enhance the quality, quantity and application of patient feedback to care practices</a:t>
            </a:r>
          </a:p>
          <a:p>
            <a:pPr marL="233680" indent="-233680">
              <a:lnSpc>
                <a:spcPct val="100000"/>
              </a:lnSpc>
              <a:buFont typeface="Arial" panose="020B0604020202020204" pitchFamily="34" charset="0"/>
              <a:buChar char="•"/>
            </a:pPr>
            <a:r>
              <a:rPr lang="en-GB" sz="1600" dirty="0">
                <a:latin typeface="Verdana"/>
                <a:ea typeface="Verdana"/>
              </a:rPr>
              <a:t>Instil a culture of systematically capturing and embedding patient feedback in everything we do</a:t>
            </a:r>
          </a:p>
          <a:p>
            <a:pPr marL="233680" indent="-233680">
              <a:lnSpc>
                <a:spcPct val="100000"/>
              </a:lnSpc>
              <a:buFont typeface="Arial" panose="020B0604020202020204" pitchFamily="34" charset="0"/>
              <a:buChar char="•"/>
            </a:pPr>
            <a:r>
              <a:rPr lang="en-GB" sz="1600" dirty="0">
                <a:latin typeface="Verdana"/>
                <a:ea typeface="Verdana"/>
              </a:rPr>
              <a:t>Further increasing the number of </a:t>
            </a:r>
            <a:br>
              <a:rPr lang="en-GB" sz="1600" dirty="0">
                <a:latin typeface="Verdana"/>
                <a:ea typeface="Verdana"/>
              </a:rPr>
            </a:br>
            <a:r>
              <a:rPr lang="en-GB" sz="1600" dirty="0" smtClean="0">
                <a:latin typeface="Verdana"/>
                <a:ea typeface="Verdana"/>
              </a:rPr>
              <a:t>people </a:t>
            </a:r>
            <a:r>
              <a:rPr lang="en-GB" sz="1600" dirty="0">
                <a:latin typeface="Verdana"/>
                <a:ea typeface="Verdana"/>
              </a:rPr>
              <a:t>with lived experience </a:t>
            </a:r>
            <a:r>
              <a:rPr lang="en-GB" sz="1600" dirty="0" smtClean="0">
                <a:latin typeface="Verdana"/>
                <a:ea typeface="Verdana"/>
              </a:rPr>
              <a:t>engaged</a:t>
            </a:r>
            <a:br>
              <a:rPr lang="en-GB" sz="1600" dirty="0" smtClean="0">
                <a:latin typeface="Verdana"/>
                <a:ea typeface="Verdana"/>
              </a:rPr>
            </a:br>
            <a:r>
              <a:rPr lang="en-GB" sz="1600" dirty="0" smtClean="0">
                <a:latin typeface="Verdana"/>
                <a:ea typeface="Verdana"/>
              </a:rPr>
              <a:t> </a:t>
            </a:r>
            <a:r>
              <a:rPr lang="en-GB" sz="1600" dirty="0">
                <a:latin typeface="Verdana"/>
                <a:ea typeface="Verdana"/>
              </a:rPr>
              <a:t>in our improvement work</a:t>
            </a:r>
          </a:p>
          <a:p>
            <a:pPr marL="233680" indent="-233680">
              <a:lnSpc>
                <a:spcPct val="100000"/>
              </a:lnSpc>
              <a:buFont typeface="Arial" panose="020B0604020202020204" pitchFamily="34" charset="0"/>
              <a:buChar char="•"/>
            </a:pPr>
            <a:r>
              <a:rPr lang="en-GB" sz="1600" dirty="0">
                <a:latin typeface="Verdana"/>
                <a:ea typeface="Verdana"/>
              </a:rPr>
              <a:t>Increasing the number of our </a:t>
            </a:r>
            <a:r>
              <a:rPr lang="en-GB" sz="1600" dirty="0" smtClean="0">
                <a:latin typeface="Verdana"/>
                <a:ea typeface="Verdana"/>
              </a:rPr>
              <a:t/>
            </a:r>
            <a:br>
              <a:rPr lang="en-GB" sz="1600" dirty="0" smtClean="0">
                <a:latin typeface="Verdana"/>
                <a:ea typeface="Verdana"/>
              </a:rPr>
            </a:br>
            <a:r>
              <a:rPr lang="en-GB" sz="1600" dirty="0" smtClean="0">
                <a:latin typeface="Verdana"/>
                <a:ea typeface="Verdana"/>
              </a:rPr>
              <a:t>Patient </a:t>
            </a:r>
            <a:r>
              <a:rPr lang="en-GB" sz="1600" dirty="0">
                <a:latin typeface="Verdana"/>
                <a:ea typeface="Verdana"/>
              </a:rPr>
              <a:t>Safety Partners, </a:t>
            </a:r>
            <a:r>
              <a:rPr lang="en-GB" sz="1600" dirty="0" smtClean="0">
                <a:latin typeface="Verdana"/>
                <a:ea typeface="Verdana"/>
              </a:rPr>
              <a:t/>
            </a:r>
            <a:br>
              <a:rPr lang="en-GB" sz="1600" dirty="0" smtClean="0">
                <a:latin typeface="Verdana"/>
                <a:ea typeface="Verdana"/>
              </a:rPr>
            </a:br>
            <a:r>
              <a:rPr lang="en-GB" sz="1600" dirty="0" smtClean="0">
                <a:latin typeface="Verdana"/>
                <a:ea typeface="Verdana"/>
              </a:rPr>
              <a:t>strengthening </a:t>
            </a:r>
            <a:r>
              <a:rPr lang="en-GB" sz="1600" dirty="0">
                <a:latin typeface="Verdana"/>
                <a:ea typeface="Verdana"/>
              </a:rPr>
              <a:t>their voice and </a:t>
            </a:r>
            <a:r>
              <a:rPr lang="en-GB" sz="1600" dirty="0" smtClean="0">
                <a:latin typeface="Verdana"/>
                <a:ea typeface="Verdana"/>
              </a:rPr>
              <a:t/>
            </a:r>
            <a:br>
              <a:rPr lang="en-GB" sz="1600" dirty="0" smtClean="0">
                <a:latin typeface="Verdana"/>
                <a:ea typeface="Verdana"/>
              </a:rPr>
            </a:br>
            <a:r>
              <a:rPr lang="en-GB" sz="1600" dirty="0" smtClean="0">
                <a:latin typeface="Verdana"/>
                <a:ea typeface="Verdana"/>
              </a:rPr>
              <a:t>enhancing </a:t>
            </a:r>
            <a:r>
              <a:rPr lang="en-GB" sz="1600" dirty="0">
                <a:latin typeface="Verdana"/>
                <a:ea typeface="Verdana"/>
              </a:rPr>
              <a:t>their role in safety and </a:t>
            </a:r>
            <a:r>
              <a:rPr lang="en-GB" sz="1600" dirty="0" smtClean="0">
                <a:latin typeface="Verdana"/>
                <a:ea typeface="Verdana"/>
              </a:rPr>
              <a:t/>
            </a:r>
            <a:br>
              <a:rPr lang="en-GB" sz="1600" dirty="0" smtClean="0">
                <a:latin typeface="Verdana"/>
                <a:ea typeface="Verdana"/>
              </a:rPr>
            </a:br>
            <a:r>
              <a:rPr lang="en-GB" sz="1600" dirty="0" smtClean="0">
                <a:latin typeface="Verdana"/>
                <a:ea typeface="Verdana"/>
              </a:rPr>
              <a:t>quality </a:t>
            </a:r>
            <a:r>
              <a:rPr lang="en-GB" sz="1600" dirty="0">
                <a:latin typeface="Verdana"/>
                <a:ea typeface="Verdana"/>
              </a:rPr>
              <a:t>improvement</a:t>
            </a:r>
          </a:p>
        </p:txBody>
      </p:sp>
    </p:spTree>
    <p:extLst>
      <p:ext uri="{BB962C8B-B14F-4D97-AF65-F5344CB8AC3E}">
        <p14:creationId xmlns:p14="http://schemas.microsoft.com/office/powerpoint/2010/main" val="14835552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40664" y="2047621"/>
            <a:ext cx="10515600" cy="2304923"/>
          </a:xfrm>
          <a:prstGeom prst="rect">
            <a:avLst/>
          </a:prstGeom>
        </p:spPr>
        <p:txBody>
          <a:bodyPr/>
          <a:lstStyle/>
          <a:p>
            <a:r>
              <a:rPr lang="en-GB" sz="12000" dirty="0" smtClean="0">
                <a:solidFill>
                  <a:srgbClr val="005EB8"/>
                </a:solidFill>
                <a:latin typeface="Impact" panose="020B0806030902050204" pitchFamily="34" charset="0"/>
              </a:rPr>
              <a:t>HOUSEKEEPING</a:t>
            </a:r>
            <a:endParaRPr lang="en-GB" sz="12000" dirty="0"/>
          </a:p>
        </p:txBody>
      </p:sp>
      <p:sp>
        <p:nvSpPr>
          <p:cNvPr id="3" name="Title 1"/>
          <p:cNvSpPr>
            <a:spLocks noGrp="1"/>
          </p:cNvSpPr>
          <p:nvPr>
            <p:ph type="title" idx="4294967295"/>
          </p:nvPr>
        </p:nvSpPr>
        <p:spPr>
          <a:xfrm>
            <a:off x="838200" y="3742944"/>
            <a:ext cx="10515600" cy="1219200"/>
          </a:xfrm>
          <a:prstGeom prst="rect">
            <a:avLst/>
          </a:prstGeom>
        </p:spPr>
        <p:txBody>
          <a:bodyPr>
            <a:noAutofit/>
          </a:bodyPr>
          <a:lstStyle/>
          <a:p>
            <a:pPr>
              <a:lnSpc>
                <a:spcPct val="100000"/>
              </a:lnSpc>
            </a:pPr>
            <a:r>
              <a:rPr lang="en-GB" sz="2800" b="1" dirty="0" smtClean="0">
                <a:solidFill>
                  <a:schemeClr val="accent6"/>
                </a:solidFill>
                <a:latin typeface="+mn-lt"/>
              </a:rPr>
              <a:t>Jo </a:t>
            </a:r>
            <a:r>
              <a:rPr lang="en-GB" sz="2800" b="1" dirty="0" err="1" smtClean="0">
                <a:solidFill>
                  <a:schemeClr val="accent6"/>
                </a:solidFill>
                <a:latin typeface="+mn-lt"/>
              </a:rPr>
              <a:t>Outteridge</a:t>
            </a:r>
            <a:r>
              <a:rPr lang="en-GB" sz="2800" b="1" dirty="0" smtClean="0">
                <a:solidFill>
                  <a:schemeClr val="accent5"/>
                </a:solidFill>
                <a:latin typeface="+mn-lt"/>
              </a:rPr>
              <a:t/>
            </a:r>
            <a:br>
              <a:rPr lang="en-GB" sz="2800" b="1" dirty="0" smtClean="0">
                <a:solidFill>
                  <a:schemeClr val="accent5"/>
                </a:solidFill>
                <a:latin typeface="+mn-lt"/>
              </a:rPr>
            </a:br>
            <a:r>
              <a:rPr lang="en-GB" sz="2000" dirty="0" smtClean="0">
                <a:latin typeface="+mn-lt"/>
              </a:rPr>
              <a:t>Director of </a:t>
            </a:r>
            <a:r>
              <a:rPr lang="en-GB" sz="2000" dirty="0" err="1">
                <a:latin typeface="+mn-lt"/>
              </a:rPr>
              <a:t>I</a:t>
            </a:r>
            <a:r>
              <a:rPr lang="en-GB" sz="2000" dirty="0" err="1" smtClean="0">
                <a:latin typeface="+mn-lt"/>
              </a:rPr>
              <a:t>nterprofessional</a:t>
            </a:r>
            <a:r>
              <a:rPr lang="en-GB" sz="2000" dirty="0" smtClean="0">
                <a:latin typeface="+mn-lt"/>
              </a:rPr>
              <a:t> Learning, ARU</a:t>
            </a:r>
            <a:endParaRPr lang="en-GB" sz="2000" dirty="0">
              <a:solidFill>
                <a:schemeClr val="accent5"/>
              </a:solidFill>
            </a:endParaRPr>
          </a:p>
        </p:txBody>
      </p:sp>
    </p:spTree>
    <p:extLst>
      <p:ext uri="{BB962C8B-B14F-4D97-AF65-F5344CB8AC3E}">
        <p14:creationId xmlns:p14="http://schemas.microsoft.com/office/powerpoint/2010/main" val="10228658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43DD4D-91B6-01B2-0BA1-075CC1A8B299}"/>
              </a:ext>
            </a:extLst>
          </p:cNvPr>
          <p:cNvSpPr/>
          <p:nvPr/>
        </p:nvSpPr>
        <p:spPr>
          <a:xfrm>
            <a:off x="432910" y="1848170"/>
            <a:ext cx="3205971" cy="3869323"/>
          </a:xfrm>
          <a:prstGeom prst="rect">
            <a:avLst/>
          </a:prstGeom>
          <a:solidFill>
            <a:srgbClr val="28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idx="4294967295"/>
          </p:nvPr>
        </p:nvSpPr>
        <p:spPr>
          <a:xfrm>
            <a:off x="260684" y="318077"/>
            <a:ext cx="10515600" cy="1325563"/>
          </a:xfrm>
        </p:spPr>
        <p:txBody>
          <a:bodyPr/>
          <a:lstStyle/>
          <a:p>
            <a:r>
              <a:rPr lang="en-GB" sz="6600" dirty="0">
                <a:solidFill>
                  <a:schemeClr val="tx2"/>
                </a:solidFill>
                <a:latin typeface="Impact"/>
              </a:rPr>
              <a:t>CULTURE OF SAFETY</a:t>
            </a:r>
          </a:p>
        </p:txBody>
      </p:sp>
      <p:sp>
        <p:nvSpPr>
          <p:cNvPr id="18" name="Content Placeholder 2">
            <a:extLst>
              <a:ext uri="{FF2B5EF4-FFF2-40B4-BE49-F238E27FC236}">
                <a16:creationId xmlns:a16="http://schemas.microsoft.com/office/drawing/2014/main" id="{79FA4467-0404-173F-BF92-17747EFEF2C3}"/>
              </a:ext>
            </a:extLst>
          </p:cNvPr>
          <p:cNvSpPr>
            <a:spLocks noGrp="1"/>
          </p:cNvSpPr>
          <p:nvPr>
            <p:ph idx="4294967295"/>
          </p:nvPr>
        </p:nvSpPr>
        <p:spPr>
          <a:xfrm>
            <a:off x="574338" y="1808982"/>
            <a:ext cx="2923117" cy="4351338"/>
          </a:xfrm>
        </p:spPr>
        <p:txBody>
          <a:bodyPr/>
          <a:lstStyle/>
          <a:p>
            <a:pPr marL="0" indent="0">
              <a:lnSpc>
                <a:spcPct val="100000"/>
              </a:lnSpc>
              <a:buNone/>
            </a:pPr>
            <a:r>
              <a:rPr lang="en-GB" sz="3200" b="1" dirty="0">
                <a:solidFill>
                  <a:schemeClr val="bg1"/>
                </a:solidFill>
              </a:rPr>
              <a:t>Objective</a:t>
            </a:r>
          </a:p>
          <a:p>
            <a:pPr>
              <a:lnSpc>
                <a:spcPct val="100000"/>
              </a:lnSpc>
            </a:pPr>
            <a:endParaRPr lang="en-GB" sz="800" dirty="0"/>
          </a:p>
          <a:p>
            <a:pPr>
              <a:lnSpc>
                <a:spcPct val="100000"/>
              </a:lnSpc>
            </a:pPr>
            <a:r>
              <a:rPr lang="en-GB" sz="2000" dirty="0">
                <a:cs typeface="Verdana" panose="020B0604030504040204" pitchFamily="34" charset="0"/>
              </a:rPr>
              <a:t>Embedding the highest professional standards to become a Patient First organisation.</a:t>
            </a:r>
            <a:endParaRPr lang="en-GB" sz="2000" dirty="0"/>
          </a:p>
          <a:p>
            <a:pPr>
              <a:lnSpc>
                <a:spcPct val="100000"/>
              </a:lnSpc>
            </a:pPr>
            <a:endParaRPr lang="en-GB" dirty="0"/>
          </a:p>
        </p:txBody>
      </p:sp>
      <p:sp>
        <p:nvSpPr>
          <p:cNvPr id="11" name="Text Placeholder 3">
            <a:extLst>
              <a:ext uri="{FF2B5EF4-FFF2-40B4-BE49-F238E27FC236}">
                <a16:creationId xmlns:a16="http://schemas.microsoft.com/office/drawing/2014/main" id="{EE7BEDF1-1D1B-84FB-E9B4-2D1C15C47298}"/>
              </a:ext>
            </a:extLst>
          </p:cNvPr>
          <p:cNvSpPr>
            <a:spLocks noGrp="1"/>
          </p:cNvSpPr>
          <p:nvPr>
            <p:ph type="body" sz="half" idx="4294967295"/>
          </p:nvPr>
        </p:nvSpPr>
        <p:spPr>
          <a:xfrm>
            <a:off x="260684" y="1090902"/>
            <a:ext cx="11810116" cy="749541"/>
          </a:xfrm>
        </p:spPr>
        <p:txBody>
          <a:bodyPr/>
          <a:lstStyle/>
          <a:p>
            <a:pPr marL="0" indent="0">
              <a:buNone/>
            </a:pPr>
            <a:r>
              <a:rPr lang="en-GB" sz="4000" i="1" dirty="0">
                <a:solidFill>
                  <a:schemeClr val="accent5"/>
                </a:solidFill>
                <a:latin typeface="+mj-lt"/>
              </a:rPr>
              <a:t>YEAR </a:t>
            </a:r>
            <a:r>
              <a:rPr lang="en-GB" sz="4000" i="1" dirty="0" smtClean="0">
                <a:solidFill>
                  <a:schemeClr val="accent5"/>
                </a:solidFill>
                <a:latin typeface="+mj-lt"/>
              </a:rPr>
              <a:t>3: IMPROVEMENT </a:t>
            </a:r>
            <a:r>
              <a:rPr lang="en-GB" sz="4000" i="1" dirty="0">
                <a:solidFill>
                  <a:schemeClr val="accent5"/>
                </a:solidFill>
                <a:latin typeface="+mj-lt"/>
              </a:rPr>
              <a:t>PRIORITY</a:t>
            </a:r>
          </a:p>
        </p:txBody>
      </p:sp>
      <p:sp>
        <p:nvSpPr>
          <p:cNvPr id="19" name="Content Placeholder 4">
            <a:extLst>
              <a:ext uri="{FF2B5EF4-FFF2-40B4-BE49-F238E27FC236}">
                <a16:creationId xmlns:a16="http://schemas.microsoft.com/office/drawing/2014/main" id="{08FEC2E2-EA3A-EAB9-32D1-53BE5A790067}"/>
              </a:ext>
            </a:extLst>
          </p:cNvPr>
          <p:cNvSpPr>
            <a:spLocks noGrp="1"/>
          </p:cNvSpPr>
          <p:nvPr>
            <p:ph idx="4294967295"/>
          </p:nvPr>
        </p:nvSpPr>
        <p:spPr>
          <a:xfrm>
            <a:off x="3978443" y="1799662"/>
            <a:ext cx="8213557" cy="5387975"/>
          </a:xfrm>
        </p:spPr>
        <p:txBody>
          <a:bodyPr>
            <a:noAutofit/>
          </a:bodyPr>
          <a:lstStyle/>
          <a:p>
            <a:pPr marL="0" indent="0">
              <a:lnSpc>
                <a:spcPct val="100000"/>
              </a:lnSpc>
              <a:buNone/>
            </a:pPr>
            <a:r>
              <a:rPr lang="en-GB" sz="3200" b="1" dirty="0">
                <a:solidFill>
                  <a:srgbClr val="005EB8"/>
                </a:solidFill>
              </a:rPr>
              <a:t>Priority Initiatives for Year 3</a:t>
            </a:r>
          </a:p>
          <a:p>
            <a:pPr>
              <a:lnSpc>
                <a:spcPct val="100000"/>
              </a:lnSpc>
            </a:pPr>
            <a:endParaRPr lang="en-GB" sz="100" dirty="0"/>
          </a:p>
          <a:p>
            <a:pPr marL="234000" indent="-234000">
              <a:lnSpc>
                <a:spcPct val="100000"/>
              </a:lnSpc>
              <a:spcBef>
                <a:spcPts val="100"/>
              </a:spcBef>
              <a:buFont typeface="Arial" panose="020B0604020202020204" pitchFamily="34" charset="0"/>
              <a:buChar char="•"/>
            </a:pPr>
            <a:r>
              <a:rPr lang="en-GB" sz="1600" dirty="0"/>
              <a:t>Creation and embedding of the Trust’s People </a:t>
            </a:r>
            <a:r>
              <a:rPr lang="en-GB" sz="1600" dirty="0" smtClean="0"/>
              <a:t>Charter</a:t>
            </a:r>
            <a:br>
              <a:rPr lang="en-GB" sz="1600" dirty="0" smtClean="0"/>
            </a:br>
            <a:endParaRPr lang="en-GB" sz="1050" dirty="0"/>
          </a:p>
          <a:p>
            <a:pPr marL="234000" indent="-234000">
              <a:lnSpc>
                <a:spcPct val="100000"/>
              </a:lnSpc>
              <a:spcBef>
                <a:spcPts val="100"/>
              </a:spcBef>
              <a:buFont typeface="Arial" panose="020B0604020202020204" pitchFamily="34" charset="0"/>
              <a:buChar char="•"/>
            </a:pPr>
            <a:r>
              <a:rPr lang="en-GB" sz="1600" dirty="0"/>
              <a:t>Continuing to foster a culture of reporting and speaking </a:t>
            </a:r>
            <a:r>
              <a:rPr lang="en-GB" sz="1600" dirty="0" smtClean="0"/>
              <a:t>up</a:t>
            </a:r>
            <a:br>
              <a:rPr lang="en-GB" sz="1600" dirty="0" smtClean="0"/>
            </a:br>
            <a:endParaRPr lang="en-GB" sz="1050" dirty="0"/>
          </a:p>
          <a:p>
            <a:pPr marL="234000" indent="-234000">
              <a:lnSpc>
                <a:spcPct val="100000"/>
              </a:lnSpc>
              <a:spcBef>
                <a:spcPts val="100"/>
              </a:spcBef>
              <a:buFont typeface="Arial" panose="020B0604020202020204" pitchFamily="34" charset="0"/>
              <a:buChar char="•"/>
            </a:pPr>
            <a:r>
              <a:rPr lang="en-GB" sz="1600" dirty="0"/>
              <a:t>Instilling a sense of empowered leadership throughout the </a:t>
            </a:r>
            <a:r>
              <a:rPr lang="en-GB" sz="1600" dirty="0" smtClean="0"/>
              <a:t>wards</a:t>
            </a:r>
            <a:br>
              <a:rPr lang="en-GB" sz="1600" dirty="0" smtClean="0"/>
            </a:br>
            <a:endParaRPr lang="en-GB" sz="1050" dirty="0"/>
          </a:p>
          <a:p>
            <a:pPr marL="234000" indent="-234000">
              <a:lnSpc>
                <a:spcPct val="100000"/>
              </a:lnSpc>
              <a:spcBef>
                <a:spcPts val="100"/>
              </a:spcBef>
              <a:buFont typeface="Arial" panose="020B0604020202020204" pitchFamily="34" charset="0"/>
              <a:buChar char="•"/>
            </a:pPr>
            <a:r>
              <a:rPr lang="en-GB" sz="1600" dirty="0">
                <a:solidFill>
                  <a:srgbClr val="000000"/>
                </a:solidFill>
                <a:effectLst/>
              </a:rPr>
              <a:t>Identify any learning or recommendations emerging from the </a:t>
            </a:r>
            <a:r>
              <a:rPr lang="en-GB" sz="1600" dirty="0" smtClean="0">
                <a:solidFill>
                  <a:srgbClr val="000000"/>
                </a:solidFill>
                <a:effectLst/>
              </a:rPr>
              <a:t>EMHII</a:t>
            </a:r>
            <a:br>
              <a:rPr lang="en-GB" sz="1600" dirty="0" smtClean="0">
                <a:solidFill>
                  <a:srgbClr val="000000"/>
                </a:solidFill>
                <a:effectLst/>
              </a:rPr>
            </a:br>
            <a:endParaRPr lang="en-GB" sz="1050" dirty="0"/>
          </a:p>
          <a:p>
            <a:pPr marL="234000" indent="-234000">
              <a:lnSpc>
                <a:spcPct val="100000"/>
              </a:lnSpc>
              <a:spcBef>
                <a:spcPts val="100"/>
              </a:spcBef>
              <a:buFont typeface="Arial" panose="020B0604020202020204" pitchFamily="34" charset="0"/>
              <a:buChar char="•"/>
            </a:pPr>
            <a:r>
              <a:rPr lang="en-GB" sz="1600" dirty="0"/>
              <a:t>Rolling out Quality Together to </a:t>
            </a:r>
            <a:r>
              <a:rPr lang="en-GB" sz="1600" dirty="0" smtClean="0"/>
              <a:t>ensure </a:t>
            </a:r>
            <a:r>
              <a:rPr lang="en-GB" sz="1600" dirty="0"/>
              <a:t>a shared culture of </a:t>
            </a:r>
            <a:r>
              <a:rPr lang="en-GB" sz="1600" dirty="0" smtClean="0"/>
              <a:t>accountability</a:t>
            </a:r>
            <a:r>
              <a:rPr lang="en-GB" sz="1600" dirty="0"/>
              <a:t>, working with </a:t>
            </a:r>
            <a:r>
              <a:rPr lang="en-GB" sz="1600" dirty="0" smtClean="0"/>
              <a:t>system </a:t>
            </a:r>
            <a:r>
              <a:rPr lang="en-GB" sz="1600" dirty="0"/>
              <a:t>partners and </a:t>
            </a:r>
            <a:r>
              <a:rPr lang="en-GB" sz="1600" dirty="0" smtClean="0"/>
              <a:t>patients</a:t>
            </a:r>
            <a:br>
              <a:rPr lang="en-GB" sz="1600" dirty="0" smtClean="0"/>
            </a:br>
            <a:endParaRPr lang="en-GB" sz="1000" dirty="0"/>
          </a:p>
          <a:p>
            <a:pPr marL="234000" indent="-234000">
              <a:lnSpc>
                <a:spcPct val="100000"/>
              </a:lnSpc>
              <a:spcBef>
                <a:spcPts val="100"/>
              </a:spcBef>
              <a:buFont typeface="Arial" panose="020B0604020202020204" pitchFamily="34" charset="0"/>
              <a:buChar char="•"/>
            </a:pPr>
            <a:r>
              <a:rPr lang="en-GB" sz="1600" dirty="0"/>
              <a:t>Truly embedding our process </a:t>
            </a:r>
            <a:r>
              <a:rPr lang="en-GB" sz="1600" dirty="0" smtClean="0"/>
              <a:t>and practice</a:t>
            </a:r>
            <a:br>
              <a:rPr lang="en-GB" sz="1600" dirty="0" smtClean="0"/>
            </a:br>
            <a:r>
              <a:rPr lang="en-GB" sz="1600" dirty="0" smtClean="0"/>
              <a:t>improvements </a:t>
            </a:r>
            <a:r>
              <a:rPr lang="en-GB" sz="1600" dirty="0"/>
              <a:t>at ward </a:t>
            </a:r>
            <a:r>
              <a:rPr lang="en-GB" sz="1600" dirty="0" smtClean="0"/>
              <a:t>level and throughout</a:t>
            </a:r>
            <a:br>
              <a:rPr lang="en-GB" sz="1600" dirty="0" smtClean="0"/>
            </a:br>
            <a:r>
              <a:rPr lang="en-GB" sz="1600" dirty="0" smtClean="0"/>
              <a:t>every care setting</a:t>
            </a:r>
            <a:br>
              <a:rPr lang="en-GB" sz="1600" dirty="0" smtClean="0"/>
            </a:br>
            <a:endParaRPr lang="en-GB" sz="1050" dirty="0"/>
          </a:p>
          <a:p>
            <a:pPr marL="234000" indent="-234000">
              <a:lnSpc>
                <a:spcPct val="100000"/>
              </a:lnSpc>
              <a:spcBef>
                <a:spcPts val="100"/>
              </a:spcBef>
              <a:buFont typeface="Arial" panose="020B0604020202020204" pitchFamily="34" charset="0"/>
              <a:buChar char="•"/>
            </a:pPr>
            <a:r>
              <a:rPr lang="en-GB" sz="1600" dirty="0"/>
              <a:t>Enhancing the outcomes of our </a:t>
            </a:r>
            <a:r>
              <a:rPr lang="en-GB" sz="1600" dirty="0" smtClean="0"/>
              <a:t>work </a:t>
            </a:r>
            <a:r>
              <a:rPr lang="en-GB" sz="1600" dirty="0"/>
              <a:t>using </a:t>
            </a:r>
            <a:br>
              <a:rPr lang="en-GB" sz="1600" dirty="0"/>
            </a:br>
            <a:r>
              <a:rPr lang="en-GB" sz="1600" dirty="0" smtClean="0"/>
              <a:t>Quality Improvement methodologies</a:t>
            </a:r>
            <a:endParaRPr lang="en-GB" dirty="0"/>
          </a:p>
        </p:txBody>
      </p:sp>
      <p:pic>
        <p:nvPicPr>
          <p:cNvPr id="5" name="Graphic 4" descr="Shield Tick with solid fill">
            <a:extLst>
              <a:ext uri="{FF2B5EF4-FFF2-40B4-BE49-F238E27FC236}">
                <a16:creationId xmlns:a16="http://schemas.microsoft.com/office/drawing/2014/main" id="{EB9E89B3-1990-142D-81BF-1D7C019A7DE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611172" y="96533"/>
            <a:ext cx="1768649" cy="1768649"/>
          </a:xfrm>
          <a:prstGeom prst="rect">
            <a:avLst/>
          </a:prstGeom>
        </p:spPr>
      </p:pic>
    </p:spTree>
    <p:extLst>
      <p:ext uri="{BB962C8B-B14F-4D97-AF65-F5344CB8AC3E}">
        <p14:creationId xmlns:p14="http://schemas.microsoft.com/office/powerpoint/2010/main" val="2243327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6374" y="1889761"/>
            <a:ext cx="3936837" cy="5844707"/>
          </a:xfrm>
          <a:prstGeom prst="rect">
            <a:avLst/>
          </a:prstGeom>
          <a:solidFill>
            <a:srgbClr val="AEE4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idx="4294967295"/>
          </p:nvPr>
        </p:nvSpPr>
        <p:spPr>
          <a:xfrm>
            <a:off x="296374" y="382829"/>
            <a:ext cx="10515600" cy="1325563"/>
          </a:xfrm>
        </p:spPr>
        <p:txBody>
          <a:bodyPr/>
          <a:lstStyle/>
          <a:p>
            <a:r>
              <a:rPr lang="en-GB" dirty="0">
                <a:solidFill>
                  <a:schemeClr val="tx2"/>
                </a:solidFill>
              </a:rPr>
              <a:t>DATA-INFORMED STRATEGY</a:t>
            </a:r>
          </a:p>
        </p:txBody>
      </p:sp>
      <p:sp>
        <p:nvSpPr>
          <p:cNvPr id="18" name="Content Placeholder 2">
            <a:extLst>
              <a:ext uri="{FF2B5EF4-FFF2-40B4-BE49-F238E27FC236}">
                <a16:creationId xmlns:a16="http://schemas.microsoft.com/office/drawing/2014/main" id="{79FA4467-0404-173F-BF92-17747EFEF2C3}"/>
              </a:ext>
            </a:extLst>
          </p:cNvPr>
          <p:cNvSpPr>
            <a:spLocks noGrp="1"/>
          </p:cNvSpPr>
          <p:nvPr>
            <p:ph idx="4294967295"/>
          </p:nvPr>
        </p:nvSpPr>
        <p:spPr>
          <a:xfrm>
            <a:off x="485274" y="1939214"/>
            <a:ext cx="3220452" cy="4351338"/>
          </a:xfrm>
        </p:spPr>
        <p:txBody>
          <a:bodyPr/>
          <a:lstStyle/>
          <a:p>
            <a:pPr marL="0" indent="0">
              <a:lnSpc>
                <a:spcPct val="100000"/>
              </a:lnSpc>
              <a:buNone/>
            </a:pPr>
            <a:r>
              <a:rPr lang="en-GB" sz="3200" b="1" dirty="0">
                <a:solidFill>
                  <a:srgbClr val="005EB8"/>
                </a:solidFill>
              </a:rPr>
              <a:t>Objective</a:t>
            </a:r>
          </a:p>
          <a:p>
            <a:pPr>
              <a:lnSpc>
                <a:spcPct val="100000"/>
              </a:lnSpc>
            </a:pPr>
            <a:endParaRPr lang="en-GB" sz="800" dirty="0"/>
          </a:p>
          <a:p>
            <a:pPr>
              <a:lnSpc>
                <a:spcPct val="100000"/>
              </a:lnSpc>
            </a:pPr>
            <a:r>
              <a:rPr lang="en-GB" sz="2000" dirty="0"/>
              <a:t>Making the best use of data to inform decision making, oversight and continuous improvement.</a:t>
            </a:r>
          </a:p>
          <a:p>
            <a:pPr>
              <a:lnSpc>
                <a:spcPct val="100000"/>
              </a:lnSpc>
            </a:pPr>
            <a:endParaRPr lang="en-GB" dirty="0"/>
          </a:p>
          <a:p>
            <a:pPr>
              <a:lnSpc>
                <a:spcPct val="100000"/>
              </a:lnSpc>
            </a:pPr>
            <a:endParaRPr lang="en-GB" dirty="0"/>
          </a:p>
        </p:txBody>
      </p:sp>
      <p:sp>
        <p:nvSpPr>
          <p:cNvPr id="11" name="Text Placeholder 3">
            <a:extLst>
              <a:ext uri="{FF2B5EF4-FFF2-40B4-BE49-F238E27FC236}">
                <a16:creationId xmlns:a16="http://schemas.microsoft.com/office/drawing/2014/main" id="{EE7BEDF1-1D1B-84FB-E9B4-2D1C15C47298}"/>
              </a:ext>
            </a:extLst>
          </p:cNvPr>
          <p:cNvSpPr>
            <a:spLocks noGrp="1"/>
          </p:cNvSpPr>
          <p:nvPr>
            <p:ph type="body" sz="half" idx="4294967295"/>
          </p:nvPr>
        </p:nvSpPr>
        <p:spPr>
          <a:xfrm>
            <a:off x="296374" y="1059457"/>
            <a:ext cx="9288463" cy="512670"/>
          </a:xfrm>
        </p:spPr>
        <p:txBody>
          <a:bodyPr/>
          <a:lstStyle/>
          <a:p>
            <a:pPr marL="0" indent="0">
              <a:buNone/>
            </a:pPr>
            <a:r>
              <a:rPr lang="en-GB" i="1" dirty="0" smtClean="0">
                <a:solidFill>
                  <a:schemeClr val="tx2"/>
                </a:solidFill>
                <a:latin typeface="+mj-lt"/>
              </a:rPr>
              <a:t>YEAR 3  IMPROVEMENT PRIORITY</a:t>
            </a:r>
            <a:endParaRPr lang="en-GB" i="1" dirty="0">
              <a:solidFill>
                <a:schemeClr val="tx2"/>
              </a:solidFill>
              <a:latin typeface="+mj-lt"/>
            </a:endParaRPr>
          </a:p>
        </p:txBody>
      </p:sp>
      <p:sp>
        <p:nvSpPr>
          <p:cNvPr id="19" name="Content Placeholder 4">
            <a:extLst>
              <a:ext uri="{FF2B5EF4-FFF2-40B4-BE49-F238E27FC236}">
                <a16:creationId xmlns:a16="http://schemas.microsoft.com/office/drawing/2014/main" id="{08FEC2E2-EA3A-EAB9-32D1-53BE5A790067}"/>
              </a:ext>
            </a:extLst>
          </p:cNvPr>
          <p:cNvSpPr>
            <a:spLocks noGrp="1"/>
          </p:cNvSpPr>
          <p:nvPr>
            <p:ph idx="4294967295"/>
          </p:nvPr>
        </p:nvSpPr>
        <p:spPr>
          <a:xfrm>
            <a:off x="4562809" y="1952049"/>
            <a:ext cx="7420644" cy="5387975"/>
          </a:xfrm>
        </p:spPr>
        <p:txBody>
          <a:bodyPr vert="horz" lIns="91440" tIns="45720" rIns="91440" bIns="45720" rtlCol="0" anchor="t">
            <a:noAutofit/>
          </a:bodyPr>
          <a:lstStyle/>
          <a:p>
            <a:pPr marL="0" indent="0">
              <a:lnSpc>
                <a:spcPct val="100000"/>
              </a:lnSpc>
              <a:buNone/>
            </a:pPr>
            <a:r>
              <a:rPr lang="en-GB" sz="3200" b="1" dirty="0">
                <a:solidFill>
                  <a:srgbClr val="005EB8"/>
                </a:solidFill>
                <a:ea typeface="Verdana"/>
              </a:rPr>
              <a:t>Priority Initiatives for Year 3</a:t>
            </a:r>
          </a:p>
          <a:p>
            <a:pPr>
              <a:lnSpc>
                <a:spcPct val="100000"/>
              </a:lnSpc>
            </a:pPr>
            <a:endParaRPr lang="en-GB" sz="800" dirty="0"/>
          </a:p>
          <a:p>
            <a:pPr marL="233680" indent="-233680">
              <a:lnSpc>
                <a:spcPct val="100000"/>
              </a:lnSpc>
              <a:buFont typeface="Arial" panose="020B0604020202020204" pitchFamily="34" charset="0"/>
              <a:buChar char="•"/>
            </a:pPr>
            <a:r>
              <a:rPr lang="en-GB" sz="1600" dirty="0">
                <a:latin typeface="Verdana"/>
                <a:ea typeface="Verdana"/>
              </a:rPr>
              <a:t>Review our Business Intelligence capability and develop a new future-state model</a:t>
            </a:r>
          </a:p>
          <a:p>
            <a:pPr marL="233680" indent="-233680">
              <a:lnSpc>
                <a:spcPct val="100000"/>
              </a:lnSpc>
              <a:buFont typeface="Arial" panose="020B0604020202020204" pitchFamily="34" charset="0"/>
              <a:buChar char="•"/>
            </a:pPr>
            <a:r>
              <a:rPr lang="en-GB" sz="1600" dirty="0">
                <a:latin typeface="Verdana"/>
                <a:ea typeface="Verdana"/>
              </a:rPr>
              <a:t>Continue to develop the data that is collected and turn our data into insight to improve the quality of prioritisation and decision making</a:t>
            </a:r>
          </a:p>
          <a:p>
            <a:pPr marL="233680" indent="-233680">
              <a:lnSpc>
                <a:spcPct val="100000"/>
              </a:lnSpc>
              <a:buFont typeface="Arial" panose="020B0604020202020204" pitchFamily="34" charset="0"/>
              <a:buChar char="•"/>
            </a:pPr>
            <a:r>
              <a:rPr lang="en-GB" sz="1600" dirty="0">
                <a:latin typeface="Verdana"/>
                <a:ea typeface="Verdana"/>
              </a:rPr>
              <a:t>Embedding use of Safety Dashboard data from ward to board, ensuring robust communication with </a:t>
            </a:r>
            <a:r>
              <a:rPr lang="en-GB" sz="1600" dirty="0" smtClean="0">
                <a:latin typeface="Verdana"/>
                <a:ea typeface="Verdana"/>
              </a:rPr>
              <a:t>and</a:t>
            </a:r>
            <a:br>
              <a:rPr lang="en-GB" sz="1600" dirty="0" smtClean="0">
                <a:latin typeface="Verdana"/>
                <a:ea typeface="Verdana"/>
              </a:rPr>
            </a:br>
            <a:r>
              <a:rPr lang="en-GB" sz="1600" dirty="0" smtClean="0">
                <a:latin typeface="Verdana"/>
                <a:ea typeface="Verdana"/>
              </a:rPr>
              <a:t>Understanding </a:t>
            </a:r>
            <a:r>
              <a:rPr lang="en-GB" sz="1600" dirty="0">
                <a:latin typeface="Verdana"/>
                <a:ea typeface="Verdana"/>
              </a:rPr>
              <a:t>of staff across the </a:t>
            </a:r>
            <a:r>
              <a:rPr lang="en-GB" sz="1600" dirty="0" smtClean="0">
                <a:latin typeface="Verdana"/>
                <a:ea typeface="Verdana"/>
              </a:rPr>
              <a:t/>
            </a:r>
            <a:br>
              <a:rPr lang="en-GB" sz="1600" dirty="0" smtClean="0">
                <a:latin typeface="Verdana"/>
                <a:ea typeface="Verdana"/>
              </a:rPr>
            </a:br>
            <a:r>
              <a:rPr lang="en-GB" sz="1600" dirty="0" smtClean="0">
                <a:latin typeface="Verdana"/>
                <a:ea typeface="Verdana"/>
              </a:rPr>
              <a:t>organisation</a:t>
            </a:r>
            <a:endParaRPr lang="en-GB" sz="1600" dirty="0">
              <a:latin typeface="Verdana"/>
              <a:ea typeface="Verdana"/>
            </a:endParaRPr>
          </a:p>
          <a:p>
            <a:pPr marL="233680" indent="-233680">
              <a:lnSpc>
                <a:spcPct val="100000"/>
              </a:lnSpc>
              <a:buFont typeface="Arial" panose="020B0604020202020204" pitchFamily="34" charset="0"/>
              <a:buChar char="•"/>
            </a:pPr>
            <a:r>
              <a:rPr lang="en-GB" sz="1600" dirty="0">
                <a:latin typeface="Verdana"/>
                <a:ea typeface="Verdana"/>
              </a:rPr>
              <a:t>Development of ward-level quality </a:t>
            </a:r>
            <a:r>
              <a:rPr lang="en-GB" sz="1600" dirty="0" smtClean="0">
                <a:latin typeface="Verdana"/>
                <a:ea typeface="Verdana"/>
              </a:rPr>
              <a:t/>
            </a:r>
            <a:br>
              <a:rPr lang="en-GB" sz="1600" dirty="0" smtClean="0">
                <a:latin typeface="Verdana"/>
                <a:ea typeface="Verdana"/>
              </a:rPr>
            </a:br>
            <a:r>
              <a:rPr lang="en-GB" sz="1600" dirty="0" smtClean="0">
                <a:latin typeface="Verdana"/>
                <a:ea typeface="Verdana"/>
              </a:rPr>
              <a:t>assurance </a:t>
            </a:r>
            <a:r>
              <a:rPr lang="en-GB" sz="1600" dirty="0">
                <a:latin typeface="Verdana"/>
                <a:ea typeface="Verdana"/>
              </a:rPr>
              <a:t>framework that provides </a:t>
            </a:r>
            <a:r>
              <a:rPr lang="en-GB" sz="1600" dirty="0" smtClean="0">
                <a:latin typeface="Verdana"/>
                <a:ea typeface="Verdana"/>
              </a:rPr>
              <a:t/>
            </a:r>
            <a:br>
              <a:rPr lang="en-GB" sz="1600" dirty="0" smtClean="0">
                <a:latin typeface="Verdana"/>
                <a:ea typeface="Verdana"/>
              </a:rPr>
            </a:br>
            <a:r>
              <a:rPr lang="en-GB" sz="1600" dirty="0" smtClean="0">
                <a:latin typeface="Verdana"/>
                <a:ea typeface="Verdana"/>
              </a:rPr>
              <a:t>oversight </a:t>
            </a:r>
            <a:r>
              <a:rPr lang="en-GB" sz="1600" dirty="0">
                <a:latin typeface="Verdana"/>
                <a:ea typeface="Verdana"/>
              </a:rPr>
              <a:t>and evidence on safety of care</a:t>
            </a:r>
          </a:p>
        </p:txBody>
      </p:sp>
      <p:pic>
        <p:nvPicPr>
          <p:cNvPr id="13" name="Graphic 12" descr="Statistics with solid fill">
            <a:extLst>
              <a:ext uri="{FF2B5EF4-FFF2-40B4-BE49-F238E27FC236}">
                <a16:creationId xmlns:a16="http://schemas.microsoft.com/office/drawing/2014/main" id="{189CA49A-18D2-678F-E061-E8227AF8274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936248" y="152007"/>
            <a:ext cx="1541262" cy="1541262"/>
          </a:xfrm>
          <a:prstGeom prst="rect">
            <a:avLst/>
          </a:prstGeom>
        </p:spPr>
      </p:pic>
    </p:spTree>
    <p:extLst>
      <p:ext uri="{BB962C8B-B14F-4D97-AF65-F5344CB8AC3E}">
        <p14:creationId xmlns:p14="http://schemas.microsoft.com/office/powerpoint/2010/main" val="6011282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6936" y="1692275"/>
            <a:ext cx="3936837" cy="3810167"/>
          </a:xfrm>
          <a:prstGeom prst="rect">
            <a:avLst/>
          </a:prstGeom>
          <a:solidFill>
            <a:srgbClr val="FFC7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25F8573-1FD8-CC79-7536-ADBE172B13A8}"/>
              </a:ext>
            </a:extLst>
          </p:cNvPr>
          <p:cNvSpPr>
            <a:spLocks noGrp="1"/>
          </p:cNvSpPr>
          <p:nvPr>
            <p:ph type="title" idx="4294967295"/>
          </p:nvPr>
        </p:nvSpPr>
        <p:spPr>
          <a:xfrm>
            <a:off x="228600" y="366712"/>
            <a:ext cx="10515600" cy="1325563"/>
          </a:xfrm>
        </p:spPr>
        <p:txBody>
          <a:bodyPr/>
          <a:lstStyle/>
          <a:p>
            <a:r>
              <a:rPr lang="en-GB" dirty="0">
                <a:solidFill>
                  <a:schemeClr val="tx2"/>
                </a:solidFill>
                <a:latin typeface="Impact"/>
              </a:rPr>
              <a:t>PARTNERSHIPS AND SAFETY</a:t>
            </a:r>
            <a:endParaRPr lang="en-GB" dirty="0">
              <a:solidFill>
                <a:schemeClr val="tx2"/>
              </a:solidFill>
            </a:endParaRPr>
          </a:p>
        </p:txBody>
      </p:sp>
      <p:sp>
        <p:nvSpPr>
          <p:cNvPr id="8" name="Content Placeholder 7">
            <a:extLst>
              <a:ext uri="{FF2B5EF4-FFF2-40B4-BE49-F238E27FC236}">
                <a16:creationId xmlns:a16="http://schemas.microsoft.com/office/drawing/2014/main" id="{73FA35D5-091C-483F-6DD6-E0CF2D72DF1A}"/>
              </a:ext>
            </a:extLst>
          </p:cNvPr>
          <p:cNvSpPr>
            <a:spLocks noGrp="1"/>
          </p:cNvSpPr>
          <p:nvPr>
            <p:ph idx="4294967295"/>
          </p:nvPr>
        </p:nvSpPr>
        <p:spPr>
          <a:xfrm>
            <a:off x="838200" y="1825625"/>
            <a:ext cx="2723147" cy="3355975"/>
          </a:xfrm>
        </p:spPr>
        <p:txBody>
          <a:bodyPr vert="horz" lIns="91440" tIns="45720" rIns="91440" bIns="45720" rtlCol="0" anchor="t">
            <a:normAutofit/>
          </a:bodyPr>
          <a:lstStyle/>
          <a:p>
            <a:pPr marL="0" indent="0">
              <a:lnSpc>
                <a:spcPct val="100000"/>
              </a:lnSpc>
              <a:buNone/>
            </a:pPr>
            <a:r>
              <a:rPr lang="en-GB" sz="3200" b="1" dirty="0">
                <a:solidFill>
                  <a:srgbClr val="005EB8"/>
                </a:solidFill>
              </a:rPr>
              <a:t>Objective</a:t>
            </a:r>
          </a:p>
          <a:p>
            <a:pPr>
              <a:lnSpc>
                <a:spcPct val="100000"/>
              </a:lnSpc>
            </a:pPr>
            <a:endParaRPr lang="en-GB" sz="700" dirty="0"/>
          </a:p>
          <a:p>
            <a:pPr>
              <a:lnSpc>
                <a:spcPct val="100000"/>
              </a:lnSpc>
            </a:pPr>
            <a:r>
              <a:rPr lang="en-GB" sz="2000" dirty="0"/>
              <a:t>Building system partnerships and working ever more closely with colleagues to provide the safest possible care.</a:t>
            </a:r>
          </a:p>
        </p:txBody>
      </p:sp>
      <p:sp>
        <p:nvSpPr>
          <p:cNvPr id="5" name="Text Placeholder 4">
            <a:extLst>
              <a:ext uri="{FF2B5EF4-FFF2-40B4-BE49-F238E27FC236}">
                <a16:creationId xmlns:a16="http://schemas.microsoft.com/office/drawing/2014/main" id="{817C4225-523E-BC6C-011D-08F4D23BE62B}"/>
              </a:ext>
            </a:extLst>
          </p:cNvPr>
          <p:cNvSpPr>
            <a:spLocks noGrp="1"/>
          </p:cNvSpPr>
          <p:nvPr>
            <p:ph type="body" sz="half" idx="4294967295"/>
          </p:nvPr>
        </p:nvSpPr>
        <p:spPr>
          <a:xfrm>
            <a:off x="228600" y="976713"/>
            <a:ext cx="7424738" cy="290613"/>
          </a:xfrm>
        </p:spPr>
        <p:txBody>
          <a:bodyPr/>
          <a:lstStyle/>
          <a:p>
            <a:pPr marL="0" indent="0">
              <a:buNone/>
            </a:pPr>
            <a:r>
              <a:rPr lang="en-GB" sz="4000" i="1" dirty="0" smtClean="0">
                <a:solidFill>
                  <a:schemeClr val="tx2"/>
                </a:solidFill>
                <a:latin typeface="+mj-lt"/>
              </a:rPr>
              <a:t>YEAR 3 IMPROVEMENT PRIORITY</a:t>
            </a:r>
            <a:endParaRPr lang="en-GB" sz="4000" i="1" dirty="0">
              <a:solidFill>
                <a:schemeClr val="tx2"/>
              </a:solidFill>
              <a:latin typeface="+mj-lt"/>
            </a:endParaRPr>
          </a:p>
        </p:txBody>
      </p:sp>
      <p:sp>
        <p:nvSpPr>
          <p:cNvPr id="10" name="Content Placeholder 9">
            <a:extLst>
              <a:ext uri="{FF2B5EF4-FFF2-40B4-BE49-F238E27FC236}">
                <a16:creationId xmlns:a16="http://schemas.microsoft.com/office/drawing/2014/main" id="{BCE771C0-8BB1-32C1-1B92-9CA1FA2EF536}"/>
              </a:ext>
            </a:extLst>
          </p:cNvPr>
          <p:cNvSpPr>
            <a:spLocks noGrp="1"/>
          </p:cNvSpPr>
          <p:nvPr>
            <p:ph idx="4294967295"/>
          </p:nvPr>
        </p:nvSpPr>
        <p:spPr>
          <a:xfrm>
            <a:off x="4422109" y="1741096"/>
            <a:ext cx="7561344" cy="3905726"/>
          </a:xfrm>
        </p:spPr>
        <p:txBody>
          <a:bodyPr vert="horz" lIns="91440" tIns="45720" rIns="91440" bIns="45720" rtlCol="0" anchor="t">
            <a:noAutofit/>
          </a:bodyPr>
          <a:lstStyle/>
          <a:p>
            <a:pPr marL="0" indent="0">
              <a:lnSpc>
                <a:spcPct val="100000"/>
              </a:lnSpc>
              <a:buNone/>
            </a:pPr>
            <a:r>
              <a:rPr lang="en-GB" sz="3200" b="1" dirty="0">
                <a:solidFill>
                  <a:srgbClr val="005EB8"/>
                </a:solidFill>
              </a:rPr>
              <a:t>Priority Initiatives for Year 3</a:t>
            </a:r>
          </a:p>
          <a:p>
            <a:endParaRPr lang="en-GB" sz="700" b="1" dirty="0"/>
          </a:p>
          <a:p>
            <a:pPr marL="285750" indent="-285750">
              <a:buFont typeface="Arial" panose="020B0604020202020204" pitchFamily="34" charset="0"/>
              <a:buChar char="•"/>
            </a:pPr>
            <a:r>
              <a:rPr lang="en-GB" sz="1600" dirty="0">
                <a:ea typeface="Verdana" panose="020B0604030504040204" pitchFamily="34" charset="0"/>
                <a:cs typeface="Verdana" panose="020B0604030504040204" pitchFamily="34" charset="0"/>
              </a:rPr>
              <a:t>Build on the work of our Patient Safety Partners to co-design and co-produce services</a:t>
            </a:r>
          </a:p>
          <a:p>
            <a:pPr marL="285750" indent="-285750">
              <a:buFont typeface="Arial" panose="020B0604020202020204" pitchFamily="34" charset="0"/>
              <a:buChar char="•"/>
            </a:pPr>
            <a:r>
              <a:rPr lang="en-GB" sz="1600" dirty="0">
                <a:cs typeface="Verdana" panose="020B0604030504040204" pitchFamily="34" charset="0"/>
              </a:rPr>
              <a:t>Using Quality Together to improve collaboration with ICBs and other system partners</a:t>
            </a:r>
            <a:endParaRPr lang="en-GB" sz="1600"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600" dirty="0">
                <a:ea typeface="Verdana" panose="020B0604030504040204" pitchFamily="34" charset="0"/>
                <a:cs typeface="Verdana" panose="020B0604030504040204" pitchFamily="34" charset="0"/>
              </a:rPr>
              <a:t>Essex Police Mental Health Team</a:t>
            </a:r>
          </a:p>
          <a:p>
            <a:pPr marL="285750" indent="-285750">
              <a:buFont typeface="Arial" panose="020B0604020202020204" pitchFamily="34" charset="0"/>
              <a:buChar char="•"/>
            </a:pPr>
            <a:r>
              <a:rPr lang="en-GB" sz="1600" dirty="0">
                <a:ea typeface="Verdana" panose="020B0604030504040204" pitchFamily="34" charset="0"/>
                <a:cs typeface="Verdana" panose="020B0604030504040204" pitchFamily="34" charset="0"/>
              </a:rPr>
              <a:t>Mental Health Urgent Care Department</a:t>
            </a:r>
          </a:p>
          <a:p>
            <a:pPr marL="285750" indent="-285750">
              <a:buFont typeface="Arial" panose="020B0604020202020204" pitchFamily="34" charset="0"/>
              <a:buChar char="•"/>
            </a:pPr>
            <a:r>
              <a:rPr lang="en-GB" sz="1600" dirty="0">
                <a:ea typeface="Verdana" panose="020B0604030504040204" pitchFamily="34" charset="0"/>
                <a:cs typeface="Verdana" panose="020B0604030504040204" pitchFamily="34" charset="0"/>
              </a:rPr>
              <a:t>Deepening our partnership with primary </a:t>
            </a:r>
            <a:r>
              <a:rPr lang="en-GB" sz="1600" dirty="0" smtClean="0">
                <a:ea typeface="Verdana" panose="020B0604030504040204" pitchFamily="34" charset="0"/>
                <a:cs typeface="Verdana" panose="020B0604030504040204" pitchFamily="34" charset="0"/>
              </a:rPr>
              <a:t/>
            </a:r>
            <a:br>
              <a:rPr lang="en-GB" sz="1600" dirty="0" smtClean="0">
                <a:ea typeface="Verdana" panose="020B0604030504040204" pitchFamily="34" charset="0"/>
                <a:cs typeface="Verdana" panose="020B0604030504040204" pitchFamily="34" charset="0"/>
              </a:rPr>
            </a:br>
            <a:r>
              <a:rPr lang="en-GB" sz="1600" dirty="0" smtClean="0">
                <a:ea typeface="Verdana" panose="020B0604030504040204" pitchFamily="34" charset="0"/>
                <a:cs typeface="Verdana" panose="020B0604030504040204" pitchFamily="34" charset="0"/>
              </a:rPr>
              <a:t>care</a:t>
            </a:r>
            <a:endParaRPr lang="en-GB" sz="1600"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600" dirty="0">
                <a:cs typeface="Verdana" panose="020B0604030504040204" pitchFamily="34" charset="0"/>
              </a:rPr>
              <a:t>Increasing the presence and visibility </a:t>
            </a:r>
            <a:r>
              <a:rPr lang="en-GB" sz="1600" dirty="0" smtClean="0">
                <a:cs typeface="Verdana" panose="020B0604030504040204" pitchFamily="34" charset="0"/>
              </a:rPr>
              <a:t/>
            </a:r>
            <a:br>
              <a:rPr lang="en-GB" sz="1600" dirty="0" smtClean="0">
                <a:cs typeface="Verdana" panose="020B0604030504040204" pitchFamily="34" charset="0"/>
              </a:rPr>
            </a:br>
            <a:r>
              <a:rPr lang="en-GB" sz="1600" dirty="0" smtClean="0">
                <a:cs typeface="Verdana" panose="020B0604030504040204" pitchFamily="34" charset="0"/>
              </a:rPr>
              <a:t>of </a:t>
            </a:r>
            <a:r>
              <a:rPr lang="en-GB" sz="1600" dirty="0">
                <a:cs typeface="Verdana" panose="020B0604030504040204" pitchFamily="34" charset="0"/>
              </a:rPr>
              <a:t>Independent Mental Health Advocates</a:t>
            </a:r>
          </a:p>
          <a:p>
            <a:pPr marL="285750" indent="-285750">
              <a:buFont typeface="Arial" panose="020B0604020202020204" pitchFamily="34" charset="0"/>
              <a:buChar char="•"/>
            </a:pPr>
            <a:endParaRPr lang="en-GB" sz="1400" dirty="0">
              <a:latin typeface="Verdana" panose="020B0604030504040204" pitchFamily="34" charset="0"/>
              <a:ea typeface="Verdana" panose="020B0604030504040204" pitchFamily="34" charset="0"/>
              <a:cs typeface="Verdana" panose="020B0604030504040204" pitchFamily="34" charset="0"/>
            </a:endParaRPr>
          </a:p>
          <a:p>
            <a:endParaRPr lang="en-GB" b="1" dirty="0"/>
          </a:p>
        </p:txBody>
      </p:sp>
      <p:pic>
        <p:nvPicPr>
          <p:cNvPr id="3" name="Graphic 2" descr="Handshake with solid fill">
            <a:extLst>
              <a:ext uri="{FF2B5EF4-FFF2-40B4-BE49-F238E27FC236}">
                <a16:creationId xmlns:a16="http://schemas.microsoft.com/office/drawing/2014/main" id="{F014AC39-4B0B-DB6B-3CC9-F620526BBE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777140" y="103580"/>
            <a:ext cx="1637515" cy="1637515"/>
          </a:xfrm>
          <a:prstGeom prst="rect">
            <a:avLst/>
          </a:prstGeom>
        </p:spPr>
      </p:pic>
    </p:spTree>
    <p:extLst>
      <p:ext uri="{BB962C8B-B14F-4D97-AF65-F5344CB8AC3E}">
        <p14:creationId xmlns:p14="http://schemas.microsoft.com/office/powerpoint/2010/main" val="2654871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75167" y="2118224"/>
            <a:ext cx="3671192" cy="3624847"/>
          </a:xfrm>
          <a:prstGeom prst="rect">
            <a:avLst/>
          </a:prstGeom>
          <a:solidFill>
            <a:srgbClr val="005EB8">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idx="4294967295"/>
          </p:nvPr>
        </p:nvSpPr>
        <p:spPr>
          <a:xfrm>
            <a:off x="275166" y="390052"/>
            <a:ext cx="10515600" cy="1325563"/>
          </a:xfrm>
        </p:spPr>
        <p:txBody>
          <a:bodyPr/>
          <a:lstStyle/>
          <a:p>
            <a:r>
              <a:rPr lang="en-GB" dirty="0">
                <a:solidFill>
                  <a:schemeClr val="tx2"/>
                </a:solidFill>
              </a:rPr>
              <a:t>EMBEDDING LEARNING</a:t>
            </a:r>
          </a:p>
        </p:txBody>
      </p:sp>
      <p:sp>
        <p:nvSpPr>
          <p:cNvPr id="18" name="Content Placeholder 2">
            <a:extLst>
              <a:ext uri="{FF2B5EF4-FFF2-40B4-BE49-F238E27FC236}">
                <a16:creationId xmlns:a16="http://schemas.microsoft.com/office/drawing/2014/main" id="{79FA4467-0404-173F-BF92-17747EFEF2C3}"/>
              </a:ext>
            </a:extLst>
          </p:cNvPr>
          <p:cNvSpPr>
            <a:spLocks noGrp="1"/>
          </p:cNvSpPr>
          <p:nvPr>
            <p:ph idx="4294967295"/>
          </p:nvPr>
        </p:nvSpPr>
        <p:spPr>
          <a:xfrm>
            <a:off x="635394" y="2132707"/>
            <a:ext cx="2851484" cy="4351338"/>
          </a:xfrm>
        </p:spPr>
        <p:txBody>
          <a:bodyPr/>
          <a:lstStyle/>
          <a:p>
            <a:pPr marL="0" indent="0">
              <a:lnSpc>
                <a:spcPct val="100000"/>
              </a:lnSpc>
              <a:buNone/>
            </a:pPr>
            <a:r>
              <a:rPr lang="en-GB" sz="3200" b="1" dirty="0">
                <a:solidFill>
                  <a:srgbClr val="005EB8"/>
                </a:solidFill>
              </a:rPr>
              <a:t>Objective</a:t>
            </a:r>
          </a:p>
          <a:p>
            <a:pPr>
              <a:lnSpc>
                <a:spcPct val="100000"/>
              </a:lnSpc>
            </a:pPr>
            <a:endParaRPr lang="en-GB" sz="200" dirty="0"/>
          </a:p>
          <a:p>
            <a:pPr>
              <a:lnSpc>
                <a:spcPct val="100000"/>
              </a:lnSpc>
            </a:pPr>
            <a:r>
              <a:rPr lang="en-GB" sz="2000" dirty="0">
                <a:cs typeface="Verdana" panose="020B0604030504040204" pitchFamily="34" charset="0"/>
              </a:rPr>
              <a:t>We will continue to embed what we have learned since the launch of this strategy to ensure consistent good practice across our Trust.</a:t>
            </a:r>
            <a:endParaRPr lang="en-GB" sz="2000" dirty="0"/>
          </a:p>
        </p:txBody>
      </p:sp>
      <p:sp>
        <p:nvSpPr>
          <p:cNvPr id="11" name="Text Placeholder 3">
            <a:extLst>
              <a:ext uri="{FF2B5EF4-FFF2-40B4-BE49-F238E27FC236}">
                <a16:creationId xmlns:a16="http://schemas.microsoft.com/office/drawing/2014/main" id="{EE7BEDF1-1D1B-84FB-E9B4-2D1C15C47298}"/>
              </a:ext>
            </a:extLst>
          </p:cNvPr>
          <p:cNvSpPr>
            <a:spLocks noGrp="1"/>
          </p:cNvSpPr>
          <p:nvPr>
            <p:ph type="body" sz="half" idx="4294967295"/>
          </p:nvPr>
        </p:nvSpPr>
        <p:spPr>
          <a:xfrm>
            <a:off x="243082" y="1052833"/>
            <a:ext cx="7967711" cy="414956"/>
          </a:xfrm>
        </p:spPr>
        <p:txBody>
          <a:bodyPr/>
          <a:lstStyle/>
          <a:p>
            <a:pPr marL="0" indent="0">
              <a:buNone/>
            </a:pPr>
            <a:r>
              <a:rPr lang="en-GB" sz="3200" i="1" dirty="0">
                <a:solidFill>
                  <a:schemeClr val="bg2"/>
                </a:solidFill>
                <a:latin typeface="+mj-lt"/>
              </a:rPr>
              <a:t>YEAR </a:t>
            </a:r>
            <a:r>
              <a:rPr lang="en-GB" sz="3200" i="1" dirty="0" smtClean="0">
                <a:solidFill>
                  <a:schemeClr val="bg2"/>
                </a:solidFill>
                <a:latin typeface="+mj-lt"/>
              </a:rPr>
              <a:t>3 IMPROVEMENT </a:t>
            </a:r>
            <a:r>
              <a:rPr lang="en-GB" sz="3200" i="1" dirty="0">
                <a:solidFill>
                  <a:schemeClr val="bg2"/>
                </a:solidFill>
                <a:latin typeface="+mj-lt"/>
              </a:rPr>
              <a:t>PRIORITY</a:t>
            </a:r>
          </a:p>
        </p:txBody>
      </p:sp>
      <p:sp>
        <p:nvSpPr>
          <p:cNvPr id="19" name="Content Placeholder 4">
            <a:extLst>
              <a:ext uri="{FF2B5EF4-FFF2-40B4-BE49-F238E27FC236}">
                <a16:creationId xmlns:a16="http://schemas.microsoft.com/office/drawing/2014/main" id="{08FEC2E2-EA3A-EAB9-32D1-53BE5A790067}"/>
              </a:ext>
            </a:extLst>
          </p:cNvPr>
          <p:cNvSpPr>
            <a:spLocks noGrp="1"/>
          </p:cNvSpPr>
          <p:nvPr>
            <p:ph idx="4294967295"/>
          </p:nvPr>
        </p:nvSpPr>
        <p:spPr>
          <a:xfrm>
            <a:off x="4473229" y="2081550"/>
            <a:ext cx="7237508" cy="5387975"/>
          </a:xfrm>
        </p:spPr>
        <p:txBody>
          <a:bodyPr vert="horz" lIns="91440" tIns="45720" rIns="91440" bIns="45720" rtlCol="0" anchor="t">
            <a:noAutofit/>
          </a:bodyPr>
          <a:lstStyle/>
          <a:p>
            <a:pPr marL="0" indent="0">
              <a:lnSpc>
                <a:spcPct val="100000"/>
              </a:lnSpc>
              <a:buNone/>
            </a:pPr>
            <a:r>
              <a:rPr lang="en-GB" sz="3200" b="1" dirty="0">
                <a:solidFill>
                  <a:srgbClr val="005EB8"/>
                </a:solidFill>
              </a:rPr>
              <a:t>Priority Initiatives for Year 3</a:t>
            </a:r>
          </a:p>
          <a:p>
            <a:pPr>
              <a:lnSpc>
                <a:spcPct val="100000"/>
              </a:lnSpc>
            </a:pPr>
            <a:endParaRPr lang="en-GB" sz="700" dirty="0"/>
          </a:p>
          <a:p>
            <a:pPr marL="285750" indent="-285750">
              <a:buFont typeface="Arial" panose="020B0604020202020204" pitchFamily="34" charset="0"/>
              <a:buChar char="•"/>
            </a:pPr>
            <a:r>
              <a:rPr lang="en-GB" sz="1400" dirty="0">
                <a:ea typeface="Verdana"/>
                <a:cs typeface="Verdana" panose="020B0604030504040204" pitchFamily="34" charset="0"/>
              </a:rPr>
              <a:t>Improved evidence tracking of benefits realised through new ways of working</a:t>
            </a:r>
          </a:p>
          <a:p>
            <a:pPr marL="285750" indent="-285750">
              <a:buFont typeface="Arial" panose="020B0604020202020204" pitchFamily="34" charset="0"/>
              <a:buChar char="•"/>
            </a:pPr>
            <a:r>
              <a:rPr lang="en-GB" sz="1400" dirty="0">
                <a:ea typeface="Verdana" panose="020B0604030504040204" pitchFamily="34" charset="0"/>
                <a:cs typeface="Verdana" panose="020B0604030504040204" pitchFamily="34" charset="0"/>
              </a:rPr>
              <a:t>Continued use of PSIRF and promoting our role supporting other Trusts implementing the framework</a:t>
            </a:r>
          </a:p>
          <a:p>
            <a:pPr marL="285750" indent="-285750">
              <a:buFont typeface="Arial" panose="020B0604020202020204" pitchFamily="34" charset="0"/>
              <a:buChar char="•"/>
            </a:pPr>
            <a:r>
              <a:rPr lang="en-GB" sz="1400" dirty="0">
                <a:ea typeface="Verdana" panose="020B0604030504040204" pitchFamily="34" charset="0"/>
                <a:cs typeface="Verdana" panose="020B0604030504040204" pitchFamily="34" charset="0"/>
              </a:rPr>
              <a:t>Rollout of SIPs across all service areas</a:t>
            </a:r>
          </a:p>
          <a:p>
            <a:pPr marL="285750" indent="-285750">
              <a:buFont typeface="Arial" panose="020B0604020202020204" pitchFamily="34" charset="0"/>
              <a:buChar char="•"/>
            </a:pPr>
            <a:r>
              <a:rPr lang="en-GB" sz="1400" dirty="0">
                <a:solidFill>
                  <a:srgbClr val="000000"/>
                </a:solidFill>
                <a:effectLst/>
              </a:rPr>
              <a:t>Identify any learning or recommendations </a:t>
            </a:r>
            <a:r>
              <a:rPr lang="en-GB" sz="1400" dirty="0" smtClean="0">
                <a:solidFill>
                  <a:srgbClr val="000000"/>
                </a:solidFill>
                <a:effectLst/>
              </a:rPr>
              <a:t/>
            </a:r>
            <a:br>
              <a:rPr lang="en-GB" sz="1400" dirty="0" smtClean="0">
                <a:solidFill>
                  <a:srgbClr val="000000"/>
                </a:solidFill>
                <a:effectLst/>
              </a:rPr>
            </a:br>
            <a:r>
              <a:rPr lang="en-GB" sz="1400" dirty="0" smtClean="0">
                <a:solidFill>
                  <a:srgbClr val="000000"/>
                </a:solidFill>
                <a:effectLst/>
              </a:rPr>
              <a:t>emerging </a:t>
            </a:r>
            <a:r>
              <a:rPr lang="en-GB" sz="1400" dirty="0">
                <a:solidFill>
                  <a:srgbClr val="000000"/>
                </a:solidFill>
                <a:effectLst/>
              </a:rPr>
              <a:t>from the EMHII</a:t>
            </a:r>
            <a:endParaRPr lang="en-GB" sz="1400"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400" dirty="0">
                <a:cs typeface="Verdana" panose="020B0604030504040204" pitchFamily="34" charset="0"/>
              </a:rPr>
              <a:t>Continuing to get the basics rights and </a:t>
            </a:r>
            <a:r>
              <a:rPr lang="en-GB" sz="1400" dirty="0" smtClean="0">
                <a:cs typeface="Verdana" panose="020B0604030504040204" pitchFamily="34" charset="0"/>
              </a:rPr>
              <a:t/>
            </a:r>
            <a:br>
              <a:rPr lang="en-GB" sz="1400" dirty="0" smtClean="0">
                <a:cs typeface="Verdana" panose="020B0604030504040204" pitchFamily="34" charset="0"/>
              </a:rPr>
            </a:br>
            <a:r>
              <a:rPr lang="en-GB" sz="1400" dirty="0" smtClean="0">
                <a:cs typeface="Verdana" panose="020B0604030504040204" pitchFamily="34" charset="0"/>
              </a:rPr>
              <a:t>upholding </a:t>
            </a:r>
            <a:r>
              <a:rPr lang="en-GB" sz="1400" dirty="0">
                <a:cs typeface="Verdana" panose="020B0604030504040204" pitchFamily="34" charset="0"/>
              </a:rPr>
              <a:t>the highest professional standards</a:t>
            </a:r>
          </a:p>
          <a:p>
            <a:pPr marL="285750" indent="-285750">
              <a:buFont typeface="Arial" panose="020B0604020202020204" pitchFamily="34" charset="0"/>
              <a:buChar char="•"/>
            </a:pPr>
            <a:r>
              <a:rPr lang="en-GB" sz="1400" dirty="0"/>
              <a:t>Evidencing the ‘feedback loop’ from patients, </a:t>
            </a:r>
            <a:r>
              <a:rPr lang="en-GB" sz="1400" dirty="0" smtClean="0"/>
              <a:t/>
            </a:r>
            <a:br>
              <a:rPr lang="en-GB" sz="1400" dirty="0" smtClean="0"/>
            </a:br>
            <a:r>
              <a:rPr lang="en-GB" sz="1400" dirty="0" smtClean="0"/>
              <a:t>families </a:t>
            </a:r>
            <a:r>
              <a:rPr lang="en-GB" sz="1400" dirty="0"/>
              <a:t>and partners in our improvement work</a:t>
            </a:r>
          </a:p>
          <a:p>
            <a:pPr marL="285750" indent="-285750">
              <a:buFont typeface="Arial" panose="020B0604020202020204" pitchFamily="34" charset="0"/>
              <a:buChar char="•"/>
            </a:pPr>
            <a:r>
              <a:rPr lang="en-GB" sz="1400" dirty="0"/>
              <a:t>Benchmarking our safety work against </a:t>
            </a:r>
            <a:r>
              <a:rPr lang="en-GB" sz="1400" dirty="0" smtClean="0"/>
              <a:t>national</a:t>
            </a:r>
            <a:br>
              <a:rPr lang="en-GB" sz="1400" dirty="0" smtClean="0"/>
            </a:br>
            <a:r>
              <a:rPr lang="en-GB" sz="1400" dirty="0" smtClean="0"/>
              <a:t>leaders </a:t>
            </a:r>
            <a:r>
              <a:rPr lang="en-GB" sz="1400" dirty="0"/>
              <a:t>in health and across industries</a:t>
            </a:r>
          </a:p>
          <a:p>
            <a:pPr marL="233680" indent="-233680">
              <a:lnSpc>
                <a:spcPct val="100000"/>
              </a:lnSpc>
              <a:buFont typeface="Arial" panose="020B0604020202020204" pitchFamily="34" charset="0"/>
              <a:buChar char="•"/>
            </a:pPr>
            <a:endParaRPr lang="en-GB" dirty="0"/>
          </a:p>
        </p:txBody>
      </p:sp>
      <p:sp>
        <p:nvSpPr>
          <p:cNvPr id="7" name="Slide Number Placeholder 6"/>
          <p:cNvSpPr>
            <a:spLocks noGrp="1"/>
          </p:cNvSpPr>
          <p:nvPr>
            <p:ph type="sldNum" sz="quarter" idx="4294967295"/>
          </p:nvPr>
        </p:nvSpPr>
        <p:spPr>
          <a:xfrm>
            <a:off x="9448800" y="6499225"/>
            <a:ext cx="2743200" cy="365125"/>
          </a:xfrm>
          <a:prstGeom prst="rect">
            <a:avLst/>
          </a:prstGeom>
        </p:spPr>
        <p:txBody>
          <a:bodyPr/>
          <a:lstStyle/>
          <a:p>
            <a:r>
              <a:rPr lang="en-GB" dirty="0"/>
              <a:t>P</a:t>
            </a:r>
            <a:r>
              <a:rPr lang="en-GB" dirty="0" smtClean="0"/>
              <a:t>.</a:t>
            </a:r>
            <a:endParaRPr lang="en-GB" dirty="0"/>
          </a:p>
        </p:txBody>
      </p:sp>
      <p:sp>
        <p:nvSpPr>
          <p:cNvPr id="4" name="AutoShape 172">
            <a:extLst>
              <a:ext uri="{FF2B5EF4-FFF2-40B4-BE49-F238E27FC236}">
                <a16:creationId xmlns:a16="http://schemas.microsoft.com/office/drawing/2014/main" id="{6EE06E6D-2968-934E-3A3C-CCB021860BC2}"/>
              </a:ext>
            </a:extLst>
          </p:cNvPr>
          <p:cNvSpPr>
            <a:spLocks noChangeAspect="1"/>
          </p:cNvSpPr>
          <p:nvPr/>
        </p:nvSpPr>
        <p:spPr bwMode="auto">
          <a:xfrm>
            <a:off x="9809129" y="295147"/>
            <a:ext cx="1404304" cy="1288081"/>
          </a:xfrm>
          <a:custGeom>
            <a:avLst/>
            <a:gdLst/>
            <a:ahLst/>
            <a:cxnLst/>
            <a:rect l="0" t="0" r="r" b="b"/>
            <a:pathLst>
              <a:path w="21600" h="21600">
                <a:moveTo>
                  <a:pt x="18720" y="17074"/>
                </a:moveTo>
                <a:cubicBezTo>
                  <a:pt x="18720" y="16649"/>
                  <a:pt x="18577" y="16281"/>
                  <a:pt x="18292" y="15970"/>
                </a:cubicBezTo>
                <a:cubicBezTo>
                  <a:pt x="18007" y="15659"/>
                  <a:pt x="17670" y="15504"/>
                  <a:pt x="17280" y="15504"/>
                </a:cubicBezTo>
                <a:cubicBezTo>
                  <a:pt x="16890" y="15504"/>
                  <a:pt x="16552" y="15659"/>
                  <a:pt x="16268" y="15970"/>
                </a:cubicBezTo>
                <a:cubicBezTo>
                  <a:pt x="15982" y="16281"/>
                  <a:pt x="15839" y="16649"/>
                  <a:pt x="15839" y="17074"/>
                </a:cubicBezTo>
                <a:cubicBezTo>
                  <a:pt x="15839" y="17507"/>
                  <a:pt x="15981" y="17877"/>
                  <a:pt x="16262" y="18184"/>
                </a:cubicBezTo>
                <a:cubicBezTo>
                  <a:pt x="16542" y="18491"/>
                  <a:pt x="16882" y="18644"/>
                  <a:pt x="17280" y="18644"/>
                </a:cubicBezTo>
                <a:cubicBezTo>
                  <a:pt x="17677" y="18644"/>
                  <a:pt x="18017" y="18491"/>
                  <a:pt x="18297" y="18184"/>
                </a:cubicBezTo>
                <a:cubicBezTo>
                  <a:pt x="18579" y="17877"/>
                  <a:pt x="18720" y="17507"/>
                  <a:pt x="18720" y="17074"/>
                </a:cubicBezTo>
                <a:close/>
                <a:moveTo>
                  <a:pt x="18720" y="4514"/>
                </a:moveTo>
                <a:cubicBezTo>
                  <a:pt x="18720" y="4089"/>
                  <a:pt x="18577" y="3721"/>
                  <a:pt x="18292" y="3410"/>
                </a:cubicBezTo>
                <a:cubicBezTo>
                  <a:pt x="18007" y="3099"/>
                  <a:pt x="17670" y="2944"/>
                  <a:pt x="17280" y="2944"/>
                </a:cubicBezTo>
                <a:cubicBezTo>
                  <a:pt x="16890" y="2944"/>
                  <a:pt x="16552" y="3099"/>
                  <a:pt x="16268" y="3410"/>
                </a:cubicBezTo>
                <a:cubicBezTo>
                  <a:pt x="15982" y="3721"/>
                  <a:pt x="15839" y="4089"/>
                  <a:pt x="15839" y="4514"/>
                </a:cubicBezTo>
                <a:cubicBezTo>
                  <a:pt x="15839" y="4947"/>
                  <a:pt x="15981" y="5317"/>
                  <a:pt x="16262" y="5624"/>
                </a:cubicBezTo>
                <a:cubicBezTo>
                  <a:pt x="16542" y="5931"/>
                  <a:pt x="16882" y="6084"/>
                  <a:pt x="17280" y="6084"/>
                </a:cubicBezTo>
                <a:cubicBezTo>
                  <a:pt x="17677" y="6084"/>
                  <a:pt x="18017" y="5931"/>
                  <a:pt x="18297" y="5624"/>
                </a:cubicBezTo>
                <a:cubicBezTo>
                  <a:pt x="18579" y="5317"/>
                  <a:pt x="18720" y="4947"/>
                  <a:pt x="18720" y="4514"/>
                </a:cubicBezTo>
                <a:close/>
                <a:moveTo>
                  <a:pt x="21600" y="16215"/>
                </a:moveTo>
                <a:lnTo>
                  <a:pt x="21600" y="17932"/>
                </a:lnTo>
                <a:cubicBezTo>
                  <a:pt x="21600" y="18063"/>
                  <a:pt x="21041" y="18190"/>
                  <a:pt x="19924" y="18313"/>
                </a:cubicBezTo>
                <a:cubicBezTo>
                  <a:pt x="19833" y="18534"/>
                  <a:pt x="19721" y="18746"/>
                  <a:pt x="19586" y="18951"/>
                </a:cubicBezTo>
                <a:cubicBezTo>
                  <a:pt x="19969" y="19875"/>
                  <a:pt x="20159" y="20439"/>
                  <a:pt x="20159" y="20643"/>
                </a:cubicBezTo>
                <a:cubicBezTo>
                  <a:pt x="20159" y="20676"/>
                  <a:pt x="20145" y="20705"/>
                  <a:pt x="20115" y="20729"/>
                </a:cubicBezTo>
                <a:cubicBezTo>
                  <a:pt x="19200" y="21310"/>
                  <a:pt x="18734" y="21600"/>
                  <a:pt x="18720" y="21600"/>
                </a:cubicBezTo>
                <a:cubicBezTo>
                  <a:pt x="18660" y="21600"/>
                  <a:pt x="18487" y="21408"/>
                  <a:pt x="18202" y="21023"/>
                </a:cubicBezTo>
                <a:cubicBezTo>
                  <a:pt x="17917" y="20639"/>
                  <a:pt x="17722" y="20361"/>
                  <a:pt x="17617" y="20190"/>
                </a:cubicBezTo>
                <a:cubicBezTo>
                  <a:pt x="17468" y="20206"/>
                  <a:pt x="17355" y="20214"/>
                  <a:pt x="17280" y="20214"/>
                </a:cubicBezTo>
                <a:cubicBezTo>
                  <a:pt x="17204" y="20214"/>
                  <a:pt x="17092" y="20206"/>
                  <a:pt x="16942" y="20190"/>
                </a:cubicBezTo>
                <a:cubicBezTo>
                  <a:pt x="16837" y="20361"/>
                  <a:pt x="16643" y="20639"/>
                  <a:pt x="16357" y="21023"/>
                </a:cubicBezTo>
                <a:cubicBezTo>
                  <a:pt x="16072" y="21408"/>
                  <a:pt x="15900" y="21600"/>
                  <a:pt x="15839" y="21600"/>
                </a:cubicBezTo>
                <a:cubicBezTo>
                  <a:pt x="15825" y="21600"/>
                  <a:pt x="15360" y="21310"/>
                  <a:pt x="14445" y="20729"/>
                </a:cubicBezTo>
                <a:cubicBezTo>
                  <a:pt x="14414" y="20705"/>
                  <a:pt x="14400" y="20676"/>
                  <a:pt x="14400" y="20643"/>
                </a:cubicBezTo>
                <a:cubicBezTo>
                  <a:pt x="14400" y="20439"/>
                  <a:pt x="14591" y="19875"/>
                  <a:pt x="14973" y="18951"/>
                </a:cubicBezTo>
                <a:cubicBezTo>
                  <a:pt x="14839" y="18746"/>
                  <a:pt x="14726" y="18534"/>
                  <a:pt x="14636" y="18313"/>
                </a:cubicBezTo>
                <a:cubicBezTo>
                  <a:pt x="13519" y="18190"/>
                  <a:pt x="12960" y="18063"/>
                  <a:pt x="12960" y="17932"/>
                </a:cubicBezTo>
                <a:lnTo>
                  <a:pt x="12960" y="16215"/>
                </a:lnTo>
                <a:cubicBezTo>
                  <a:pt x="12960" y="16085"/>
                  <a:pt x="13519" y="15958"/>
                  <a:pt x="14636" y="15835"/>
                </a:cubicBezTo>
                <a:cubicBezTo>
                  <a:pt x="14734" y="15598"/>
                  <a:pt x="14846" y="15385"/>
                  <a:pt x="14973" y="15197"/>
                </a:cubicBezTo>
                <a:cubicBezTo>
                  <a:pt x="14591" y="14273"/>
                  <a:pt x="14400" y="13709"/>
                  <a:pt x="14400" y="13505"/>
                </a:cubicBezTo>
                <a:cubicBezTo>
                  <a:pt x="14400" y="13472"/>
                  <a:pt x="14414" y="13443"/>
                  <a:pt x="14445" y="13419"/>
                </a:cubicBezTo>
                <a:cubicBezTo>
                  <a:pt x="14474" y="13402"/>
                  <a:pt x="14606" y="13321"/>
                  <a:pt x="14839" y="13174"/>
                </a:cubicBezTo>
                <a:cubicBezTo>
                  <a:pt x="15071" y="13026"/>
                  <a:pt x="15292" y="12887"/>
                  <a:pt x="15503" y="12757"/>
                </a:cubicBezTo>
                <a:cubicBezTo>
                  <a:pt x="15713" y="12626"/>
                  <a:pt x="15825" y="12560"/>
                  <a:pt x="15839" y="12560"/>
                </a:cubicBezTo>
                <a:cubicBezTo>
                  <a:pt x="15900" y="12560"/>
                  <a:pt x="16072" y="12750"/>
                  <a:pt x="16357" y="13130"/>
                </a:cubicBezTo>
                <a:cubicBezTo>
                  <a:pt x="16643" y="13511"/>
                  <a:pt x="16837" y="13787"/>
                  <a:pt x="16942" y="13958"/>
                </a:cubicBezTo>
                <a:cubicBezTo>
                  <a:pt x="17092" y="13942"/>
                  <a:pt x="17204" y="13934"/>
                  <a:pt x="17280" y="13934"/>
                </a:cubicBezTo>
                <a:cubicBezTo>
                  <a:pt x="17355" y="13934"/>
                  <a:pt x="17468" y="13942"/>
                  <a:pt x="17617" y="13958"/>
                </a:cubicBezTo>
                <a:cubicBezTo>
                  <a:pt x="18000" y="13378"/>
                  <a:pt x="18345" y="12920"/>
                  <a:pt x="18652" y="12585"/>
                </a:cubicBezTo>
                <a:lnTo>
                  <a:pt x="18720" y="12560"/>
                </a:lnTo>
                <a:cubicBezTo>
                  <a:pt x="18750" y="12560"/>
                  <a:pt x="19215" y="12846"/>
                  <a:pt x="20115" y="13419"/>
                </a:cubicBezTo>
                <a:cubicBezTo>
                  <a:pt x="20145" y="13443"/>
                  <a:pt x="20159" y="13472"/>
                  <a:pt x="20159" y="13505"/>
                </a:cubicBezTo>
                <a:cubicBezTo>
                  <a:pt x="20159" y="13709"/>
                  <a:pt x="19969" y="14273"/>
                  <a:pt x="19586" y="15197"/>
                </a:cubicBezTo>
                <a:cubicBezTo>
                  <a:pt x="19713" y="15385"/>
                  <a:pt x="19825" y="15598"/>
                  <a:pt x="19924" y="15835"/>
                </a:cubicBezTo>
                <a:cubicBezTo>
                  <a:pt x="21041" y="15958"/>
                  <a:pt x="21600" y="16085"/>
                  <a:pt x="21600" y="16215"/>
                </a:cubicBezTo>
                <a:close/>
                <a:moveTo>
                  <a:pt x="21600" y="3655"/>
                </a:moveTo>
                <a:lnTo>
                  <a:pt x="21600" y="5372"/>
                </a:lnTo>
                <a:cubicBezTo>
                  <a:pt x="21600" y="5503"/>
                  <a:pt x="21041" y="5630"/>
                  <a:pt x="19924" y="5753"/>
                </a:cubicBezTo>
                <a:cubicBezTo>
                  <a:pt x="19833" y="5973"/>
                  <a:pt x="19721" y="6186"/>
                  <a:pt x="19586" y="6390"/>
                </a:cubicBezTo>
                <a:cubicBezTo>
                  <a:pt x="19969" y="7315"/>
                  <a:pt x="20159" y="7879"/>
                  <a:pt x="20159" y="8083"/>
                </a:cubicBezTo>
                <a:cubicBezTo>
                  <a:pt x="20159" y="8116"/>
                  <a:pt x="20145" y="8145"/>
                  <a:pt x="20115" y="8169"/>
                </a:cubicBezTo>
                <a:cubicBezTo>
                  <a:pt x="19200" y="8750"/>
                  <a:pt x="18734" y="9040"/>
                  <a:pt x="18720" y="9040"/>
                </a:cubicBezTo>
                <a:cubicBezTo>
                  <a:pt x="18660" y="9040"/>
                  <a:pt x="18487" y="8848"/>
                  <a:pt x="18202" y="8463"/>
                </a:cubicBezTo>
                <a:cubicBezTo>
                  <a:pt x="17917" y="8079"/>
                  <a:pt x="17722" y="7801"/>
                  <a:pt x="17617" y="7629"/>
                </a:cubicBezTo>
                <a:cubicBezTo>
                  <a:pt x="17468" y="7646"/>
                  <a:pt x="17355" y="7654"/>
                  <a:pt x="17280" y="7654"/>
                </a:cubicBezTo>
                <a:cubicBezTo>
                  <a:pt x="17204" y="7654"/>
                  <a:pt x="17092" y="7646"/>
                  <a:pt x="16942" y="7629"/>
                </a:cubicBezTo>
                <a:cubicBezTo>
                  <a:pt x="16837" y="7801"/>
                  <a:pt x="16643" y="8079"/>
                  <a:pt x="16357" y="8463"/>
                </a:cubicBezTo>
                <a:cubicBezTo>
                  <a:pt x="16072" y="8848"/>
                  <a:pt x="15900" y="9040"/>
                  <a:pt x="15839" y="9040"/>
                </a:cubicBezTo>
                <a:cubicBezTo>
                  <a:pt x="15825" y="9040"/>
                  <a:pt x="15360" y="8750"/>
                  <a:pt x="14445" y="8169"/>
                </a:cubicBezTo>
                <a:cubicBezTo>
                  <a:pt x="14414" y="8145"/>
                  <a:pt x="14400" y="8116"/>
                  <a:pt x="14400" y="8083"/>
                </a:cubicBezTo>
                <a:cubicBezTo>
                  <a:pt x="14400" y="7879"/>
                  <a:pt x="14591" y="7315"/>
                  <a:pt x="14973" y="6390"/>
                </a:cubicBezTo>
                <a:cubicBezTo>
                  <a:pt x="14839" y="6186"/>
                  <a:pt x="14726" y="5973"/>
                  <a:pt x="14636" y="5753"/>
                </a:cubicBezTo>
                <a:cubicBezTo>
                  <a:pt x="13519" y="5630"/>
                  <a:pt x="12960" y="5503"/>
                  <a:pt x="12960" y="5372"/>
                </a:cubicBezTo>
                <a:lnTo>
                  <a:pt x="12960" y="3655"/>
                </a:lnTo>
                <a:cubicBezTo>
                  <a:pt x="12960" y="3525"/>
                  <a:pt x="13519" y="3398"/>
                  <a:pt x="14636" y="3275"/>
                </a:cubicBezTo>
                <a:cubicBezTo>
                  <a:pt x="14734" y="3038"/>
                  <a:pt x="14846" y="2825"/>
                  <a:pt x="14973" y="2637"/>
                </a:cubicBezTo>
                <a:cubicBezTo>
                  <a:pt x="14591" y="1713"/>
                  <a:pt x="14400" y="1149"/>
                  <a:pt x="14400" y="944"/>
                </a:cubicBezTo>
                <a:cubicBezTo>
                  <a:pt x="14400" y="912"/>
                  <a:pt x="14414" y="883"/>
                  <a:pt x="14445" y="859"/>
                </a:cubicBezTo>
                <a:cubicBezTo>
                  <a:pt x="14474" y="842"/>
                  <a:pt x="14606" y="760"/>
                  <a:pt x="14839" y="613"/>
                </a:cubicBezTo>
                <a:cubicBezTo>
                  <a:pt x="15071" y="466"/>
                  <a:pt x="15292" y="327"/>
                  <a:pt x="15503" y="196"/>
                </a:cubicBezTo>
                <a:cubicBezTo>
                  <a:pt x="15713" y="66"/>
                  <a:pt x="15825" y="0"/>
                  <a:pt x="15839" y="0"/>
                </a:cubicBezTo>
                <a:cubicBezTo>
                  <a:pt x="15900" y="0"/>
                  <a:pt x="16072" y="190"/>
                  <a:pt x="16357" y="570"/>
                </a:cubicBezTo>
                <a:cubicBezTo>
                  <a:pt x="16643" y="951"/>
                  <a:pt x="16837" y="1227"/>
                  <a:pt x="16942" y="1398"/>
                </a:cubicBezTo>
                <a:cubicBezTo>
                  <a:pt x="17092" y="1382"/>
                  <a:pt x="17204" y="1374"/>
                  <a:pt x="17280" y="1374"/>
                </a:cubicBezTo>
                <a:cubicBezTo>
                  <a:pt x="17355" y="1374"/>
                  <a:pt x="17468" y="1382"/>
                  <a:pt x="17617" y="1398"/>
                </a:cubicBezTo>
                <a:cubicBezTo>
                  <a:pt x="18000" y="818"/>
                  <a:pt x="18345" y="360"/>
                  <a:pt x="18652" y="25"/>
                </a:cubicBezTo>
                <a:lnTo>
                  <a:pt x="18720" y="0"/>
                </a:lnTo>
                <a:cubicBezTo>
                  <a:pt x="18750" y="0"/>
                  <a:pt x="19215" y="286"/>
                  <a:pt x="20115" y="859"/>
                </a:cubicBezTo>
                <a:cubicBezTo>
                  <a:pt x="20145" y="883"/>
                  <a:pt x="20159" y="912"/>
                  <a:pt x="20159" y="944"/>
                </a:cubicBezTo>
                <a:cubicBezTo>
                  <a:pt x="20159" y="1149"/>
                  <a:pt x="19969" y="1713"/>
                  <a:pt x="19586" y="2637"/>
                </a:cubicBezTo>
                <a:cubicBezTo>
                  <a:pt x="19713" y="2825"/>
                  <a:pt x="19825" y="3038"/>
                  <a:pt x="19924" y="3275"/>
                </a:cubicBezTo>
                <a:cubicBezTo>
                  <a:pt x="21041" y="3398"/>
                  <a:pt x="21600" y="3525"/>
                  <a:pt x="21600" y="3655"/>
                </a:cubicBezTo>
                <a:close/>
                <a:moveTo>
                  <a:pt x="9236" y="13014"/>
                </a:moveTo>
                <a:cubicBezTo>
                  <a:pt x="9799" y="12401"/>
                  <a:pt x="10080" y="11661"/>
                  <a:pt x="10080" y="10794"/>
                </a:cubicBezTo>
                <a:cubicBezTo>
                  <a:pt x="10080" y="9927"/>
                  <a:pt x="9799" y="9187"/>
                  <a:pt x="9236" y="8574"/>
                </a:cubicBezTo>
                <a:cubicBezTo>
                  <a:pt x="8673" y="7960"/>
                  <a:pt x="7995" y="7654"/>
                  <a:pt x="7200" y="7654"/>
                </a:cubicBezTo>
                <a:cubicBezTo>
                  <a:pt x="6405" y="7654"/>
                  <a:pt x="5726" y="7960"/>
                  <a:pt x="5164" y="8574"/>
                </a:cubicBezTo>
                <a:cubicBezTo>
                  <a:pt x="4602" y="9187"/>
                  <a:pt x="4320" y="9927"/>
                  <a:pt x="4320" y="10794"/>
                </a:cubicBezTo>
                <a:cubicBezTo>
                  <a:pt x="4320" y="11661"/>
                  <a:pt x="4602" y="12401"/>
                  <a:pt x="5164" y="13014"/>
                </a:cubicBezTo>
                <a:cubicBezTo>
                  <a:pt x="5726" y="13627"/>
                  <a:pt x="6405" y="13934"/>
                  <a:pt x="7200" y="13934"/>
                </a:cubicBezTo>
                <a:cubicBezTo>
                  <a:pt x="7995" y="13934"/>
                  <a:pt x="8673" y="13627"/>
                  <a:pt x="9236" y="13014"/>
                </a:cubicBezTo>
                <a:close/>
                <a:moveTo>
                  <a:pt x="14400" y="9678"/>
                </a:moveTo>
                <a:lnTo>
                  <a:pt x="14400" y="11947"/>
                </a:lnTo>
                <a:cubicBezTo>
                  <a:pt x="14400" y="12029"/>
                  <a:pt x="14373" y="12108"/>
                  <a:pt x="14321" y="12186"/>
                </a:cubicBezTo>
                <a:cubicBezTo>
                  <a:pt x="14268" y="12264"/>
                  <a:pt x="14208" y="12307"/>
                  <a:pt x="14141" y="12315"/>
                </a:cubicBezTo>
                <a:lnTo>
                  <a:pt x="12397" y="12609"/>
                </a:lnTo>
                <a:cubicBezTo>
                  <a:pt x="12315" y="12895"/>
                  <a:pt x="12195" y="13206"/>
                  <a:pt x="12038" y="13541"/>
                </a:cubicBezTo>
                <a:cubicBezTo>
                  <a:pt x="12292" y="13934"/>
                  <a:pt x="12630" y="14404"/>
                  <a:pt x="13050" y="14952"/>
                </a:cubicBezTo>
                <a:cubicBezTo>
                  <a:pt x="13102" y="15034"/>
                  <a:pt x="13129" y="15116"/>
                  <a:pt x="13129" y="15197"/>
                </a:cubicBezTo>
                <a:cubicBezTo>
                  <a:pt x="13129" y="15295"/>
                  <a:pt x="13102" y="15373"/>
                  <a:pt x="13050" y="15430"/>
                </a:cubicBezTo>
                <a:cubicBezTo>
                  <a:pt x="12878" y="15676"/>
                  <a:pt x="12568" y="16042"/>
                  <a:pt x="12121" y="16528"/>
                </a:cubicBezTo>
                <a:cubicBezTo>
                  <a:pt x="11675" y="17015"/>
                  <a:pt x="11381" y="17258"/>
                  <a:pt x="11238" y="17258"/>
                </a:cubicBezTo>
                <a:cubicBezTo>
                  <a:pt x="11156" y="17258"/>
                  <a:pt x="11077" y="17229"/>
                  <a:pt x="11003" y="17172"/>
                </a:cubicBezTo>
                <a:lnTo>
                  <a:pt x="9708" y="16068"/>
                </a:lnTo>
                <a:cubicBezTo>
                  <a:pt x="9432" y="16224"/>
                  <a:pt x="9143" y="16350"/>
                  <a:pt x="8842" y="16448"/>
                </a:cubicBezTo>
                <a:cubicBezTo>
                  <a:pt x="8760" y="17332"/>
                  <a:pt x="8673" y="17965"/>
                  <a:pt x="8584" y="18350"/>
                </a:cubicBezTo>
                <a:cubicBezTo>
                  <a:pt x="8531" y="18546"/>
                  <a:pt x="8419" y="18644"/>
                  <a:pt x="8246" y="18644"/>
                </a:cubicBezTo>
                <a:lnTo>
                  <a:pt x="6153" y="18644"/>
                </a:lnTo>
                <a:cubicBezTo>
                  <a:pt x="6071" y="18644"/>
                  <a:pt x="5996" y="18613"/>
                  <a:pt x="5929" y="18552"/>
                </a:cubicBezTo>
                <a:cubicBezTo>
                  <a:pt x="5862" y="18491"/>
                  <a:pt x="5824" y="18419"/>
                  <a:pt x="5817" y="18337"/>
                </a:cubicBezTo>
                <a:lnTo>
                  <a:pt x="5557" y="16461"/>
                </a:lnTo>
                <a:cubicBezTo>
                  <a:pt x="5303" y="16379"/>
                  <a:pt x="5021" y="16252"/>
                  <a:pt x="4714" y="16080"/>
                </a:cubicBezTo>
                <a:lnTo>
                  <a:pt x="3386" y="17172"/>
                </a:lnTo>
                <a:cubicBezTo>
                  <a:pt x="3334" y="17229"/>
                  <a:pt x="3258" y="17258"/>
                  <a:pt x="3161" y="17258"/>
                </a:cubicBezTo>
                <a:cubicBezTo>
                  <a:pt x="3079" y="17258"/>
                  <a:pt x="3000" y="17225"/>
                  <a:pt x="2926" y="17160"/>
                </a:cubicBezTo>
                <a:cubicBezTo>
                  <a:pt x="1845" y="16072"/>
                  <a:pt x="1305" y="15418"/>
                  <a:pt x="1305" y="15197"/>
                </a:cubicBezTo>
                <a:cubicBezTo>
                  <a:pt x="1305" y="15124"/>
                  <a:pt x="1332" y="15046"/>
                  <a:pt x="1384" y="14964"/>
                </a:cubicBezTo>
                <a:cubicBezTo>
                  <a:pt x="1459" y="14850"/>
                  <a:pt x="1613" y="14633"/>
                  <a:pt x="1845" y="14314"/>
                </a:cubicBezTo>
                <a:cubicBezTo>
                  <a:pt x="2078" y="13995"/>
                  <a:pt x="2254" y="13746"/>
                  <a:pt x="2374" y="13566"/>
                </a:cubicBezTo>
                <a:cubicBezTo>
                  <a:pt x="2202" y="13206"/>
                  <a:pt x="2070" y="12871"/>
                  <a:pt x="1980" y="12560"/>
                </a:cubicBezTo>
                <a:lnTo>
                  <a:pt x="270" y="12266"/>
                </a:lnTo>
                <a:cubicBezTo>
                  <a:pt x="195" y="12258"/>
                  <a:pt x="132" y="12219"/>
                  <a:pt x="79" y="12149"/>
                </a:cubicBezTo>
                <a:cubicBezTo>
                  <a:pt x="27" y="12080"/>
                  <a:pt x="0" y="12000"/>
                  <a:pt x="0" y="11910"/>
                </a:cubicBezTo>
                <a:lnTo>
                  <a:pt x="0" y="9641"/>
                </a:lnTo>
                <a:cubicBezTo>
                  <a:pt x="0" y="9559"/>
                  <a:pt x="27" y="9480"/>
                  <a:pt x="79" y="9402"/>
                </a:cubicBezTo>
                <a:cubicBezTo>
                  <a:pt x="132" y="9324"/>
                  <a:pt x="191" y="9281"/>
                  <a:pt x="259" y="9273"/>
                </a:cubicBezTo>
                <a:lnTo>
                  <a:pt x="2002" y="8979"/>
                </a:lnTo>
                <a:cubicBezTo>
                  <a:pt x="2085" y="8693"/>
                  <a:pt x="2206" y="8382"/>
                  <a:pt x="2363" y="8046"/>
                </a:cubicBezTo>
                <a:cubicBezTo>
                  <a:pt x="2107" y="7654"/>
                  <a:pt x="1771" y="7184"/>
                  <a:pt x="1350" y="6636"/>
                </a:cubicBezTo>
                <a:cubicBezTo>
                  <a:pt x="1297" y="6546"/>
                  <a:pt x="1272" y="6464"/>
                  <a:pt x="1272" y="6390"/>
                </a:cubicBezTo>
                <a:cubicBezTo>
                  <a:pt x="1272" y="6292"/>
                  <a:pt x="1297" y="6211"/>
                  <a:pt x="1350" y="6145"/>
                </a:cubicBezTo>
                <a:cubicBezTo>
                  <a:pt x="1515" y="5900"/>
                  <a:pt x="1823" y="5536"/>
                  <a:pt x="2272" y="5054"/>
                </a:cubicBezTo>
                <a:cubicBezTo>
                  <a:pt x="2722" y="4571"/>
                  <a:pt x="3019" y="4330"/>
                  <a:pt x="3161" y="4330"/>
                </a:cubicBezTo>
                <a:cubicBezTo>
                  <a:pt x="3244" y="4330"/>
                  <a:pt x="3322" y="4358"/>
                  <a:pt x="3398" y="4416"/>
                </a:cubicBezTo>
                <a:lnTo>
                  <a:pt x="4691" y="5520"/>
                </a:lnTo>
                <a:cubicBezTo>
                  <a:pt x="4947" y="5372"/>
                  <a:pt x="5235" y="5242"/>
                  <a:pt x="5557" y="5127"/>
                </a:cubicBezTo>
                <a:cubicBezTo>
                  <a:pt x="5640" y="4244"/>
                  <a:pt x="5726" y="3614"/>
                  <a:pt x="5817" y="3238"/>
                </a:cubicBezTo>
                <a:cubicBezTo>
                  <a:pt x="5869" y="3042"/>
                  <a:pt x="5982" y="2944"/>
                  <a:pt x="6153" y="2944"/>
                </a:cubicBezTo>
                <a:lnTo>
                  <a:pt x="8246" y="2944"/>
                </a:lnTo>
                <a:cubicBezTo>
                  <a:pt x="8329" y="2944"/>
                  <a:pt x="8403" y="2975"/>
                  <a:pt x="8471" y="3036"/>
                </a:cubicBezTo>
                <a:cubicBezTo>
                  <a:pt x="8539" y="3097"/>
                  <a:pt x="8576" y="3169"/>
                  <a:pt x="8584" y="3250"/>
                </a:cubicBezTo>
                <a:lnTo>
                  <a:pt x="8842" y="5127"/>
                </a:lnTo>
                <a:cubicBezTo>
                  <a:pt x="9098" y="5209"/>
                  <a:pt x="9378" y="5335"/>
                  <a:pt x="9686" y="5507"/>
                </a:cubicBezTo>
                <a:lnTo>
                  <a:pt x="11014" y="4416"/>
                </a:lnTo>
                <a:cubicBezTo>
                  <a:pt x="11074" y="4358"/>
                  <a:pt x="11149" y="4330"/>
                  <a:pt x="11238" y="4330"/>
                </a:cubicBezTo>
                <a:cubicBezTo>
                  <a:pt x="11321" y="4330"/>
                  <a:pt x="11400" y="4363"/>
                  <a:pt x="11475" y="4428"/>
                </a:cubicBezTo>
                <a:cubicBezTo>
                  <a:pt x="12555" y="5516"/>
                  <a:pt x="13095" y="6170"/>
                  <a:pt x="13095" y="6390"/>
                </a:cubicBezTo>
                <a:cubicBezTo>
                  <a:pt x="13095" y="6464"/>
                  <a:pt x="13069" y="6542"/>
                  <a:pt x="13016" y="6624"/>
                </a:cubicBezTo>
                <a:cubicBezTo>
                  <a:pt x="12927" y="6754"/>
                  <a:pt x="12769" y="6975"/>
                  <a:pt x="12544" y="7286"/>
                </a:cubicBezTo>
                <a:cubicBezTo>
                  <a:pt x="12319" y="7597"/>
                  <a:pt x="12150" y="7842"/>
                  <a:pt x="12038" y="8022"/>
                </a:cubicBezTo>
                <a:cubicBezTo>
                  <a:pt x="12210" y="8414"/>
                  <a:pt x="12337" y="8750"/>
                  <a:pt x="12420" y="9028"/>
                </a:cubicBezTo>
                <a:lnTo>
                  <a:pt x="14130" y="9310"/>
                </a:lnTo>
                <a:cubicBezTo>
                  <a:pt x="14205" y="9326"/>
                  <a:pt x="14268" y="9369"/>
                  <a:pt x="14321" y="9439"/>
                </a:cubicBezTo>
                <a:cubicBezTo>
                  <a:pt x="14373" y="9508"/>
                  <a:pt x="14400" y="9588"/>
                  <a:pt x="14400" y="9678"/>
                </a:cubicBezTo>
                <a:close/>
                <a:moveTo>
                  <a:pt x="14400" y="9678"/>
                </a:moveTo>
              </a:path>
            </a:pathLst>
          </a:custGeom>
          <a:solidFill>
            <a:srgbClr val="7DC8FF"/>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2004394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C9F9A16-9310-091D-C8F9-906F3E758879}"/>
              </a:ext>
            </a:extLst>
          </p:cNvPr>
          <p:cNvSpPr>
            <a:spLocks noGrp="1"/>
          </p:cNvSpPr>
          <p:nvPr>
            <p:ph type="title" idx="4294967295"/>
          </p:nvPr>
        </p:nvSpPr>
        <p:spPr>
          <a:xfrm>
            <a:off x="725905" y="2346240"/>
            <a:ext cx="10515600" cy="1325563"/>
          </a:xfrm>
        </p:spPr>
        <p:txBody>
          <a:bodyPr/>
          <a:lstStyle/>
          <a:p>
            <a:r>
              <a:rPr lang="en-GB" sz="9600" dirty="0" smtClean="0">
                <a:solidFill>
                  <a:schemeClr val="tx2"/>
                </a:solidFill>
              </a:rPr>
              <a:t>APPENDIX</a:t>
            </a:r>
            <a:endParaRPr lang="en-GB" sz="9600" dirty="0">
              <a:solidFill>
                <a:schemeClr val="tx2"/>
              </a:solidFill>
            </a:endParaRPr>
          </a:p>
        </p:txBody>
      </p:sp>
    </p:spTree>
    <p:extLst>
      <p:ext uri="{BB962C8B-B14F-4D97-AF65-F5344CB8AC3E}">
        <p14:creationId xmlns:p14="http://schemas.microsoft.com/office/powerpoint/2010/main" val="8916158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8F4C7-9AB7-9ACB-8D61-78B7A4CA498F}"/>
              </a:ext>
            </a:extLst>
          </p:cNvPr>
          <p:cNvSpPr>
            <a:spLocks noGrp="1"/>
          </p:cNvSpPr>
          <p:nvPr>
            <p:ph type="title" idx="4294967295"/>
          </p:nvPr>
        </p:nvSpPr>
        <p:spPr>
          <a:xfrm>
            <a:off x="304800" y="338931"/>
            <a:ext cx="10515600" cy="1325563"/>
          </a:xfrm>
        </p:spPr>
        <p:txBody>
          <a:bodyPr/>
          <a:lstStyle/>
          <a:p>
            <a:r>
              <a:rPr lang="en-GB" dirty="0">
                <a:solidFill>
                  <a:schemeClr val="tx2"/>
                </a:solidFill>
                <a:latin typeface="Impact"/>
              </a:rPr>
              <a:t>AWARDS</a:t>
            </a:r>
            <a:endParaRPr lang="en-GB" dirty="0">
              <a:solidFill>
                <a:schemeClr val="tx2"/>
              </a:solidFill>
            </a:endParaRPr>
          </a:p>
        </p:txBody>
      </p:sp>
      <p:sp>
        <p:nvSpPr>
          <p:cNvPr id="3" name="Content Placeholder 2">
            <a:extLst>
              <a:ext uri="{FF2B5EF4-FFF2-40B4-BE49-F238E27FC236}">
                <a16:creationId xmlns:a16="http://schemas.microsoft.com/office/drawing/2014/main" id="{D1BF2A9F-E9D2-1AAE-58F9-895FCBD6DF70}"/>
              </a:ext>
            </a:extLst>
          </p:cNvPr>
          <p:cNvSpPr>
            <a:spLocks noGrp="1"/>
          </p:cNvSpPr>
          <p:nvPr>
            <p:ph idx="4294967295"/>
          </p:nvPr>
        </p:nvSpPr>
        <p:spPr>
          <a:xfrm>
            <a:off x="304800" y="1664494"/>
            <a:ext cx="10515600" cy="4351338"/>
          </a:xfrm>
        </p:spPr>
        <p:txBody>
          <a:bodyPr vert="horz" lIns="91440" tIns="45720" rIns="91440" bIns="45720" rtlCol="0" anchor="t">
            <a:normAutofit fontScale="55000" lnSpcReduction="20000"/>
          </a:bodyPr>
          <a:lstStyle/>
          <a:p>
            <a:pPr marL="0" indent="0" algn="l" rtl="0" fontAlgn="base">
              <a:buNone/>
            </a:pPr>
            <a:r>
              <a:rPr lang="en-US" b="1" i="0" u="sng" strike="noStrike" dirty="0">
                <a:solidFill>
                  <a:srgbClr val="000000"/>
                </a:solidFill>
                <a:effectLst/>
                <a:latin typeface="Verdana" panose="020B0604030504040204" pitchFamily="34" charset="0"/>
              </a:rPr>
              <a:t>2022</a:t>
            </a:r>
            <a:r>
              <a:rPr lang="en-GB" b="1" i="0" u="sng" dirty="0">
                <a:solidFill>
                  <a:srgbClr val="000000"/>
                </a:solidFill>
                <a:effectLst/>
                <a:latin typeface="Verdana" panose="020B0604030504040204" pitchFamily="34" charset="0"/>
              </a:rPr>
              <a:t>​</a:t>
            </a:r>
            <a:endParaRPr lang="en-GB" b="1" i="0" u="sng" dirty="0">
              <a:solidFill>
                <a:srgbClr val="000000"/>
              </a:solidFill>
              <a:effectLst/>
              <a:latin typeface="Segoe UI" panose="020B0502040204020203" pitchFamily="34" charset="0"/>
            </a:endParaRPr>
          </a:p>
          <a:p>
            <a:pPr algn="l" rtl="0" fontAlgn="base"/>
            <a:r>
              <a:rPr lang="en-GB" b="0" i="0" u="sng" strike="noStrike" dirty="0">
                <a:solidFill>
                  <a:srgbClr val="0563C1"/>
                </a:solidFill>
                <a:effectLst/>
                <a:latin typeface="Verdana" panose="020B0604030504040204" pitchFamily="34" charset="0"/>
                <a:hlinkClick r:id="rId2"/>
              </a:rPr>
              <a:t>Apprenticeship scheme wins national award</a:t>
            </a:r>
            <a:r>
              <a:rPr lang="en-GB" b="0" i="0" dirty="0">
                <a:solidFill>
                  <a:srgbClr val="000000"/>
                </a:solidFill>
                <a:effectLst/>
                <a:latin typeface="Verdana" panose="020B0604030504040204" pitchFamily="34" charset="0"/>
              </a:rPr>
              <a:t>​</a:t>
            </a:r>
            <a:endParaRPr lang="en-GB" b="0" i="0" dirty="0">
              <a:solidFill>
                <a:srgbClr val="000000"/>
              </a:solidFill>
              <a:effectLst/>
              <a:latin typeface="Segoe UI" panose="020B0502040204020203" pitchFamily="34" charset="0"/>
            </a:endParaRPr>
          </a:p>
          <a:p>
            <a:pPr algn="l" rtl="0" fontAlgn="base"/>
            <a:r>
              <a:rPr lang="en-GB" b="0" i="0" u="sng" strike="noStrike" dirty="0">
                <a:solidFill>
                  <a:srgbClr val="0563C1"/>
                </a:solidFill>
                <a:effectLst/>
                <a:latin typeface="Verdana" panose="020B0604030504040204" pitchFamily="34" charset="0"/>
                <a:hlinkClick r:id="rId3"/>
              </a:rPr>
              <a:t>Dedicated staff recognised in national awards</a:t>
            </a:r>
            <a:r>
              <a:rPr lang="en-GB" b="0" i="0" dirty="0">
                <a:solidFill>
                  <a:srgbClr val="000000"/>
                </a:solidFill>
                <a:effectLst/>
                <a:latin typeface="Verdana" panose="020B0604030504040204" pitchFamily="34" charset="0"/>
              </a:rPr>
              <a:t>​</a:t>
            </a:r>
            <a:endParaRPr lang="en-GB" b="0" i="0" dirty="0">
              <a:solidFill>
                <a:srgbClr val="000000"/>
              </a:solidFill>
              <a:effectLst/>
              <a:latin typeface="Segoe UI" panose="020B0502040204020203" pitchFamily="34" charset="0"/>
            </a:endParaRPr>
          </a:p>
          <a:p>
            <a:pPr algn="l" rtl="0" fontAlgn="base"/>
            <a:r>
              <a:rPr lang="en-GB" b="0" i="0" u="sng" strike="noStrike" dirty="0">
                <a:solidFill>
                  <a:srgbClr val="0563C1"/>
                </a:solidFill>
                <a:effectLst/>
                <a:latin typeface="Verdana" panose="020B0604030504040204" pitchFamily="34" charset="0"/>
                <a:hlinkClick r:id="rId4"/>
              </a:rPr>
              <a:t>Partnership Award for Mid Essex Rough Sleeper Initiative Outreach Scheme</a:t>
            </a:r>
            <a:r>
              <a:rPr lang="en-GB" b="0" i="0" dirty="0">
                <a:solidFill>
                  <a:srgbClr val="000000"/>
                </a:solidFill>
                <a:effectLst/>
                <a:latin typeface="Verdana" panose="020B0604030504040204" pitchFamily="34" charset="0"/>
              </a:rPr>
              <a:t>​</a:t>
            </a:r>
            <a:endParaRPr lang="en-GB" b="0" i="0" dirty="0">
              <a:solidFill>
                <a:srgbClr val="000000"/>
              </a:solidFill>
              <a:effectLst/>
              <a:latin typeface="Segoe UI" panose="020B0502040204020203" pitchFamily="34" charset="0"/>
            </a:endParaRPr>
          </a:p>
          <a:p>
            <a:pPr algn="l" rtl="0" fontAlgn="base"/>
            <a:r>
              <a:rPr lang="en-GB" b="0" i="0" u="sng" strike="noStrike" dirty="0">
                <a:solidFill>
                  <a:srgbClr val="0563C1"/>
                </a:solidFill>
                <a:effectLst/>
                <a:latin typeface="Verdana" panose="020B0604030504040204" pitchFamily="34" charset="0"/>
                <a:hlinkClick r:id="rId5"/>
              </a:rPr>
              <a:t>Basildon Mental Health Unit has won a national award</a:t>
            </a:r>
            <a:r>
              <a:rPr lang="en-GB" b="0" i="0" dirty="0">
                <a:solidFill>
                  <a:srgbClr val="000000"/>
                </a:solidFill>
                <a:effectLst/>
                <a:latin typeface="Verdana" panose="020B0604030504040204" pitchFamily="34" charset="0"/>
              </a:rPr>
              <a:t>​</a:t>
            </a:r>
            <a:endParaRPr lang="en-GB" b="0" i="0" dirty="0">
              <a:solidFill>
                <a:srgbClr val="000000"/>
              </a:solidFill>
              <a:effectLst/>
              <a:latin typeface="Segoe UI" panose="020B0502040204020203" pitchFamily="34" charset="0"/>
            </a:endParaRPr>
          </a:p>
          <a:p>
            <a:pPr algn="l" rtl="0" fontAlgn="base"/>
            <a:r>
              <a:rPr lang="en-GB" b="0" i="0" u="sng" strike="noStrike" dirty="0">
                <a:solidFill>
                  <a:srgbClr val="0563C1"/>
                </a:solidFill>
                <a:effectLst/>
                <a:latin typeface="Verdana" panose="020B0604030504040204" pitchFamily="34" charset="0"/>
                <a:hlinkClick r:id="rId6"/>
              </a:rPr>
              <a:t>EPUT scoops regional NHS Parliamentary Award</a:t>
            </a:r>
            <a:r>
              <a:rPr lang="en-GB" b="0" i="0" dirty="0">
                <a:solidFill>
                  <a:srgbClr val="000000"/>
                </a:solidFill>
                <a:effectLst/>
                <a:latin typeface="Verdana" panose="020B0604030504040204" pitchFamily="34" charset="0"/>
              </a:rPr>
              <a:t>​</a:t>
            </a:r>
            <a:endParaRPr lang="en-GB" b="0" i="0" dirty="0">
              <a:solidFill>
                <a:srgbClr val="000000"/>
              </a:solidFill>
              <a:effectLst/>
              <a:latin typeface="Segoe UI" panose="020B0502040204020203" pitchFamily="34" charset="0"/>
            </a:endParaRPr>
          </a:p>
          <a:p>
            <a:pPr algn="l" rtl="0" fontAlgn="base"/>
            <a:r>
              <a:rPr lang="en-GB" b="0" i="0" u="sng" strike="noStrike" dirty="0" err="1">
                <a:solidFill>
                  <a:srgbClr val="0563C1"/>
                </a:solidFill>
                <a:effectLst/>
                <a:latin typeface="Verdana" panose="020B0604030504040204" pitchFamily="34" charset="0"/>
                <a:hlinkClick r:id="rId7"/>
              </a:rPr>
              <a:t>Tendring</a:t>
            </a:r>
            <a:r>
              <a:rPr lang="en-GB" b="0" i="0" u="sng" strike="noStrike" dirty="0">
                <a:solidFill>
                  <a:srgbClr val="0563C1"/>
                </a:solidFill>
                <a:effectLst/>
                <a:latin typeface="Verdana" panose="020B0604030504040204" pitchFamily="34" charset="0"/>
                <a:hlinkClick r:id="rId7"/>
              </a:rPr>
              <a:t> roving support bus is a national award winner</a:t>
            </a:r>
            <a:r>
              <a:rPr lang="en-GB" b="0" i="0" dirty="0">
                <a:solidFill>
                  <a:srgbClr val="000000"/>
                </a:solidFill>
                <a:effectLst/>
                <a:latin typeface="Verdana" panose="020B0604030504040204" pitchFamily="34" charset="0"/>
              </a:rPr>
              <a:t>​</a:t>
            </a:r>
            <a:endParaRPr lang="en-GB" b="0" i="0" dirty="0">
              <a:solidFill>
                <a:srgbClr val="000000"/>
              </a:solidFill>
              <a:effectLst/>
              <a:latin typeface="Segoe UI" panose="020B0502040204020203" pitchFamily="34" charset="0"/>
            </a:endParaRPr>
          </a:p>
          <a:p>
            <a:pPr algn="l" rtl="0" fontAlgn="base"/>
            <a:r>
              <a:rPr lang="en-GB" b="0" i="0" u="sng" strike="noStrike" dirty="0">
                <a:solidFill>
                  <a:srgbClr val="0563C1"/>
                </a:solidFill>
                <a:effectLst/>
                <a:latin typeface="Verdana" panose="020B0604030504040204" pitchFamily="34" charset="0"/>
                <a:hlinkClick r:id="rId8"/>
              </a:rPr>
              <a:t>Here For You shortlisted for national award</a:t>
            </a:r>
            <a:r>
              <a:rPr lang="en-GB" b="0" i="0" dirty="0">
                <a:solidFill>
                  <a:srgbClr val="000000"/>
                </a:solidFill>
                <a:effectLst/>
                <a:latin typeface="Verdana" panose="020B0604030504040204" pitchFamily="34" charset="0"/>
              </a:rPr>
              <a:t>​</a:t>
            </a:r>
            <a:endParaRPr lang="en-GB" b="0" i="0" dirty="0">
              <a:solidFill>
                <a:srgbClr val="000000"/>
              </a:solidFill>
              <a:effectLst/>
              <a:latin typeface="Segoe UI" panose="020B0502040204020203" pitchFamily="34" charset="0"/>
            </a:endParaRPr>
          </a:p>
          <a:p>
            <a:pPr algn="l" rtl="0" fontAlgn="base"/>
            <a:r>
              <a:rPr lang="en-GB" b="0" i="0" u="sng" strike="noStrike" dirty="0">
                <a:solidFill>
                  <a:srgbClr val="0563C1"/>
                </a:solidFill>
                <a:effectLst/>
                <a:latin typeface="Verdana" panose="020B0604030504040204" pitchFamily="34" charset="0"/>
                <a:hlinkClick r:id="rId9"/>
              </a:rPr>
              <a:t>EPUT colleagues shortlisted in two Nursing Times Workforce Award categories</a:t>
            </a:r>
            <a:r>
              <a:rPr lang="en-GB" b="0" i="0" dirty="0">
                <a:solidFill>
                  <a:srgbClr val="000000"/>
                </a:solidFill>
                <a:effectLst/>
                <a:latin typeface="Verdana" panose="020B0604030504040204" pitchFamily="34" charset="0"/>
              </a:rPr>
              <a:t>​</a:t>
            </a:r>
            <a:endParaRPr lang="en-GB" b="0" i="0" dirty="0">
              <a:solidFill>
                <a:srgbClr val="000000"/>
              </a:solidFill>
              <a:effectLst/>
              <a:latin typeface="Segoe UI" panose="020B0502040204020203" pitchFamily="34" charset="0"/>
            </a:endParaRPr>
          </a:p>
          <a:p>
            <a:pPr algn="l" rtl="0" fontAlgn="base"/>
            <a:r>
              <a:rPr lang="en-GB" b="0" i="0" u="sng" strike="noStrike" dirty="0">
                <a:solidFill>
                  <a:srgbClr val="0563C1"/>
                </a:solidFill>
                <a:effectLst/>
                <a:latin typeface="Verdana" panose="020B0604030504040204" pitchFamily="34" charset="0"/>
                <a:hlinkClick r:id="rId10"/>
              </a:rPr>
              <a:t>EPUT’s COVID vaccination service for seafarers recognised as one of the best in the world</a:t>
            </a:r>
            <a:r>
              <a:rPr lang="en-GB" b="0" i="0" dirty="0">
                <a:solidFill>
                  <a:srgbClr val="000000"/>
                </a:solidFill>
                <a:effectLst/>
                <a:latin typeface="Verdana" panose="020B0604030504040204" pitchFamily="34" charset="0"/>
              </a:rPr>
              <a:t>​</a:t>
            </a:r>
          </a:p>
          <a:p>
            <a:pPr algn="l" rtl="0" fontAlgn="base"/>
            <a:r>
              <a:rPr lang="en-GB" dirty="0">
                <a:solidFill>
                  <a:srgbClr val="000000"/>
                </a:solidFill>
                <a:latin typeface="+mn-lt"/>
                <a:hlinkClick r:id="rId3"/>
              </a:rPr>
              <a:t>Dedicated Trust staff celebrate success at the Positive Practice in Mental Health Awards – CAMHS Inpatient Services winner of Addressing Inequalities in Mental Health</a:t>
            </a:r>
            <a:endParaRPr lang="en-US" b="1" i="0" u="sng" strike="noStrike" dirty="0">
              <a:solidFill>
                <a:srgbClr val="000000"/>
              </a:solidFill>
              <a:effectLst/>
              <a:latin typeface="Verdana" panose="020B0604030504040204" pitchFamily="34" charset="0"/>
            </a:endParaRPr>
          </a:p>
          <a:p>
            <a:pPr marL="0" indent="0" algn="l" rtl="0" fontAlgn="base">
              <a:buNone/>
            </a:pPr>
            <a:r>
              <a:rPr lang="en-US" b="1" i="0" u="sng" strike="noStrike" dirty="0">
                <a:solidFill>
                  <a:srgbClr val="000000"/>
                </a:solidFill>
                <a:effectLst/>
                <a:latin typeface="Verdana" panose="020B0604030504040204" pitchFamily="34" charset="0"/>
              </a:rPr>
              <a:t>2021</a:t>
            </a:r>
            <a:r>
              <a:rPr lang="en-GB" b="1" i="0" u="sng" dirty="0">
                <a:solidFill>
                  <a:srgbClr val="000000"/>
                </a:solidFill>
                <a:effectLst/>
                <a:latin typeface="Verdana" panose="020B0604030504040204" pitchFamily="34" charset="0"/>
              </a:rPr>
              <a:t>​</a:t>
            </a:r>
            <a:endParaRPr lang="en-GB" b="1" i="0" u="sng" dirty="0">
              <a:solidFill>
                <a:srgbClr val="000000"/>
              </a:solidFill>
              <a:effectLst/>
              <a:latin typeface="Segoe UI" panose="020B0502040204020203" pitchFamily="34" charset="0"/>
            </a:endParaRPr>
          </a:p>
          <a:p>
            <a:pPr algn="l" rtl="0" fontAlgn="base"/>
            <a:r>
              <a:rPr lang="en-GB" b="0" i="0" strike="noStrike" dirty="0">
                <a:solidFill>
                  <a:srgbClr val="0563C1"/>
                </a:solidFill>
                <a:effectLst/>
                <a:latin typeface="Verdana" panose="020B0604030504040204" pitchFamily="34" charset="0"/>
                <a:hlinkClick r:id="rId11"/>
              </a:rPr>
              <a:t>Essex Partnership University hospital ward wins national award for outstanding palliative and end of life care</a:t>
            </a:r>
            <a:r>
              <a:rPr lang="en-GB" b="0" i="0" dirty="0">
                <a:solidFill>
                  <a:srgbClr val="000000"/>
                </a:solidFill>
                <a:effectLst/>
                <a:latin typeface="Verdana" panose="020B0604030504040204" pitchFamily="34" charset="0"/>
              </a:rPr>
              <a:t>​</a:t>
            </a:r>
            <a:endParaRPr lang="en-GB" b="0" i="0" dirty="0">
              <a:solidFill>
                <a:srgbClr val="000000"/>
              </a:solidFill>
              <a:effectLst/>
              <a:latin typeface="Segoe UI" panose="020B0502040204020203" pitchFamily="34" charset="0"/>
            </a:endParaRPr>
          </a:p>
          <a:p>
            <a:pPr algn="l" rtl="0" fontAlgn="base"/>
            <a:r>
              <a:rPr lang="en-GB" b="0" i="0" strike="noStrike" dirty="0">
                <a:solidFill>
                  <a:srgbClr val="0563C1"/>
                </a:solidFill>
                <a:effectLst/>
                <a:latin typeface="Verdana" panose="020B0604030504040204" pitchFamily="34" charset="0"/>
                <a:hlinkClick r:id="rId12"/>
              </a:rPr>
              <a:t>EPUT awarded gold accreditation from Employer Recognition Scheme</a:t>
            </a:r>
            <a:endParaRPr lang="en-GB" b="0" i="0" dirty="0">
              <a:solidFill>
                <a:srgbClr val="000000"/>
              </a:solidFill>
              <a:effectLst/>
              <a:latin typeface="Segoe UI" panose="020B0502040204020203" pitchFamily="34" charset="0"/>
            </a:endParaRPr>
          </a:p>
          <a:p>
            <a:endParaRPr lang="en-GB" dirty="0"/>
          </a:p>
        </p:txBody>
      </p:sp>
      <p:sp>
        <p:nvSpPr>
          <p:cNvPr id="4" name="Text Placeholder 3">
            <a:extLst>
              <a:ext uri="{FF2B5EF4-FFF2-40B4-BE49-F238E27FC236}">
                <a16:creationId xmlns:a16="http://schemas.microsoft.com/office/drawing/2014/main" id="{D8F28F74-544F-A4C2-757B-900F0F3A3A7B}"/>
              </a:ext>
            </a:extLst>
          </p:cNvPr>
          <p:cNvSpPr>
            <a:spLocks noGrp="1"/>
          </p:cNvSpPr>
          <p:nvPr>
            <p:ph type="body" sz="half" idx="4294967295"/>
          </p:nvPr>
        </p:nvSpPr>
        <p:spPr>
          <a:xfrm>
            <a:off x="192505" y="980678"/>
            <a:ext cx="9448800" cy="431027"/>
          </a:xfrm>
        </p:spPr>
        <p:txBody>
          <a:bodyPr/>
          <a:lstStyle/>
          <a:p>
            <a:pPr marL="0" indent="0">
              <a:buNone/>
            </a:pPr>
            <a:r>
              <a:rPr lang="en-GB" sz="3200" i="1" dirty="0">
                <a:solidFill>
                  <a:schemeClr val="tx2"/>
                </a:solidFill>
                <a:latin typeface="+mj-lt"/>
              </a:rPr>
              <a:t>CELEBRATING THE WORK OF OUR STAFF</a:t>
            </a:r>
          </a:p>
        </p:txBody>
      </p:sp>
      <p:sp>
        <p:nvSpPr>
          <p:cNvPr id="6" name="Slide Number Placeholder 5">
            <a:extLst>
              <a:ext uri="{FF2B5EF4-FFF2-40B4-BE49-F238E27FC236}">
                <a16:creationId xmlns:a16="http://schemas.microsoft.com/office/drawing/2014/main" id="{17AC555A-9846-6394-463E-FD00A78D7BCB}"/>
              </a:ext>
            </a:extLst>
          </p:cNvPr>
          <p:cNvSpPr>
            <a:spLocks noGrp="1"/>
          </p:cNvSpPr>
          <p:nvPr>
            <p:ph type="sldNum" sz="quarter" idx="4294967295"/>
          </p:nvPr>
        </p:nvSpPr>
        <p:spPr>
          <a:xfrm>
            <a:off x="9448800" y="6499225"/>
            <a:ext cx="2743200" cy="365125"/>
          </a:xfrm>
          <a:prstGeom prst="rect">
            <a:avLst/>
          </a:prstGeom>
        </p:spPr>
        <p:txBody>
          <a:bodyPr/>
          <a:lstStyle/>
          <a:p>
            <a:r>
              <a:rPr lang="en-GB"/>
              <a:t>P.</a:t>
            </a:r>
            <a:fld id="{A126BD80-4063-464F-A49F-27FB3ACB3C65}" type="slidenum">
              <a:rPr lang="en-GB" smtClean="0"/>
              <a:pPr/>
              <a:t>25</a:t>
            </a:fld>
            <a:endParaRPr lang="en-GB"/>
          </a:p>
        </p:txBody>
      </p:sp>
    </p:spTree>
    <p:extLst>
      <p:ext uri="{BB962C8B-B14F-4D97-AF65-F5344CB8AC3E}">
        <p14:creationId xmlns:p14="http://schemas.microsoft.com/office/powerpoint/2010/main" val="35447584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F8573-1FD8-CC79-7536-ADBE172B13A8}"/>
              </a:ext>
            </a:extLst>
          </p:cNvPr>
          <p:cNvSpPr>
            <a:spLocks noGrp="1"/>
          </p:cNvSpPr>
          <p:nvPr>
            <p:ph type="title" idx="4294967295"/>
          </p:nvPr>
        </p:nvSpPr>
        <p:spPr>
          <a:xfrm>
            <a:off x="272716" y="322889"/>
            <a:ext cx="10515600" cy="1325563"/>
          </a:xfrm>
        </p:spPr>
        <p:txBody>
          <a:bodyPr/>
          <a:lstStyle/>
          <a:p>
            <a:r>
              <a:rPr lang="en-GB" dirty="0">
                <a:solidFill>
                  <a:schemeClr val="tx2"/>
                </a:solidFill>
                <a:latin typeface="Impact"/>
              </a:rPr>
              <a:t>GLOSSARY OF TERMS</a:t>
            </a:r>
            <a:endParaRPr lang="en-GB" dirty="0">
              <a:solidFill>
                <a:schemeClr val="tx2"/>
              </a:solidFill>
            </a:endParaRPr>
          </a:p>
        </p:txBody>
      </p:sp>
      <p:sp>
        <p:nvSpPr>
          <p:cNvPr id="8" name="Content Placeholder 7">
            <a:extLst>
              <a:ext uri="{FF2B5EF4-FFF2-40B4-BE49-F238E27FC236}">
                <a16:creationId xmlns:a16="http://schemas.microsoft.com/office/drawing/2014/main" id="{73FA35D5-091C-483F-6DD6-E0CF2D72DF1A}"/>
              </a:ext>
            </a:extLst>
          </p:cNvPr>
          <p:cNvSpPr>
            <a:spLocks noGrp="1"/>
          </p:cNvSpPr>
          <p:nvPr>
            <p:ph idx="4294967295"/>
          </p:nvPr>
        </p:nvSpPr>
        <p:spPr>
          <a:xfrm>
            <a:off x="272716" y="985670"/>
            <a:ext cx="5791200" cy="4351338"/>
          </a:xfrm>
        </p:spPr>
        <p:txBody>
          <a:bodyPr vert="horz" lIns="91440" tIns="45720" rIns="91440" bIns="45720" rtlCol="0" anchor="t">
            <a:noAutofit/>
          </a:bodyPr>
          <a:lstStyle/>
          <a:p>
            <a:r>
              <a:rPr lang="en-GB" sz="900" b="1" dirty="0">
                <a:effectLst/>
                <a:cs typeface="Verdana" panose="020B0604030504040204" pitchFamily="34" charset="0"/>
              </a:rPr>
              <a:t>ADE:</a:t>
            </a:r>
            <a:r>
              <a:rPr lang="en-GB" sz="900" dirty="0">
                <a:effectLst/>
                <a:cs typeface="Verdana" panose="020B0604030504040204" pitchFamily="34" charset="0"/>
              </a:rPr>
              <a:t> Adverse Drug Events</a:t>
            </a:r>
          </a:p>
          <a:p>
            <a:r>
              <a:rPr lang="en-GB" sz="900" b="1" dirty="0">
                <a:effectLst/>
                <a:cs typeface="Verdana" panose="020B0604030504040204" pitchFamily="34" charset="0"/>
              </a:rPr>
              <a:t>BSOG:</a:t>
            </a:r>
            <a:r>
              <a:rPr lang="en-GB" sz="900" dirty="0">
                <a:effectLst/>
                <a:cs typeface="Verdana" panose="020B0604030504040204" pitchFamily="34" charset="0"/>
              </a:rPr>
              <a:t> Board Safety Oversight Group. A Executive and non-executive meeting chaired by a member of the Trust Board. Membership includes the ESOG members, the Trust Secretary, and two non-executive directors.</a:t>
            </a:r>
          </a:p>
          <a:p>
            <a:r>
              <a:rPr lang="en-GB" sz="900" b="1" dirty="0">
                <a:effectLst/>
                <a:cs typeface="Verdana" panose="020B0604030504040204" pitchFamily="34" charset="0"/>
              </a:rPr>
              <a:t>CAMHS:</a:t>
            </a:r>
            <a:r>
              <a:rPr lang="en-GB" sz="900" dirty="0">
                <a:effectLst/>
                <a:cs typeface="Verdana" panose="020B0604030504040204" pitchFamily="34" charset="0"/>
              </a:rPr>
              <a:t> Children and adolescent mental health service</a:t>
            </a:r>
          </a:p>
          <a:p>
            <a:r>
              <a:rPr lang="en-GB" sz="900" b="1" dirty="0">
                <a:effectLst/>
                <a:cs typeface="Verdana" panose="020B0604030504040204" pitchFamily="34" charset="0"/>
              </a:rPr>
              <a:t>CAP:</a:t>
            </a:r>
            <a:r>
              <a:rPr lang="en-GB" sz="900" dirty="0">
                <a:effectLst/>
                <a:cs typeface="Verdana" panose="020B0604030504040204" pitchFamily="34" charset="0"/>
              </a:rPr>
              <a:t> Clinical Associate in Psychology.</a:t>
            </a:r>
          </a:p>
          <a:p>
            <a:r>
              <a:rPr lang="en-GB" sz="900" b="1" dirty="0">
                <a:effectLst/>
                <a:cs typeface="Verdana" panose="020B0604030504040204" pitchFamily="34" charset="0"/>
              </a:rPr>
              <a:t>Care Units:</a:t>
            </a:r>
            <a:r>
              <a:rPr lang="en-GB" sz="900" dirty="0">
                <a:effectLst/>
                <a:cs typeface="Verdana" panose="020B0604030504040204" pitchFamily="34" charset="0"/>
              </a:rPr>
              <a:t> The structure we have used in our Target Operating Model to organise and manage our services. Care Units have been established with dedicated leadership teams to own safety, quality and improvement at a local level</a:t>
            </a:r>
          </a:p>
          <a:p>
            <a:r>
              <a:rPr lang="en-GB" sz="900" b="1" dirty="0">
                <a:effectLst/>
                <a:cs typeface="Verdana" panose="020B0604030504040204" pitchFamily="34" charset="0"/>
              </a:rPr>
              <a:t>Co-production:</a:t>
            </a:r>
            <a:r>
              <a:rPr lang="en-GB" sz="900" dirty="0">
                <a:effectLst/>
                <a:cs typeface="Verdana" panose="020B0604030504040204" pitchFamily="34" charset="0"/>
              </a:rPr>
              <a:t> When an individual influences the support and services they receive, or when groups of people get together to influence the way that services are designed, commissioned or delivered</a:t>
            </a:r>
          </a:p>
          <a:p>
            <a:r>
              <a:rPr lang="en-GB" sz="900" b="1" dirty="0">
                <a:effectLst/>
                <a:cs typeface="Verdana" panose="020B0604030504040204" pitchFamily="34" charset="0"/>
              </a:rPr>
              <a:t>CQC:</a:t>
            </a:r>
            <a:r>
              <a:rPr lang="en-GB" sz="900" dirty="0">
                <a:effectLst/>
                <a:cs typeface="Verdana" panose="020B0604030504040204" pitchFamily="34" charset="0"/>
              </a:rPr>
              <a:t> Care and Quality Commission</a:t>
            </a:r>
          </a:p>
          <a:p>
            <a:r>
              <a:rPr lang="en-GB" sz="900" b="1" dirty="0">
                <a:effectLst/>
                <a:cs typeface="Verdana" panose="020B0604030504040204" pitchFamily="34" charset="0"/>
              </a:rPr>
              <a:t>ECOL:</a:t>
            </a:r>
            <a:r>
              <a:rPr lang="en-GB" sz="900" dirty="0">
                <a:effectLst/>
                <a:cs typeface="Verdana" panose="020B0604030504040204" pitchFamily="34" charset="0"/>
              </a:rPr>
              <a:t> EPUT Culture of Learning</a:t>
            </a:r>
          </a:p>
          <a:p>
            <a:r>
              <a:rPr lang="en-GB" sz="900" b="1" dirty="0">
                <a:effectLst/>
                <a:cs typeface="Verdana" panose="020B0604030504040204" pitchFamily="34" charset="0"/>
              </a:rPr>
              <a:t>EMHII: </a:t>
            </a:r>
            <a:r>
              <a:rPr lang="en-GB" sz="900" dirty="0">
                <a:cs typeface="Verdana" panose="020B0604030504040204" pitchFamily="34" charset="0"/>
              </a:rPr>
              <a:t>Essex Mental Health Independent Inquiry</a:t>
            </a:r>
            <a:endParaRPr lang="en-GB" sz="900" b="1" dirty="0">
              <a:effectLst/>
              <a:cs typeface="Verdana" panose="020B0604030504040204" pitchFamily="34" charset="0"/>
            </a:endParaRPr>
          </a:p>
          <a:p>
            <a:r>
              <a:rPr lang="en-GB" sz="900" b="1" dirty="0">
                <a:effectLst/>
                <a:cs typeface="Verdana" panose="020B0604030504040204" pitchFamily="34" charset="0"/>
              </a:rPr>
              <a:t>EPMA:</a:t>
            </a:r>
            <a:r>
              <a:rPr lang="en-GB" sz="900" dirty="0">
                <a:effectLst/>
                <a:cs typeface="Verdana" panose="020B0604030504040204" pitchFamily="34" charset="0"/>
              </a:rPr>
              <a:t> Electronic Prescribing and Medicines Administration</a:t>
            </a:r>
          </a:p>
          <a:p>
            <a:r>
              <a:rPr lang="en-GB" sz="900" b="1" dirty="0">
                <a:effectLst/>
                <a:cs typeface="Verdana" panose="020B0604030504040204" pitchFamily="34" charset="0"/>
              </a:rPr>
              <a:t>EPR:</a:t>
            </a:r>
            <a:r>
              <a:rPr lang="en-GB" sz="900" dirty="0">
                <a:effectLst/>
                <a:cs typeface="Verdana" panose="020B0604030504040204" pitchFamily="34" charset="0"/>
              </a:rPr>
              <a:t> Electronic Patient Record</a:t>
            </a:r>
          </a:p>
          <a:p>
            <a:r>
              <a:rPr lang="en-GB" sz="900" b="1" dirty="0">
                <a:effectLst/>
                <a:cs typeface="Verdana" panose="020B0604030504040204" pitchFamily="34" charset="0"/>
              </a:rPr>
              <a:t>ESOG:</a:t>
            </a:r>
            <a:r>
              <a:rPr lang="en-GB" sz="900" dirty="0">
                <a:effectLst/>
                <a:cs typeface="Verdana" panose="020B0604030504040204" pitchFamily="34" charset="0"/>
              </a:rPr>
              <a:t> Executive Safety Oversight Group. An Executive meeting chaired by the Chief Executive with the remit to oversee safety improvement work and provide assurance the planning and delivery of the safety strategy.</a:t>
            </a:r>
          </a:p>
          <a:p>
            <a:r>
              <a:rPr lang="en-GB" sz="900" b="1" dirty="0">
                <a:effectLst/>
                <a:cs typeface="Verdana" panose="020B0604030504040204" pitchFamily="34" charset="0"/>
              </a:rPr>
              <a:t>HIE:</a:t>
            </a:r>
            <a:r>
              <a:rPr lang="en-GB" sz="900" dirty="0">
                <a:effectLst/>
                <a:cs typeface="Verdana" panose="020B0604030504040204" pitchFamily="34" charset="0"/>
              </a:rPr>
              <a:t> Health Information Exchange. This enables care professionals to view shared care records</a:t>
            </a:r>
          </a:p>
          <a:p>
            <a:r>
              <a:rPr lang="en-GB" sz="900" b="1" dirty="0">
                <a:effectLst/>
                <a:cs typeface="Verdana" panose="020B0604030504040204" pitchFamily="34" charset="0"/>
              </a:rPr>
              <a:t>HPFT:</a:t>
            </a:r>
            <a:r>
              <a:rPr lang="en-GB" sz="900" dirty="0">
                <a:effectLst/>
                <a:cs typeface="Verdana" panose="020B0604030504040204" pitchFamily="34" charset="0"/>
              </a:rPr>
              <a:t> Hertfordshire Partnership Foundation Trust</a:t>
            </a:r>
          </a:p>
          <a:p>
            <a:r>
              <a:rPr lang="en-GB" sz="900" b="1" dirty="0">
                <a:effectLst/>
                <a:cs typeface="Verdana" panose="020B0604030504040204" pitchFamily="34" charset="0"/>
              </a:rPr>
              <a:t>HSE:</a:t>
            </a:r>
            <a:r>
              <a:rPr lang="en-GB" sz="900" dirty="0">
                <a:effectLst/>
                <a:cs typeface="Verdana" panose="020B0604030504040204" pitchFamily="34" charset="0"/>
              </a:rPr>
              <a:t> Health and Safety Executive</a:t>
            </a:r>
          </a:p>
          <a:p>
            <a:r>
              <a:rPr lang="en-GB" sz="900" b="1" dirty="0">
                <a:effectLst/>
                <a:cs typeface="Verdana" panose="020B0604030504040204" pitchFamily="34" charset="0"/>
              </a:rPr>
              <a:t>HSJ:</a:t>
            </a:r>
            <a:r>
              <a:rPr lang="en-GB" sz="900" dirty="0">
                <a:effectLst/>
                <a:cs typeface="Verdana" panose="020B0604030504040204" pitchFamily="34" charset="0"/>
              </a:rPr>
              <a:t> Health Service Journal. An industry news service that covers policy and management in the NHS.</a:t>
            </a:r>
          </a:p>
          <a:p>
            <a:endParaRPr lang="en-GB" sz="900" dirty="0">
              <a:effectLst/>
              <a:cs typeface="Verdana" panose="020B0604030504040204" pitchFamily="34" charset="0"/>
            </a:endParaRPr>
          </a:p>
        </p:txBody>
      </p:sp>
      <p:sp>
        <p:nvSpPr>
          <p:cNvPr id="5" name="Content Placeholder 4">
            <a:extLst>
              <a:ext uri="{FF2B5EF4-FFF2-40B4-BE49-F238E27FC236}">
                <a16:creationId xmlns:a16="http://schemas.microsoft.com/office/drawing/2014/main" id="{8D59562B-79D0-7F73-FC43-2DE11B72AD94}"/>
              </a:ext>
            </a:extLst>
          </p:cNvPr>
          <p:cNvSpPr>
            <a:spLocks noGrp="1"/>
          </p:cNvSpPr>
          <p:nvPr>
            <p:ph idx="4294967295"/>
          </p:nvPr>
        </p:nvSpPr>
        <p:spPr>
          <a:xfrm>
            <a:off x="6224337" y="985670"/>
            <a:ext cx="5967663" cy="5387975"/>
          </a:xfrm>
        </p:spPr>
        <p:txBody>
          <a:bodyPr>
            <a:noAutofit/>
          </a:bodyPr>
          <a:lstStyle/>
          <a:p>
            <a:r>
              <a:rPr lang="en-GB" sz="900" b="1" dirty="0" err="1">
                <a:effectLst/>
                <a:cs typeface="Verdana" panose="020B0604030504040204" pitchFamily="34" charset="0"/>
              </a:rPr>
              <a:t>iWantGreatCare</a:t>
            </a:r>
            <a:r>
              <a:rPr lang="en-GB" sz="900" b="1" dirty="0">
                <a:effectLst/>
                <a:cs typeface="Verdana" panose="020B0604030504040204" pitchFamily="34" charset="0"/>
              </a:rPr>
              <a:t>:</a:t>
            </a:r>
            <a:r>
              <a:rPr lang="en-GB" sz="900" dirty="0">
                <a:effectLst/>
                <a:cs typeface="Verdana" panose="020B0604030504040204" pitchFamily="34" charset="0"/>
              </a:rPr>
              <a:t> An online platform for patients, service users and families to provide reviews and ratings on the services we provide. All feedback is anonymous.  </a:t>
            </a:r>
            <a:endParaRPr lang="en-GB" sz="900" b="1" dirty="0">
              <a:effectLst/>
              <a:cs typeface="Verdana" panose="020B0604030504040204" pitchFamily="34" charset="0"/>
            </a:endParaRPr>
          </a:p>
          <a:p>
            <a:r>
              <a:rPr lang="en-GB" sz="900" b="1" dirty="0">
                <a:effectLst/>
                <a:cs typeface="Verdana" panose="020B0604030504040204" pitchFamily="34" charset="0"/>
              </a:rPr>
              <a:t>KPI:</a:t>
            </a:r>
            <a:r>
              <a:rPr lang="en-GB" sz="900" dirty="0">
                <a:effectLst/>
                <a:cs typeface="Verdana" panose="020B0604030504040204" pitchFamily="34" charset="0"/>
              </a:rPr>
              <a:t> Key Performance Indicator</a:t>
            </a:r>
          </a:p>
          <a:p>
            <a:r>
              <a:rPr lang="en-GB" sz="900" b="1" dirty="0">
                <a:effectLst/>
                <a:cs typeface="Verdana" panose="020B0604030504040204" pitchFamily="34" charset="0"/>
              </a:rPr>
              <a:t>L50:</a:t>
            </a:r>
            <a:r>
              <a:rPr lang="en-GB" sz="900" dirty="0">
                <a:effectLst/>
                <a:cs typeface="Verdana" panose="020B0604030504040204" pitchFamily="34" charset="0"/>
              </a:rPr>
              <a:t> A meeting of the organisation’s 50 senior leaders</a:t>
            </a:r>
          </a:p>
          <a:p>
            <a:r>
              <a:rPr lang="en-GB" sz="900" b="1" dirty="0">
                <a:effectLst/>
                <a:cs typeface="Verdana" panose="020B0604030504040204" pitchFamily="34" charset="0"/>
              </a:rPr>
              <a:t>LPC:</a:t>
            </a:r>
            <a:r>
              <a:rPr lang="en-GB" sz="900" dirty="0">
                <a:effectLst/>
                <a:cs typeface="Verdana" panose="020B0604030504040204" pitchFamily="34" charset="0"/>
              </a:rPr>
              <a:t> Learning Collaborative Partnership Group</a:t>
            </a:r>
          </a:p>
          <a:p>
            <a:r>
              <a:rPr lang="en-GB" sz="900" b="1" dirty="0" err="1">
                <a:effectLst/>
                <a:cs typeface="Verdana" panose="020B0604030504040204" pitchFamily="34" charset="0"/>
              </a:rPr>
              <a:t>MaST</a:t>
            </a:r>
            <a:r>
              <a:rPr lang="en-GB" sz="900" b="1" dirty="0">
                <a:effectLst/>
                <a:cs typeface="Verdana" panose="020B0604030504040204" pitchFamily="34" charset="0"/>
              </a:rPr>
              <a:t>:</a:t>
            </a:r>
            <a:r>
              <a:rPr lang="en-GB" sz="900" dirty="0">
                <a:effectLst/>
                <a:cs typeface="Verdana" panose="020B0604030504040204" pitchFamily="34" charset="0"/>
              </a:rPr>
              <a:t> A management and supervision tool used across out community mental health teams to better manage data on patients to speed up decision making </a:t>
            </a:r>
          </a:p>
          <a:p>
            <a:r>
              <a:rPr lang="en-GB" sz="900" b="1" dirty="0">
                <a:effectLst/>
                <a:cs typeface="Verdana" panose="020B0604030504040204" pitchFamily="34" charset="0"/>
              </a:rPr>
              <a:t>MHUCD:</a:t>
            </a:r>
            <a:r>
              <a:rPr lang="en-GB" sz="900" dirty="0">
                <a:effectLst/>
                <a:cs typeface="Verdana" panose="020B0604030504040204" pitchFamily="34" charset="0"/>
              </a:rPr>
              <a:t> Mental Health Urgent Care Department</a:t>
            </a:r>
          </a:p>
          <a:p>
            <a:r>
              <a:rPr lang="en-GB" sz="900" b="1" dirty="0">
                <a:effectLst/>
                <a:cs typeface="Verdana" panose="020B0604030504040204" pitchFamily="34" charset="0"/>
              </a:rPr>
              <a:t>OPEL 4:</a:t>
            </a:r>
            <a:r>
              <a:rPr lang="en-GB" sz="900" dirty="0">
                <a:effectLst/>
                <a:cs typeface="Verdana" panose="020B0604030504040204" pitchFamily="34" charset="0"/>
              </a:rPr>
              <a:t> Operational Pressures Escalation Levels Framework</a:t>
            </a:r>
          </a:p>
          <a:p>
            <a:r>
              <a:rPr lang="en-GB" sz="900" b="1" dirty="0">
                <a:effectLst/>
                <a:cs typeface="Verdana" panose="020B0604030504040204" pitchFamily="34" charset="0"/>
              </a:rPr>
              <a:t>PHSO:</a:t>
            </a:r>
            <a:r>
              <a:rPr lang="en-GB" sz="900" dirty="0">
                <a:effectLst/>
                <a:cs typeface="Verdana" panose="020B0604030504040204" pitchFamily="34" charset="0"/>
              </a:rPr>
              <a:t> Parliamentary and Health Service Ombudsman</a:t>
            </a:r>
          </a:p>
          <a:p>
            <a:r>
              <a:rPr lang="en-GB" sz="900" b="1" dirty="0">
                <a:effectLst/>
                <a:cs typeface="Verdana" panose="020B0604030504040204" pitchFamily="34" charset="0"/>
              </a:rPr>
              <a:t>Physical restraint:</a:t>
            </a:r>
            <a:r>
              <a:rPr lang="en-GB" sz="900" dirty="0">
                <a:effectLst/>
                <a:cs typeface="Verdana" panose="020B0604030504040204" pitchFamily="34" charset="0"/>
              </a:rPr>
              <a:t> Any direct physical contact where the intention of the person intervening is to prevent, restrict or subdue movement of the body, or part of the body of another person</a:t>
            </a:r>
          </a:p>
          <a:p>
            <a:r>
              <a:rPr lang="en-GB" sz="900" b="1" dirty="0">
                <a:effectLst/>
                <a:cs typeface="Verdana" panose="020B0604030504040204" pitchFamily="34" charset="0"/>
              </a:rPr>
              <a:t>PSIRF:</a:t>
            </a:r>
            <a:r>
              <a:rPr lang="en-GB" sz="900" dirty="0">
                <a:effectLst/>
                <a:cs typeface="Verdana" panose="020B0604030504040204" pitchFamily="34" charset="0"/>
              </a:rPr>
              <a:t> Patient Safety Incident Response Framework</a:t>
            </a:r>
          </a:p>
          <a:p>
            <a:r>
              <a:rPr lang="en-GB" sz="900" b="1" dirty="0">
                <a:effectLst/>
                <a:cs typeface="Verdana" panose="020B0604030504040204" pitchFamily="34" charset="0"/>
              </a:rPr>
              <a:t>Safety Summit:</a:t>
            </a:r>
            <a:r>
              <a:rPr lang="en-GB" sz="900" dirty="0">
                <a:effectLst/>
                <a:cs typeface="Verdana" panose="020B0604030504040204" pitchFamily="34" charset="0"/>
              </a:rPr>
              <a:t> A meeting that brings together partners from across the system to jointly discuss safety, quality and improvement</a:t>
            </a:r>
          </a:p>
          <a:p>
            <a:r>
              <a:rPr lang="en-GB" sz="900" b="1" dirty="0">
                <a:effectLst/>
                <a:cs typeface="Verdana" panose="020B0604030504040204" pitchFamily="34" charset="0"/>
              </a:rPr>
              <a:t>SIP:</a:t>
            </a:r>
            <a:r>
              <a:rPr lang="en-GB" sz="900" dirty="0">
                <a:effectLst/>
                <a:cs typeface="Verdana" panose="020B0604030504040204" pitchFamily="34" charset="0"/>
              </a:rPr>
              <a:t> Safety Improvement Plan</a:t>
            </a:r>
          </a:p>
          <a:p>
            <a:r>
              <a:rPr lang="en-GB" sz="900" b="1" dirty="0">
                <a:cs typeface="Verdana" panose="020B0604030504040204" pitchFamily="34" charset="0"/>
              </a:rPr>
              <a:t>SOPs: </a:t>
            </a:r>
            <a:r>
              <a:rPr lang="en-GB" sz="900" dirty="0">
                <a:cs typeface="Verdana" panose="020B0604030504040204" pitchFamily="34" charset="0"/>
              </a:rPr>
              <a:t>Standard Operating Procedures</a:t>
            </a:r>
            <a:endParaRPr lang="en-GB" sz="900" b="1" dirty="0">
              <a:effectLst/>
              <a:cs typeface="Verdana" panose="020B0604030504040204" pitchFamily="34" charset="0"/>
            </a:endParaRPr>
          </a:p>
          <a:p>
            <a:r>
              <a:rPr lang="en-GB" sz="900" b="1" dirty="0">
                <a:effectLst/>
                <a:cs typeface="Verdana" panose="020B0604030504040204" pitchFamily="34" charset="0"/>
              </a:rPr>
              <a:t>TASI: </a:t>
            </a:r>
            <a:r>
              <a:rPr lang="en-GB" sz="900" dirty="0">
                <a:effectLst/>
                <a:cs typeface="Verdana" panose="020B0604030504040204" pitchFamily="34" charset="0"/>
              </a:rPr>
              <a:t>Trauma and self injury</a:t>
            </a:r>
          </a:p>
          <a:p>
            <a:r>
              <a:rPr lang="en-GB" sz="900" b="1" dirty="0">
                <a:effectLst/>
                <a:cs typeface="Verdana" panose="020B0604030504040204" pitchFamily="34" charset="0"/>
              </a:rPr>
              <a:t>Time to Care:</a:t>
            </a:r>
            <a:r>
              <a:rPr lang="en-GB" sz="900" dirty="0">
                <a:effectLst/>
                <a:cs typeface="Verdana" panose="020B0604030504040204" pitchFamily="34" charset="0"/>
              </a:rPr>
              <a:t> A programme of projects being </a:t>
            </a:r>
            <a:r>
              <a:rPr lang="en-GB" sz="900" dirty="0" smtClean="0">
                <a:effectLst/>
                <a:cs typeface="Verdana" panose="020B0604030504040204" pitchFamily="34" charset="0"/>
              </a:rPr>
              <a:t/>
            </a:r>
            <a:br>
              <a:rPr lang="en-GB" sz="900" dirty="0" smtClean="0">
                <a:effectLst/>
                <a:cs typeface="Verdana" panose="020B0604030504040204" pitchFamily="34" charset="0"/>
              </a:rPr>
            </a:br>
            <a:r>
              <a:rPr lang="en-GB" sz="900" dirty="0" smtClean="0">
                <a:effectLst/>
                <a:cs typeface="Verdana" panose="020B0604030504040204" pitchFamily="34" charset="0"/>
              </a:rPr>
              <a:t>implemented </a:t>
            </a:r>
            <a:r>
              <a:rPr lang="en-GB" sz="900" dirty="0">
                <a:effectLst/>
                <a:cs typeface="Verdana" panose="020B0604030504040204" pitchFamily="34" charset="0"/>
              </a:rPr>
              <a:t>across the Trust to increase time </a:t>
            </a:r>
            <a:r>
              <a:rPr lang="en-GB" sz="900" dirty="0" smtClean="0">
                <a:effectLst/>
                <a:cs typeface="Verdana" panose="020B0604030504040204" pitchFamily="34" charset="0"/>
              </a:rPr>
              <a:t/>
            </a:r>
            <a:br>
              <a:rPr lang="en-GB" sz="900" dirty="0" smtClean="0">
                <a:effectLst/>
                <a:cs typeface="Verdana" panose="020B0604030504040204" pitchFamily="34" charset="0"/>
              </a:rPr>
            </a:br>
            <a:r>
              <a:rPr lang="en-GB" sz="900" dirty="0" smtClean="0">
                <a:effectLst/>
                <a:cs typeface="Verdana" panose="020B0604030504040204" pitchFamily="34" charset="0"/>
              </a:rPr>
              <a:t>available </a:t>
            </a:r>
            <a:r>
              <a:rPr lang="en-GB" sz="900" dirty="0">
                <a:effectLst/>
                <a:cs typeface="Verdana" panose="020B0604030504040204" pitchFamily="34" charset="0"/>
              </a:rPr>
              <a:t>of staff to deliver care to patients </a:t>
            </a:r>
            <a:r>
              <a:rPr lang="en-GB" sz="900" dirty="0" smtClean="0">
                <a:effectLst/>
                <a:cs typeface="Verdana" panose="020B0604030504040204" pitchFamily="34" charset="0"/>
              </a:rPr>
              <a:t>on</a:t>
            </a:r>
            <a:br>
              <a:rPr lang="en-GB" sz="900" dirty="0" smtClean="0">
                <a:effectLst/>
                <a:cs typeface="Verdana" panose="020B0604030504040204" pitchFamily="34" charset="0"/>
              </a:rPr>
            </a:br>
            <a:r>
              <a:rPr lang="en-GB" sz="900" dirty="0" smtClean="0">
                <a:effectLst/>
                <a:cs typeface="Verdana" panose="020B0604030504040204" pitchFamily="34" charset="0"/>
              </a:rPr>
              <a:t> </a:t>
            </a:r>
            <a:r>
              <a:rPr lang="en-GB" sz="900" dirty="0">
                <a:effectLst/>
                <a:cs typeface="Verdana" panose="020B0604030504040204" pitchFamily="34" charset="0"/>
              </a:rPr>
              <a:t>our inpatient mental health wards</a:t>
            </a:r>
          </a:p>
          <a:p>
            <a:r>
              <a:rPr lang="en-GB" sz="900" b="1" dirty="0">
                <a:effectLst/>
                <a:cs typeface="Verdana" panose="020B0604030504040204" pitchFamily="34" charset="0"/>
              </a:rPr>
              <a:t>WDES:</a:t>
            </a:r>
            <a:r>
              <a:rPr lang="en-GB" sz="900" dirty="0">
                <a:effectLst/>
                <a:cs typeface="Verdana" panose="020B0604030504040204" pitchFamily="34" charset="0"/>
              </a:rPr>
              <a:t> Workforce Disability </a:t>
            </a:r>
            <a:r>
              <a:rPr lang="en-GB" sz="900" dirty="0" smtClean="0">
                <a:effectLst/>
                <a:cs typeface="Verdana" panose="020B0604030504040204" pitchFamily="34" charset="0"/>
              </a:rPr>
              <a:t>Equality</a:t>
            </a:r>
            <a:br>
              <a:rPr lang="en-GB" sz="900" dirty="0" smtClean="0">
                <a:effectLst/>
                <a:cs typeface="Verdana" panose="020B0604030504040204" pitchFamily="34" charset="0"/>
              </a:rPr>
            </a:br>
            <a:r>
              <a:rPr lang="en-GB" sz="900" dirty="0" smtClean="0">
                <a:effectLst/>
                <a:cs typeface="Verdana" panose="020B0604030504040204" pitchFamily="34" charset="0"/>
              </a:rPr>
              <a:t>Standard</a:t>
            </a:r>
            <a:endParaRPr lang="en-GB" sz="900" dirty="0">
              <a:effectLst/>
              <a:cs typeface="Verdana" panose="020B0604030504040204" pitchFamily="34" charset="0"/>
            </a:endParaRPr>
          </a:p>
          <a:p>
            <a:r>
              <a:rPr lang="en-GB" sz="900" b="1" dirty="0">
                <a:effectLst/>
                <a:cs typeface="Verdana" panose="020B0604030504040204" pitchFamily="34" charset="0"/>
              </a:rPr>
              <a:t>WRES:</a:t>
            </a:r>
            <a:r>
              <a:rPr lang="en-GB" sz="900" dirty="0">
                <a:effectLst/>
                <a:cs typeface="Verdana" panose="020B0604030504040204" pitchFamily="34" charset="0"/>
              </a:rPr>
              <a:t> Workforce Race </a:t>
            </a:r>
            <a:r>
              <a:rPr lang="en-GB" sz="900" dirty="0" smtClean="0">
                <a:effectLst/>
                <a:cs typeface="Verdana" panose="020B0604030504040204" pitchFamily="34" charset="0"/>
              </a:rPr>
              <a:t>Equality</a:t>
            </a:r>
            <a:br>
              <a:rPr lang="en-GB" sz="900" dirty="0" smtClean="0">
                <a:effectLst/>
                <a:cs typeface="Verdana" panose="020B0604030504040204" pitchFamily="34" charset="0"/>
              </a:rPr>
            </a:br>
            <a:r>
              <a:rPr lang="en-GB" sz="900" dirty="0" smtClean="0">
                <a:effectLst/>
                <a:cs typeface="Verdana" panose="020B0604030504040204" pitchFamily="34" charset="0"/>
              </a:rPr>
              <a:t>Standard</a:t>
            </a:r>
            <a:endParaRPr lang="en-GB" sz="900" dirty="0">
              <a:effectLst/>
              <a:cs typeface="Verdana" panose="020B0604030504040204" pitchFamily="34" charset="0"/>
            </a:endParaRPr>
          </a:p>
          <a:p>
            <a:pPr>
              <a:lnSpc>
                <a:spcPct val="100000"/>
              </a:lnSpc>
            </a:pPr>
            <a:endParaRPr lang="en-GB" sz="900" dirty="0">
              <a:cs typeface="Verdana" panose="020B0604030504040204" pitchFamily="34" charset="0"/>
            </a:endParaRPr>
          </a:p>
        </p:txBody>
      </p:sp>
    </p:spTree>
    <p:extLst>
      <p:ext uri="{BB962C8B-B14F-4D97-AF65-F5344CB8AC3E}">
        <p14:creationId xmlns:p14="http://schemas.microsoft.com/office/powerpoint/2010/main" val="40416248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3816" y="1331341"/>
            <a:ext cx="10515600" cy="2451227"/>
          </a:xfrm>
          <a:prstGeom prst="rect">
            <a:avLst/>
          </a:prstGeom>
        </p:spPr>
        <p:txBody>
          <a:bodyPr/>
          <a:lstStyle/>
          <a:p>
            <a:r>
              <a:rPr lang="en-GB" sz="6900" dirty="0" smtClean="0">
                <a:solidFill>
                  <a:srgbClr val="005EB8"/>
                </a:solidFill>
                <a:latin typeface="Impact" panose="020B0806030902050204" pitchFamily="34" charset="0"/>
              </a:rPr>
              <a:t>THE ROLE OF THE NHS ENGLAND IN LEADING STRATEGIES TO POMOTE PATIENT SAFETY</a:t>
            </a:r>
            <a:endParaRPr lang="en-GB" sz="6900" i="1" dirty="0">
              <a:solidFill>
                <a:schemeClr val="tx2"/>
              </a:solidFill>
            </a:endParaRPr>
          </a:p>
        </p:txBody>
      </p:sp>
      <p:sp>
        <p:nvSpPr>
          <p:cNvPr id="3" name="Title 1"/>
          <p:cNvSpPr>
            <a:spLocks noGrp="1"/>
          </p:cNvSpPr>
          <p:nvPr>
            <p:ph type="title" idx="4294967295"/>
          </p:nvPr>
        </p:nvSpPr>
        <p:spPr>
          <a:xfrm>
            <a:off x="838200" y="4328160"/>
            <a:ext cx="10515600" cy="1219200"/>
          </a:xfrm>
          <a:prstGeom prst="rect">
            <a:avLst/>
          </a:prstGeom>
        </p:spPr>
        <p:txBody>
          <a:bodyPr>
            <a:noAutofit/>
          </a:bodyPr>
          <a:lstStyle/>
          <a:p>
            <a:pPr>
              <a:lnSpc>
                <a:spcPct val="100000"/>
              </a:lnSpc>
            </a:pPr>
            <a:r>
              <a:rPr lang="en-GB" sz="2800" b="1" dirty="0" smtClean="0">
                <a:solidFill>
                  <a:schemeClr val="accent6"/>
                </a:solidFill>
                <a:latin typeface="+mn-lt"/>
              </a:rPr>
              <a:t>Gina Winter-Bates</a:t>
            </a:r>
            <a:r>
              <a:rPr lang="en-GB" sz="3200" b="1" dirty="0" smtClean="0">
                <a:solidFill>
                  <a:schemeClr val="accent5"/>
                </a:solidFill>
                <a:latin typeface="+mn-lt"/>
              </a:rPr>
              <a:t/>
            </a:r>
            <a:br>
              <a:rPr lang="en-GB" sz="3200" b="1" dirty="0" smtClean="0">
                <a:solidFill>
                  <a:schemeClr val="accent5"/>
                </a:solidFill>
                <a:latin typeface="+mn-lt"/>
              </a:rPr>
            </a:br>
            <a:r>
              <a:rPr lang="en-GB" sz="2000" dirty="0" smtClean="0">
                <a:latin typeface="+mn-lt"/>
              </a:rPr>
              <a:t>Deputy Director of Patient Safety, NHS England</a:t>
            </a:r>
            <a:endParaRPr lang="en-GB" sz="2000" dirty="0">
              <a:solidFill>
                <a:schemeClr val="accent5"/>
              </a:solidFill>
            </a:endParaRPr>
          </a:p>
        </p:txBody>
      </p:sp>
    </p:spTree>
    <p:extLst>
      <p:ext uri="{BB962C8B-B14F-4D97-AF65-F5344CB8AC3E}">
        <p14:creationId xmlns:p14="http://schemas.microsoft.com/office/powerpoint/2010/main" val="15446004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1624" y="1730629"/>
            <a:ext cx="10515600" cy="2304923"/>
          </a:xfrm>
          <a:prstGeom prst="rect">
            <a:avLst/>
          </a:prstGeom>
        </p:spPr>
        <p:txBody>
          <a:bodyPr/>
          <a:lstStyle/>
          <a:p>
            <a:r>
              <a:rPr lang="en-GB" sz="13000" dirty="0" smtClean="0">
                <a:solidFill>
                  <a:srgbClr val="005EB8"/>
                </a:solidFill>
                <a:latin typeface="Impact" panose="020B0806030902050204" pitchFamily="34" charset="0"/>
              </a:rPr>
              <a:t>BREAK</a:t>
            </a:r>
            <a:endParaRPr lang="en-GB" sz="13000" dirty="0"/>
          </a:p>
        </p:txBody>
      </p:sp>
      <p:sp>
        <p:nvSpPr>
          <p:cNvPr id="3" name="Title 1"/>
          <p:cNvSpPr>
            <a:spLocks noGrp="1"/>
          </p:cNvSpPr>
          <p:nvPr>
            <p:ph type="title" idx="4294967295"/>
          </p:nvPr>
        </p:nvSpPr>
        <p:spPr>
          <a:xfrm>
            <a:off x="801624" y="3586373"/>
            <a:ext cx="7903464" cy="1194816"/>
          </a:xfrm>
          <a:prstGeom prst="rect">
            <a:avLst/>
          </a:prstGeom>
        </p:spPr>
        <p:txBody>
          <a:bodyPr/>
          <a:lstStyle/>
          <a:p>
            <a:pPr>
              <a:lnSpc>
                <a:spcPct val="100000"/>
              </a:lnSpc>
            </a:pPr>
            <a:r>
              <a:rPr lang="en-GB" sz="2800" b="1" dirty="0" smtClean="0">
                <a:solidFill>
                  <a:schemeClr val="accent6"/>
                </a:solidFill>
                <a:latin typeface="+mn-lt"/>
              </a:rPr>
              <a:t>Join us again at 11:20am</a:t>
            </a:r>
            <a:endParaRPr lang="en-GB" sz="2000" dirty="0">
              <a:solidFill>
                <a:schemeClr val="accent5"/>
              </a:solidFill>
              <a:latin typeface="+mn-lt"/>
            </a:endParaRPr>
          </a:p>
        </p:txBody>
      </p:sp>
    </p:spTree>
    <p:extLst>
      <p:ext uri="{BB962C8B-B14F-4D97-AF65-F5344CB8AC3E}">
        <p14:creationId xmlns:p14="http://schemas.microsoft.com/office/powerpoint/2010/main" val="38049508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1624" y="1608709"/>
            <a:ext cx="10707624" cy="2304923"/>
          </a:xfrm>
          <a:prstGeom prst="rect">
            <a:avLst/>
          </a:prstGeom>
        </p:spPr>
        <p:txBody>
          <a:bodyPr/>
          <a:lstStyle/>
          <a:p>
            <a:r>
              <a:rPr lang="en-GB" sz="8200" dirty="0" smtClean="0">
                <a:solidFill>
                  <a:srgbClr val="005EB8"/>
                </a:solidFill>
                <a:latin typeface="Impact" panose="020B0806030902050204" pitchFamily="34" charset="0"/>
              </a:rPr>
              <a:t>ESTABLISHING A SAFETY CULTURE</a:t>
            </a:r>
            <a:endParaRPr lang="en-GB" sz="8200" i="1" dirty="0">
              <a:solidFill>
                <a:schemeClr val="tx2"/>
              </a:solidFill>
            </a:endParaRPr>
          </a:p>
        </p:txBody>
      </p:sp>
      <p:sp>
        <p:nvSpPr>
          <p:cNvPr id="3" name="Title 1"/>
          <p:cNvSpPr>
            <a:spLocks noGrp="1"/>
          </p:cNvSpPr>
          <p:nvPr>
            <p:ph type="title" idx="4294967295"/>
          </p:nvPr>
        </p:nvSpPr>
        <p:spPr>
          <a:xfrm>
            <a:off x="801624" y="4035552"/>
            <a:ext cx="7903464" cy="1194816"/>
          </a:xfrm>
          <a:prstGeom prst="rect">
            <a:avLst/>
          </a:prstGeom>
        </p:spPr>
        <p:txBody>
          <a:bodyPr/>
          <a:lstStyle/>
          <a:p>
            <a:pPr>
              <a:lnSpc>
                <a:spcPct val="100000"/>
              </a:lnSpc>
            </a:pPr>
            <a:r>
              <a:rPr lang="en-GB" sz="2800" b="1" dirty="0" smtClean="0">
                <a:solidFill>
                  <a:schemeClr val="accent6"/>
                </a:solidFill>
                <a:latin typeface="+mn-lt"/>
              </a:rPr>
              <a:t>Peter Gardiner</a:t>
            </a:r>
            <a:r>
              <a:rPr lang="en-GB" sz="2600" b="1" dirty="0" smtClean="0">
                <a:solidFill>
                  <a:schemeClr val="accent6"/>
                </a:solidFill>
                <a:latin typeface="+mn-lt"/>
              </a:rPr>
              <a:t/>
            </a:r>
            <a:br>
              <a:rPr lang="en-GB" sz="2600" b="1" dirty="0" smtClean="0">
                <a:solidFill>
                  <a:schemeClr val="accent6"/>
                </a:solidFill>
                <a:latin typeface="+mn-lt"/>
              </a:rPr>
            </a:br>
            <a:r>
              <a:rPr lang="en-GB" sz="2000" dirty="0">
                <a:latin typeface="+mn-lt"/>
              </a:rPr>
              <a:t>Safety and Airspace Regulation Group Assurance Manager, Civil Aviation </a:t>
            </a:r>
            <a:r>
              <a:rPr lang="en-GB" sz="2000" dirty="0" smtClean="0">
                <a:latin typeface="+mn-lt"/>
              </a:rPr>
              <a:t>Authority</a:t>
            </a:r>
            <a:endParaRPr lang="en-GB" sz="2000" dirty="0">
              <a:solidFill>
                <a:schemeClr val="accent5"/>
              </a:solidFill>
              <a:latin typeface="+mn-lt"/>
            </a:endParaRPr>
          </a:p>
        </p:txBody>
      </p:sp>
    </p:spTree>
    <p:extLst>
      <p:ext uri="{BB962C8B-B14F-4D97-AF65-F5344CB8AC3E}">
        <p14:creationId xmlns:p14="http://schemas.microsoft.com/office/powerpoint/2010/main" val="20592371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1624" y="2038477"/>
            <a:ext cx="11183112" cy="1634363"/>
          </a:xfrm>
          <a:prstGeom prst="rect">
            <a:avLst/>
          </a:prstGeom>
        </p:spPr>
        <p:txBody>
          <a:bodyPr>
            <a:noAutofit/>
          </a:bodyPr>
          <a:lstStyle/>
          <a:p>
            <a:r>
              <a:rPr lang="en-GB" sz="12000" dirty="0" smtClean="0">
                <a:solidFill>
                  <a:srgbClr val="005EB8"/>
                </a:solidFill>
                <a:latin typeface="Impact" panose="020B0806030902050204" pitchFamily="34" charset="0"/>
              </a:rPr>
              <a:t>WELCOME TO ARU</a:t>
            </a:r>
            <a:endParaRPr lang="en-GB" sz="12000" dirty="0"/>
          </a:p>
        </p:txBody>
      </p:sp>
      <p:sp>
        <p:nvSpPr>
          <p:cNvPr id="3" name="Title 1"/>
          <p:cNvSpPr>
            <a:spLocks noGrp="1"/>
          </p:cNvSpPr>
          <p:nvPr>
            <p:ph type="title" idx="4294967295"/>
          </p:nvPr>
        </p:nvSpPr>
        <p:spPr>
          <a:xfrm>
            <a:off x="801624" y="3779520"/>
            <a:ext cx="8415528" cy="1219200"/>
          </a:xfrm>
          <a:prstGeom prst="rect">
            <a:avLst/>
          </a:prstGeom>
        </p:spPr>
        <p:txBody>
          <a:bodyPr>
            <a:noAutofit/>
          </a:bodyPr>
          <a:lstStyle/>
          <a:p>
            <a:pPr>
              <a:lnSpc>
                <a:spcPct val="100000"/>
              </a:lnSpc>
            </a:pPr>
            <a:r>
              <a:rPr lang="en-GB" sz="2800" b="1" dirty="0" err="1" smtClean="0">
                <a:solidFill>
                  <a:schemeClr val="accent6"/>
                </a:solidFill>
                <a:latin typeface="+mn-lt"/>
              </a:rPr>
              <a:t>Prof.</a:t>
            </a:r>
            <a:r>
              <a:rPr lang="en-GB" sz="2800" b="1" dirty="0" smtClean="0">
                <a:solidFill>
                  <a:schemeClr val="accent6"/>
                </a:solidFill>
                <a:latin typeface="+mn-lt"/>
              </a:rPr>
              <a:t> Nigel Harrison</a:t>
            </a:r>
            <a:r>
              <a:rPr lang="en-GB" sz="2800" b="1" dirty="0" smtClean="0">
                <a:solidFill>
                  <a:schemeClr val="accent5"/>
                </a:solidFill>
                <a:latin typeface="+mn-lt"/>
              </a:rPr>
              <a:t/>
            </a:r>
            <a:br>
              <a:rPr lang="en-GB" sz="2800" b="1" dirty="0" smtClean="0">
                <a:solidFill>
                  <a:schemeClr val="accent5"/>
                </a:solidFill>
                <a:latin typeface="+mn-lt"/>
              </a:rPr>
            </a:br>
            <a:r>
              <a:rPr lang="en-GB" sz="2000" dirty="0" smtClean="0">
                <a:latin typeface="+mn-lt"/>
              </a:rPr>
              <a:t>Dean of the Faculty of Health, Education, Medicine and Social Care, ARU</a:t>
            </a:r>
            <a:endParaRPr lang="en-GB" sz="2000" dirty="0">
              <a:solidFill>
                <a:schemeClr val="accent5"/>
              </a:solidFill>
            </a:endParaRPr>
          </a:p>
        </p:txBody>
      </p:sp>
    </p:spTree>
    <p:extLst>
      <p:ext uri="{BB962C8B-B14F-4D97-AF65-F5344CB8AC3E}">
        <p14:creationId xmlns:p14="http://schemas.microsoft.com/office/powerpoint/2010/main" val="23564584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42188" y="608965"/>
            <a:ext cx="10707624" cy="3292475"/>
          </a:xfrm>
          <a:prstGeom prst="rect">
            <a:avLst/>
          </a:prstGeom>
        </p:spPr>
        <p:txBody>
          <a:bodyPr/>
          <a:lstStyle/>
          <a:p>
            <a:r>
              <a:rPr lang="en-GB" sz="8200" dirty="0" smtClean="0">
                <a:solidFill>
                  <a:srgbClr val="005EB8"/>
                </a:solidFill>
                <a:latin typeface="Impact" panose="020B0806030902050204" pitchFamily="34" charset="0"/>
              </a:rPr>
              <a:t>PATIENT SAFETY INCIDENT RESPONSE FRAMEWORK (PSIRF)</a:t>
            </a:r>
            <a:endParaRPr lang="en-GB" sz="8200" i="1" dirty="0">
              <a:solidFill>
                <a:schemeClr val="tx2"/>
              </a:solidFill>
            </a:endParaRPr>
          </a:p>
        </p:txBody>
      </p:sp>
      <p:sp>
        <p:nvSpPr>
          <p:cNvPr id="3" name="Title 1"/>
          <p:cNvSpPr>
            <a:spLocks noGrp="1"/>
          </p:cNvSpPr>
          <p:nvPr>
            <p:ph type="title" idx="4294967295"/>
          </p:nvPr>
        </p:nvSpPr>
        <p:spPr>
          <a:xfrm>
            <a:off x="813816" y="4035552"/>
            <a:ext cx="8281416" cy="1194816"/>
          </a:xfrm>
          <a:prstGeom prst="rect">
            <a:avLst/>
          </a:prstGeom>
        </p:spPr>
        <p:txBody>
          <a:bodyPr/>
          <a:lstStyle/>
          <a:p>
            <a:pPr>
              <a:lnSpc>
                <a:spcPct val="100000"/>
              </a:lnSpc>
            </a:pPr>
            <a:r>
              <a:rPr lang="en-GB" sz="2600" b="1" dirty="0" smtClean="0">
                <a:solidFill>
                  <a:schemeClr val="accent6"/>
                </a:solidFill>
                <a:latin typeface="+mn-lt"/>
              </a:rPr>
              <a:t>Steven </a:t>
            </a:r>
            <a:r>
              <a:rPr lang="en-GB" sz="2600" b="1" dirty="0" err="1">
                <a:solidFill>
                  <a:schemeClr val="accent6"/>
                </a:solidFill>
                <a:latin typeface="+mn-lt"/>
              </a:rPr>
              <a:t>Y</a:t>
            </a:r>
            <a:r>
              <a:rPr lang="en-GB" sz="2600" b="1" dirty="0" err="1" smtClean="0">
                <a:solidFill>
                  <a:schemeClr val="accent6"/>
                </a:solidFill>
                <a:latin typeface="+mn-lt"/>
              </a:rPr>
              <a:t>arnold</a:t>
            </a:r>
            <a:r>
              <a:rPr lang="en-GB" sz="2600" b="1" dirty="0" smtClean="0">
                <a:solidFill>
                  <a:schemeClr val="accent6"/>
                </a:solidFill>
                <a:latin typeface="+mn-lt"/>
              </a:rPr>
              <a:t/>
            </a:r>
            <a:br>
              <a:rPr lang="en-GB" sz="2600" b="1" dirty="0" smtClean="0">
                <a:solidFill>
                  <a:schemeClr val="accent6"/>
                </a:solidFill>
                <a:latin typeface="+mn-lt"/>
              </a:rPr>
            </a:br>
            <a:r>
              <a:rPr lang="en-GB" sz="2000" dirty="0" smtClean="0">
                <a:latin typeface="+mn-lt"/>
              </a:rPr>
              <a:t>Deputy Director of Safety Improvement, EPUT</a:t>
            </a:r>
            <a:br>
              <a:rPr lang="en-GB" sz="2000" dirty="0" smtClean="0">
                <a:latin typeface="+mn-lt"/>
              </a:rPr>
            </a:br>
            <a:r>
              <a:rPr lang="en-GB" sz="2000" dirty="0" smtClean="0">
                <a:latin typeface="+mn-lt"/>
              </a:rPr>
              <a:t/>
            </a:r>
            <a:br>
              <a:rPr lang="en-GB" sz="2000" dirty="0" smtClean="0">
                <a:latin typeface="+mn-lt"/>
              </a:rPr>
            </a:br>
            <a:r>
              <a:rPr lang="en-GB" sz="2600" b="1" dirty="0" smtClean="0">
                <a:latin typeface="+mn-lt"/>
              </a:rPr>
              <a:t>Fiona Thomas</a:t>
            </a:r>
            <a:r>
              <a:rPr lang="en-GB" sz="2200" dirty="0" smtClean="0">
                <a:latin typeface="+mn-lt"/>
              </a:rPr>
              <a:t/>
            </a:r>
            <a:br>
              <a:rPr lang="en-GB" sz="2200" dirty="0" smtClean="0">
                <a:latin typeface="+mn-lt"/>
              </a:rPr>
            </a:br>
            <a:r>
              <a:rPr lang="en-GB" sz="2000" dirty="0" smtClean="0">
                <a:latin typeface="+mn-lt"/>
              </a:rPr>
              <a:t>Head of Patient Safety Incident Management, EPUT</a:t>
            </a:r>
            <a:r>
              <a:rPr lang="en-GB" sz="2200" dirty="0" smtClean="0">
                <a:latin typeface="+mn-lt"/>
              </a:rPr>
              <a:t/>
            </a:r>
            <a:br>
              <a:rPr lang="en-GB" sz="2200" dirty="0" smtClean="0">
                <a:latin typeface="+mn-lt"/>
              </a:rPr>
            </a:br>
            <a:endParaRPr lang="en-GB" sz="2000" dirty="0">
              <a:solidFill>
                <a:schemeClr val="accent5"/>
              </a:solidFill>
              <a:latin typeface="+mn-lt"/>
            </a:endParaRPr>
          </a:p>
        </p:txBody>
      </p:sp>
    </p:spTree>
    <p:extLst>
      <p:ext uri="{BB962C8B-B14F-4D97-AF65-F5344CB8AC3E}">
        <p14:creationId xmlns:p14="http://schemas.microsoft.com/office/powerpoint/2010/main" val="11392917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87FBE1-ADF7-4E2E-AE00-0671343B6C37}"/>
              </a:ext>
            </a:extLst>
          </p:cNvPr>
          <p:cNvSpPr txBox="1"/>
          <p:nvPr/>
        </p:nvSpPr>
        <p:spPr>
          <a:xfrm>
            <a:off x="932329" y="1595716"/>
            <a:ext cx="10639731" cy="3978436"/>
          </a:xfrm>
          <a:prstGeom prst="rect">
            <a:avLst/>
          </a:prstGeom>
          <a:noFill/>
        </p:spPr>
        <p:txBody>
          <a:bodyPr wrap="square" lIns="0" rIns="0" rtlCol="0" anchor="t">
            <a:noAutofit/>
          </a:bodyPr>
          <a:lstStyle/>
          <a:p>
            <a:r>
              <a:rPr lang="en-GB" sz="1600" dirty="0">
                <a:latin typeface="Helvetica" panose="020B0604020202020204" pitchFamily="34" charset="0"/>
                <a:cs typeface="Helvetica" panose="020B0604020202020204" pitchFamily="34" charset="0"/>
              </a:rPr>
              <a:t>The PSIRF is </a:t>
            </a:r>
            <a:r>
              <a:rPr lang="en-GB" sz="1600" dirty="0" smtClean="0">
                <a:latin typeface="Helvetica" panose="020B0604020202020204" pitchFamily="34" charset="0"/>
                <a:cs typeface="Helvetica" panose="020B0604020202020204" pitchFamily="34" charset="0"/>
              </a:rPr>
              <a:t>a </a:t>
            </a:r>
            <a:r>
              <a:rPr lang="en-GB" sz="1600" dirty="0">
                <a:latin typeface="Helvetica" panose="020B0604020202020204" pitchFamily="34" charset="0"/>
                <a:cs typeface="Helvetica" panose="020B0604020202020204" pitchFamily="34" charset="0"/>
              </a:rPr>
              <a:t>fundamental shift in how the NHS responds to patient safety incidents for learning and improvement. Unlike the SIF, the PSIRF is</a:t>
            </a:r>
            <a:r>
              <a:rPr lang="en-GB" sz="1600" b="1" dirty="0">
                <a:latin typeface="Helvetica" panose="020B0604020202020204" pitchFamily="34" charset="0"/>
                <a:cs typeface="Helvetica" panose="020B0604020202020204" pitchFamily="34" charset="0"/>
              </a:rPr>
              <a:t> not</a:t>
            </a:r>
            <a:r>
              <a:rPr lang="en-GB" sz="1600" dirty="0">
                <a:latin typeface="Helvetica" panose="020B0604020202020204" pitchFamily="34" charset="0"/>
                <a:cs typeface="Helvetica" panose="020B0604020202020204" pitchFamily="34" charset="0"/>
              </a:rPr>
              <a:t> an investigation framework that prescribes what to investigate. Instead it:</a:t>
            </a:r>
          </a:p>
          <a:p>
            <a:r>
              <a:rPr lang="en-GB" sz="1600" dirty="0">
                <a:latin typeface="Helvetica" panose="020B0604020202020204" pitchFamily="34" charset="0"/>
                <a:cs typeface="Helvetica" panose="020B0604020202020204" pitchFamily="34" charset="0"/>
              </a:rPr>
              <a:t> </a:t>
            </a:r>
          </a:p>
          <a:p>
            <a:pPr marL="538163" lvl="0" indent="-285750">
              <a:buFont typeface="Arial" panose="020B0604020202020204" pitchFamily="34" charset="0"/>
              <a:buChar char="•"/>
            </a:pPr>
            <a:r>
              <a:rPr lang="en-GB" sz="1600" dirty="0">
                <a:latin typeface="Helvetica" panose="020B0604020202020204" pitchFamily="34" charset="0"/>
                <a:cs typeface="Helvetica" panose="020B0604020202020204" pitchFamily="34" charset="0"/>
              </a:rPr>
              <a:t>Advocates a coordinated and data-driven approach to patient safety incident response that prioritises compassionate engagement with those affected by the incident</a:t>
            </a:r>
          </a:p>
          <a:p>
            <a:pPr marL="538163" lvl="0" indent="-285750">
              <a:buFont typeface="Arial" panose="020B0604020202020204" pitchFamily="34" charset="0"/>
              <a:buChar char="•"/>
            </a:pPr>
            <a:r>
              <a:rPr lang="en-GB" sz="1600" dirty="0">
                <a:latin typeface="Helvetica" panose="020B0604020202020204" pitchFamily="34" charset="0"/>
                <a:cs typeface="Helvetica" panose="020B0604020202020204" pitchFamily="34" charset="0"/>
              </a:rPr>
              <a:t>Embeds patient safety incident response within a wider system of improvement and prompts a significant cultural shift towards systematic patient safety management</a:t>
            </a:r>
          </a:p>
          <a:p>
            <a:r>
              <a:rPr lang="en-GB" sz="1600" dirty="0">
                <a:latin typeface="Helvetica" panose="020B0604020202020204" pitchFamily="34" charset="0"/>
                <a:cs typeface="Helvetica" panose="020B0604020202020204" pitchFamily="34" charset="0"/>
              </a:rPr>
              <a:t> </a:t>
            </a:r>
          </a:p>
          <a:p>
            <a:r>
              <a:rPr lang="en-GB" sz="1600" dirty="0">
                <a:latin typeface="Helvetica" panose="020B0604020202020204" pitchFamily="34" charset="0"/>
                <a:cs typeface="Helvetica" panose="020B0604020202020204" pitchFamily="34" charset="0"/>
              </a:rPr>
              <a:t>The PSIRF supports the development and maintenance of an effective patient safety incident response system that integrates four key aims:</a:t>
            </a:r>
          </a:p>
          <a:p>
            <a:r>
              <a:rPr lang="en-GB" sz="1600" dirty="0">
                <a:latin typeface="Helvetica" panose="020B0604020202020204" pitchFamily="34" charset="0"/>
                <a:cs typeface="Helvetica" panose="020B0604020202020204" pitchFamily="34" charset="0"/>
              </a:rPr>
              <a:t> </a:t>
            </a:r>
          </a:p>
          <a:p>
            <a:pPr marL="538163" lvl="0" indent="-285750">
              <a:buFont typeface="Arial" panose="020B0604020202020204" pitchFamily="34" charset="0"/>
              <a:buChar char="•"/>
            </a:pPr>
            <a:r>
              <a:rPr lang="en-GB" sz="1600" dirty="0">
                <a:latin typeface="Helvetica" panose="020B0604020202020204" pitchFamily="34" charset="0"/>
                <a:cs typeface="Helvetica" panose="020B0604020202020204" pitchFamily="34" charset="0"/>
              </a:rPr>
              <a:t>Compassionate engagement and involvement of those affected by patient safety </a:t>
            </a:r>
            <a:r>
              <a:rPr lang="en-GB" sz="1600" dirty="0" smtClean="0">
                <a:latin typeface="Helvetica" panose="020B0604020202020204" pitchFamily="34" charset="0"/>
                <a:cs typeface="Helvetica" panose="020B0604020202020204" pitchFamily="34" charset="0"/>
              </a:rPr>
              <a:t/>
            </a:r>
            <a:br>
              <a:rPr lang="en-GB" sz="1600" dirty="0" smtClean="0">
                <a:latin typeface="Helvetica" panose="020B0604020202020204" pitchFamily="34" charset="0"/>
                <a:cs typeface="Helvetica" panose="020B0604020202020204" pitchFamily="34" charset="0"/>
              </a:rPr>
            </a:br>
            <a:r>
              <a:rPr lang="en-GB" sz="1600" dirty="0" smtClean="0">
                <a:latin typeface="Helvetica" panose="020B0604020202020204" pitchFamily="34" charset="0"/>
                <a:cs typeface="Helvetica" panose="020B0604020202020204" pitchFamily="34" charset="0"/>
              </a:rPr>
              <a:t>incidents</a:t>
            </a:r>
            <a:r>
              <a:rPr lang="en-GB" sz="1600" dirty="0">
                <a:latin typeface="Helvetica" panose="020B0604020202020204" pitchFamily="34" charset="0"/>
                <a:cs typeface="Helvetica" panose="020B0604020202020204" pitchFamily="34" charset="0"/>
              </a:rPr>
              <a:t>.</a:t>
            </a:r>
          </a:p>
          <a:p>
            <a:pPr marL="538163" lvl="0" indent="-285750">
              <a:buFont typeface="Arial" panose="020B0604020202020204" pitchFamily="34" charset="0"/>
              <a:buChar char="•"/>
            </a:pPr>
            <a:r>
              <a:rPr lang="en-GB" sz="1600" dirty="0">
                <a:latin typeface="Helvetica" panose="020B0604020202020204" pitchFamily="34" charset="0"/>
                <a:cs typeface="Helvetica" panose="020B0604020202020204" pitchFamily="34" charset="0"/>
              </a:rPr>
              <a:t>Application of a range of system-based approaches to learning from patient safety </a:t>
            </a:r>
            <a:r>
              <a:rPr lang="en-GB" sz="1600" dirty="0" smtClean="0">
                <a:latin typeface="Helvetica" panose="020B0604020202020204" pitchFamily="34" charset="0"/>
                <a:cs typeface="Helvetica" panose="020B0604020202020204" pitchFamily="34" charset="0"/>
              </a:rPr>
              <a:t/>
            </a:r>
            <a:br>
              <a:rPr lang="en-GB" sz="1600" dirty="0" smtClean="0">
                <a:latin typeface="Helvetica" panose="020B0604020202020204" pitchFamily="34" charset="0"/>
                <a:cs typeface="Helvetica" panose="020B0604020202020204" pitchFamily="34" charset="0"/>
              </a:rPr>
            </a:br>
            <a:r>
              <a:rPr lang="en-GB" sz="1600" dirty="0" smtClean="0">
                <a:latin typeface="Helvetica" panose="020B0604020202020204" pitchFamily="34" charset="0"/>
                <a:cs typeface="Helvetica" panose="020B0604020202020204" pitchFamily="34" charset="0"/>
              </a:rPr>
              <a:t>incidents</a:t>
            </a:r>
            <a:r>
              <a:rPr lang="en-GB" sz="1600" dirty="0">
                <a:latin typeface="Helvetica" panose="020B0604020202020204" pitchFamily="34" charset="0"/>
                <a:cs typeface="Helvetica" panose="020B0604020202020204" pitchFamily="34" charset="0"/>
              </a:rPr>
              <a:t>.</a:t>
            </a:r>
          </a:p>
          <a:p>
            <a:pPr marL="538163" lvl="0" indent="-285750">
              <a:buFont typeface="Arial" panose="020B0604020202020204" pitchFamily="34" charset="0"/>
              <a:buChar char="•"/>
            </a:pPr>
            <a:r>
              <a:rPr lang="en-GB" sz="1600" dirty="0">
                <a:latin typeface="Helvetica" panose="020B0604020202020204" pitchFamily="34" charset="0"/>
                <a:cs typeface="Helvetica" panose="020B0604020202020204" pitchFamily="34" charset="0"/>
              </a:rPr>
              <a:t>Considered and proportionate responses to patient </a:t>
            </a:r>
            <a:r>
              <a:rPr lang="en-GB" sz="1600" dirty="0" smtClean="0">
                <a:latin typeface="Helvetica" panose="020B0604020202020204" pitchFamily="34" charset="0"/>
                <a:cs typeface="Helvetica" panose="020B0604020202020204" pitchFamily="34" charset="0"/>
              </a:rPr>
              <a:t>safety </a:t>
            </a:r>
            <a:r>
              <a:rPr lang="en-GB" sz="1600" dirty="0">
                <a:latin typeface="Helvetica" panose="020B0604020202020204" pitchFamily="34" charset="0"/>
                <a:cs typeface="Helvetica" panose="020B0604020202020204" pitchFamily="34" charset="0"/>
              </a:rPr>
              <a:t>incidents.</a:t>
            </a:r>
          </a:p>
          <a:p>
            <a:pPr marL="538163" lvl="0" indent="-285750">
              <a:buFont typeface="Arial" panose="020B0604020202020204" pitchFamily="34" charset="0"/>
              <a:buChar char="•"/>
            </a:pPr>
            <a:r>
              <a:rPr lang="en-GB" sz="1600" dirty="0">
                <a:latin typeface="Helvetica" panose="020B0604020202020204" pitchFamily="34" charset="0"/>
                <a:cs typeface="Helvetica" panose="020B0604020202020204" pitchFamily="34" charset="0"/>
              </a:rPr>
              <a:t>Supportive oversight focused on strengthening response system functioning </a:t>
            </a:r>
            <a:r>
              <a:rPr lang="en-GB" sz="1600" dirty="0" smtClean="0">
                <a:latin typeface="Helvetica" panose="020B0604020202020204" pitchFamily="34" charset="0"/>
                <a:cs typeface="Helvetica" panose="020B0604020202020204" pitchFamily="34" charset="0"/>
              </a:rPr>
              <a:t>and</a:t>
            </a:r>
            <a:br>
              <a:rPr lang="en-GB" sz="1600" dirty="0" smtClean="0">
                <a:latin typeface="Helvetica" panose="020B0604020202020204" pitchFamily="34" charset="0"/>
                <a:cs typeface="Helvetica" panose="020B0604020202020204" pitchFamily="34" charset="0"/>
              </a:rPr>
            </a:br>
            <a:r>
              <a:rPr lang="en-GB" sz="1600" dirty="0" smtClean="0">
                <a:latin typeface="Helvetica" panose="020B0604020202020204" pitchFamily="34" charset="0"/>
                <a:cs typeface="Helvetica" panose="020B0604020202020204" pitchFamily="34" charset="0"/>
              </a:rPr>
              <a:t>improvement</a:t>
            </a:r>
            <a:r>
              <a:rPr lang="en-GB" sz="1600" dirty="0">
                <a:latin typeface="Helvetica" panose="020B0604020202020204" pitchFamily="34" charset="0"/>
                <a:cs typeface="Helvetica" panose="020B0604020202020204" pitchFamily="34" charset="0"/>
              </a:rPr>
              <a:t>.</a:t>
            </a:r>
            <a:endParaRPr lang="en-GB" sz="1600" dirty="0">
              <a:effectLst/>
              <a:latin typeface="Helvetica" panose="020B0604020202020204" pitchFamily="34" charset="0"/>
              <a:cs typeface="Helvetica" panose="020B0604020202020204" pitchFamily="34" charset="0"/>
            </a:endParaRPr>
          </a:p>
        </p:txBody>
      </p:sp>
      <p:sp>
        <p:nvSpPr>
          <p:cNvPr id="7" name="Title 1"/>
          <p:cNvSpPr>
            <a:spLocks noGrp="1"/>
          </p:cNvSpPr>
          <p:nvPr>
            <p:ph type="title" idx="4294967295"/>
          </p:nvPr>
        </p:nvSpPr>
        <p:spPr>
          <a:xfrm>
            <a:off x="788895" y="586521"/>
            <a:ext cx="6385034" cy="1325563"/>
          </a:xfrm>
          <a:prstGeom prst="rect">
            <a:avLst/>
          </a:prstGeom>
        </p:spPr>
        <p:txBody>
          <a:bodyPr/>
          <a:lstStyle/>
          <a:p>
            <a:r>
              <a:rPr lang="en-GB" sz="6000" dirty="0" smtClean="0">
                <a:solidFill>
                  <a:srgbClr val="005EB8"/>
                </a:solidFill>
                <a:latin typeface="Impact" panose="020B0806030902050204" pitchFamily="34" charset="0"/>
              </a:rPr>
              <a:t>OVERVIEW</a:t>
            </a:r>
            <a:endParaRPr lang="en-GB" sz="6000" dirty="0"/>
          </a:p>
        </p:txBody>
      </p:sp>
    </p:spTree>
    <p:extLst>
      <p:ext uri="{BB962C8B-B14F-4D97-AF65-F5344CB8AC3E}">
        <p14:creationId xmlns:p14="http://schemas.microsoft.com/office/powerpoint/2010/main" val="21500540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A4C232-82E6-4C4D-909B-BBEF6E73F9F9}"/>
              </a:ext>
            </a:extLst>
          </p:cNvPr>
          <p:cNvSpPr/>
          <p:nvPr/>
        </p:nvSpPr>
        <p:spPr>
          <a:xfrm>
            <a:off x="784390" y="443504"/>
            <a:ext cx="10009115" cy="2097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6000" dirty="0" smtClean="0">
                <a:solidFill>
                  <a:srgbClr val="005EB8"/>
                </a:solidFill>
                <a:latin typeface="Impact" panose="020B0806030902050204" pitchFamily="34" charset="0"/>
              </a:rPr>
              <a:t>PATIENT SAFETY INCIDENT RESPONSE PLAN</a:t>
            </a:r>
            <a:endParaRPr lang="en-GB" sz="6000" dirty="0">
              <a:solidFill>
                <a:srgbClr val="005EB8"/>
              </a:solidFill>
              <a:latin typeface="Impact" panose="020B0806030902050204" pitchFamily="34" charset="0"/>
            </a:endParaRPr>
          </a:p>
        </p:txBody>
      </p:sp>
      <p:sp>
        <p:nvSpPr>
          <p:cNvPr id="3" name="TextBox 2">
            <a:extLst>
              <a:ext uri="{FF2B5EF4-FFF2-40B4-BE49-F238E27FC236}">
                <a16:creationId xmlns:a16="http://schemas.microsoft.com/office/drawing/2014/main" id="{EF87FBE1-ADF7-4E2E-AE00-0671343B6C37}"/>
              </a:ext>
            </a:extLst>
          </p:cNvPr>
          <p:cNvSpPr txBox="1"/>
          <p:nvPr/>
        </p:nvSpPr>
        <p:spPr>
          <a:xfrm>
            <a:off x="950259" y="2272304"/>
            <a:ext cx="10901082" cy="4800590"/>
          </a:xfrm>
          <a:prstGeom prst="rect">
            <a:avLst/>
          </a:prstGeom>
          <a:noFill/>
        </p:spPr>
        <p:txBody>
          <a:bodyPr wrap="square" lIns="0" rIns="0" rtlCol="0" anchor="t">
            <a:noAutofit/>
          </a:bodyPr>
          <a:lstStyle/>
          <a:p>
            <a:endParaRPr lang="en-GB" sz="1400" dirty="0">
              <a:latin typeface="Helvetica" panose="020B0604020202020204" pitchFamily="34" charset="0"/>
              <a:ea typeface="Verdana" panose="020B0604030504040204" pitchFamily="34" charset="0"/>
              <a:cs typeface="Helvetica" panose="020B0604020202020204" pitchFamily="34" charset="0"/>
            </a:endParaRPr>
          </a:p>
          <a:p>
            <a:pPr marL="285750" indent="-285750">
              <a:buFont typeface="Arial" panose="020B0604020202020204" pitchFamily="34" charset="0"/>
              <a:buChar char="•"/>
            </a:pPr>
            <a:r>
              <a:rPr lang="en-GB" sz="1500" dirty="0" smtClean="0">
                <a:latin typeface="Helvetica" panose="020B0604020202020204" pitchFamily="34" charset="0"/>
                <a:ea typeface="Verdana" panose="020B0604030504040204" pitchFamily="34" charset="0"/>
                <a:cs typeface="Helvetica" panose="020B0604020202020204" pitchFamily="34" charset="0"/>
              </a:rPr>
              <a:t>Revised PSIRF (August 2022) advocates a different approach to incident response activity. It focuses on proportionality and improvement – incident types are allocated as either:</a:t>
            </a:r>
          </a:p>
          <a:p>
            <a:pPr marL="742950" lvl="1" indent="-285750">
              <a:buFont typeface="Arial" panose="020B0604020202020204" pitchFamily="34" charset="0"/>
              <a:buChar char="•"/>
            </a:pPr>
            <a:r>
              <a:rPr lang="en-GB" sz="1500" dirty="0" smtClean="0">
                <a:latin typeface="Helvetica" panose="020B0604020202020204" pitchFamily="34" charset="0"/>
                <a:ea typeface="Verdana" panose="020B0604030504040204" pitchFamily="34" charset="0"/>
                <a:cs typeface="Helvetica" panose="020B0604020202020204" pitchFamily="34" charset="0"/>
              </a:rPr>
              <a:t>Learning to inform improvement response</a:t>
            </a:r>
          </a:p>
          <a:p>
            <a:pPr marL="742950" lvl="1" indent="-285750">
              <a:buFont typeface="Arial" panose="020B0604020202020204" pitchFamily="34" charset="0"/>
              <a:buChar char="•"/>
            </a:pPr>
            <a:r>
              <a:rPr lang="en-GB" sz="1500" dirty="0" smtClean="0">
                <a:latin typeface="Helvetica" panose="020B0604020202020204" pitchFamily="34" charset="0"/>
                <a:ea typeface="Verdana" panose="020B0604030504040204" pitchFamily="34" charset="0"/>
                <a:cs typeface="Helvetica" panose="020B0604020202020204" pitchFamily="34" charset="0"/>
              </a:rPr>
              <a:t>Improvement based on learning response</a:t>
            </a:r>
          </a:p>
          <a:p>
            <a:pPr marL="742950" lvl="1" indent="-285750">
              <a:buFont typeface="Arial" panose="020B0604020202020204" pitchFamily="34" charset="0"/>
              <a:buChar char="•"/>
            </a:pPr>
            <a:r>
              <a:rPr lang="en-GB" sz="1500" dirty="0" smtClean="0">
                <a:latin typeface="Helvetica" panose="020B0604020202020204" pitchFamily="34" charset="0"/>
                <a:ea typeface="Verdana" panose="020B0604030504040204" pitchFamily="34" charset="0"/>
                <a:cs typeface="Helvetica" panose="020B0604020202020204" pitchFamily="34" charset="0"/>
              </a:rPr>
              <a:t>For assessment to determine the required response</a:t>
            </a:r>
          </a:p>
          <a:p>
            <a:pPr marL="285750" indent="-285750">
              <a:buFont typeface="Arial" panose="020B0604020202020204" pitchFamily="34" charset="0"/>
              <a:buChar char="•"/>
            </a:pPr>
            <a:endParaRPr lang="en-GB" sz="1500" dirty="0">
              <a:latin typeface="Helvetica" panose="020B0604020202020204" pitchFamily="34" charset="0"/>
              <a:ea typeface="Verdana" panose="020B0604030504040204" pitchFamily="34" charset="0"/>
              <a:cs typeface="Helvetica" panose="020B0604020202020204" pitchFamily="34" charset="0"/>
            </a:endParaRPr>
          </a:p>
          <a:p>
            <a:pPr marL="285750" indent="-285750">
              <a:buFont typeface="Arial" panose="020B0604020202020204" pitchFamily="34" charset="0"/>
              <a:buChar char="•"/>
            </a:pPr>
            <a:r>
              <a:rPr lang="en-GB" sz="1500" dirty="0">
                <a:latin typeface="Helvetica" panose="020B0604020202020204" pitchFamily="34" charset="0"/>
                <a:ea typeface="Verdana" panose="020B0604030504040204" pitchFamily="34" charset="0"/>
                <a:cs typeface="Helvetica" panose="020B0604020202020204" pitchFamily="34" charset="0"/>
              </a:rPr>
              <a:t>Review of organisational data from recent patient safety incidents to identify local priorities – helpful to get views from Board members and key stakeholders</a:t>
            </a:r>
            <a:r>
              <a:rPr lang="en-GB" sz="1500" dirty="0" smtClean="0">
                <a:latin typeface="Helvetica" panose="020B0604020202020204" pitchFamily="34" charset="0"/>
                <a:ea typeface="Verdana" panose="020B0604030504040204" pitchFamily="34" charset="0"/>
                <a:cs typeface="Helvetica" panose="020B0604020202020204" pitchFamily="34" charset="0"/>
              </a:rPr>
              <a:t>.</a:t>
            </a:r>
          </a:p>
          <a:p>
            <a:pPr marL="285750" indent="-285750">
              <a:buFont typeface="Arial" panose="020B0604020202020204" pitchFamily="34" charset="0"/>
              <a:buChar char="•"/>
            </a:pPr>
            <a:endParaRPr lang="en-GB" sz="1500" dirty="0">
              <a:latin typeface="Helvetica" panose="020B0604020202020204" pitchFamily="34" charset="0"/>
              <a:ea typeface="Verdana" panose="020B0604030504040204" pitchFamily="34" charset="0"/>
              <a:cs typeface="Helvetica" panose="020B0604020202020204" pitchFamily="34" charset="0"/>
            </a:endParaRPr>
          </a:p>
          <a:p>
            <a:pPr marL="285750" indent="-285750">
              <a:buFont typeface="Arial" panose="020B0604020202020204" pitchFamily="34" charset="0"/>
              <a:buChar char="•"/>
            </a:pPr>
            <a:r>
              <a:rPr lang="en-GB" sz="1500" dirty="0" smtClean="0">
                <a:latin typeface="Helvetica" panose="020B0604020202020204" pitchFamily="34" charset="0"/>
                <a:ea typeface="Verdana" panose="020B0604030504040204" pitchFamily="34" charset="0"/>
                <a:cs typeface="Helvetica" panose="020B0604020202020204" pitchFamily="34" charset="0"/>
              </a:rPr>
              <a:t>NHSE PSIRF review tools:</a:t>
            </a:r>
          </a:p>
          <a:p>
            <a:pPr marL="742950" lvl="1" indent="-285750">
              <a:buFont typeface="Arial" panose="020B0604020202020204" pitchFamily="34" charset="0"/>
              <a:buChar char="•"/>
            </a:pPr>
            <a:r>
              <a:rPr lang="en-GB" sz="1500" dirty="0" smtClean="0">
                <a:latin typeface="Helvetica" panose="020B0604020202020204" pitchFamily="34" charset="0"/>
                <a:ea typeface="Verdana" panose="020B0604030504040204" pitchFamily="34" charset="0"/>
                <a:cs typeface="Helvetica" panose="020B0604020202020204" pitchFamily="34" charset="0"/>
              </a:rPr>
              <a:t>PSII</a:t>
            </a:r>
          </a:p>
          <a:p>
            <a:pPr marL="742950" lvl="1" indent="-285750">
              <a:buFont typeface="Arial" panose="020B0604020202020204" pitchFamily="34" charset="0"/>
              <a:buChar char="•"/>
            </a:pPr>
            <a:r>
              <a:rPr lang="en-GB" sz="1500" dirty="0" smtClean="0">
                <a:latin typeface="Helvetica" panose="020B0604020202020204" pitchFamily="34" charset="0"/>
                <a:ea typeface="Verdana" panose="020B0604030504040204" pitchFamily="34" charset="0"/>
                <a:cs typeface="Helvetica" panose="020B0604020202020204" pitchFamily="34" charset="0"/>
              </a:rPr>
              <a:t>Multidisciplinary Team (MDT) Review</a:t>
            </a:r>
          </a:p>
          <a:p>
            <a:pPr marL="742950" lvl="1" indent="-285750">
              <a:buFont typeface="Arial" panose="020B0604020202020204" pitchFamily="34" charset="0"/>
              <a:buChar char="•"/>
            </a:pPr>
            <a:r>
              <a:rPr lang="en-GB" sz="1500" dirty="0" smtClean="0">
                <a:latin typeface="Helvetica" panose="020B0604020202020204" pitchFamily="34" charset="0"/>
                <a:ea typeface="Verdana" panose="020B0604030504040204" pitchFamily="34" charset="0"/>
                <a:cs typeface="Helvetica" panose="020B0604020202020204" pitchFamily="34" charset="0"/>
              </a:rPr>
              <a:t>Swarm Huddle</a:t>
            </a:r>
          </a:p>
          <a:p>
            <a:pPr marL="742950" lvl="1" indent="-285750">
              <a:buFont typeface="Arial" panose="020B0604020202020204" pitchFamily="34" charset="0"/>
              <a:buChar char="•"/>
            </a:pPr>
            <a:r>
              <a:rPr lang="en-GB" sz="1500" dirty="0" smtClean="0">
                <a:latin typeface="Helvetica" panose="020B0604020202020204" pitchFamily="34" charset="0"/>
                <a:ea typeface="Verdana" panose="020B0604030504040204" pitchFamily="34" charset="0"/>
                <a:cs typeface="Helvetica" panose="020B0604020202020204" pitchFamily="34" charset="0"/>
              </a:rPr>
              <a:t>After Action Review</a:t>
            </a:r>
          </a:p>
          <a:p>
            <a:pPr marL="742950" lvl="1" indent="-285750">
              <a:buFont typeface="Arial" panose="020B0604020202020204" pitchFamily="34" charset="0"/>
              <a:buChar char="•"/>
            </a:pPr>
            <a:endParaRPr lang="en-GB" sz="1500" dirty="0">
              <a:latin typeface="Helvetica" panose="020B0604020202020204" pitchFamily="34" charset="0"/>
              <a:ea typeface="Verdana" panose="020B0604030504040204" pitchFamily="34" charset="0"/>
              <a:cs typeface="Helvetica" panose="020B0604020202020204" pitchFamily="34" charset="0"/>
            </a:endParaRPr>
          </a:p>
          <a:p>
            <a:pPr marL="285750" lvl="0" indent="-285750">
              <a:buFont typeface="Arial" panose="020B0604020202020204" pitchFamily="34" charset="0"/>
              <a:buChar char="•"/>
            </a:pPr>
            <a:r>
              <a:rPr lang="en-GB" sz="1500" dirty="0">
                <a:solidFill>
                  <a:prstClr val="black"/>
                </a:solidFill>
                <a:latin typeface="Helvetica" panose="020B0604020202020204" pitchFamily="34" charset="0"/>
                <a:ea typeface="Verdana" panose="020B0604030504040204" pitchFamily="34" charset="0"/>
                <a:cs typeface="Helvetica" panose="020B0604020202020204" pitchFamily="34" charset="0"/>
              </a:rPr>
              <a:t>PSIRP 2023-25 is in final draft and has been shared </a:t>
            </a:r>
            <a:r>
              <a:rPr lang="en-GB" sz="1500" dirty="0" smtClean="0">
                <a:solidFill>
                  <a:prstClr val="black"/>
                </a:solidFill>
                <a:latin typeface="Helvetica" panose="020B0604020202020204" pitchFamily="34" charset="0"/>
                <a:ea typeface="Verdana" panose="020B0604030504040204" pitchFamily="34" charset="0"/>
                <a:cs typeface="Helvetica" panose="020B0604020202020204" pitchFamily="34" charset="0"/>
              </a:rPr>
              <a:t>widely for comment.</a:t>
            </a:r>
            <a:endParaRPr lang="en-GB" sz="1500" dirty="0" smtClean="0">
              <a:latin typeface="Helvetica" panose="020B0604020202020204" pitchFamily="34" charset="0"/>
              <a:ea typeface="Verdana" panose="020B0604030504040204" pitchFamily="34" charset="0"/>
              <a:cs typeface="Helvetica" panose="020B0604020202020204" pitchFamily="34" charset="0"/>
            </a:endParaRPr>
          </a:p>
          <a:p>
            <a:pPr marL="742950" lvl="1" indent="-285750">
              <a:buFont typeface="Arial" panose="020B0604020202020204" pitchFamily="34" charset="0"/>
              <a:buChar char="•"/>
            </a:pPr>
            <a:endParaRPr lang="en-GB" sz="1600" dirty="0">
              <a:latin typeface="Helvetica" panose="020B0604020202020204" pitchFamily="34" charset="0"/>
              <a:ea typeface="Verdan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16311230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A4C232-82E6-4C4D-909B-BBEF6E73F9F9}"/>
              </a:ext>
            </a:extLst>
          </p:cNvPr>
          <p:cNvSpPr/>
          <p:nvPr/>
        </p:nvSpPr>
        <p:spPr>
          <a:xfrm>
            <a:off x="824755" y="394447"/>
            <a:ext cx="10972799" cy="1577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6000" b="0" i="0" u="none" strike="noStrike" kern="1200" cap="none" normalizeH="0" baseline="0" noProof="0" dirty="0" smtClean="0">
                <a:ln>
                  <a:noFill/>
                </a:ln>
                <a:solidFill>
                  <a:srgbClr val="005EB8"/>
                </a:solidFill>
                <a:effectLst/>
                <a:uLnTx/>
                <a:uFillTx/>
                <a:latin typeface="Impact" panose="020B0806030902050204" pitchFamily="34" charset="0"/>
                <a:ea typeface="+mn-ea"/>
                <a:cs typeface="+mn-cs"/>
              </a:rPr>
              <a:t>SAFETY IMPROVEMENT PLAN</a:t>
            </a:r>
            <a:endParaRPr kumimoji="0" lang="en-GB" sz="6000" b="0" i="0" u="none" strike="noStrike" kern="1200" cap="none" normalizeH="0" baseline="0" noProof="0" dirty="0">
              <a:ln>
                <a:noFill/>
              </a:ln>
              <a:solidFill>
                <a:srgbClr val="005EB8"/>
              </a:solidFill>
              <a:effectLst/>
              <a:uLnTx/>
              <a:uFillTx/>
              <a:latin typeface="Impact" panose="020B0806030902050204" pitchFamily="34" charset="0"/>
              <a:ea typeface="+mn-ea"/>
              <a:cs typeface="+mn-cs"/>
            </a:endParaRPr>
          </a:p>
        </p:txBody>
      </p:sp>
      <p:sp>
        <p:nvSpPr>
          <p:cNvPr id="3" name="TextBox 2">
            <a:extLst>
              <a:ext uri="{FF2B5EF4-FFF2-40B4-BE49-F238E27FC236}">
                <a16:creationId xmlns:a16="http://schemas.microsoft.com/office/drawing/2014/main" id="{EF87FBE1-ADF7-4E2E-AE00-0671343B6C37}"/>
              </a:ext>
            </a:extLst>
          </p:cNvPr>
          <p:cNvSpPr txBox="1"/>
          <p:nvPr/>
        </p:nvSpPr>
        <p:spPr>
          <a:xfrm>
            <a:off x="896471" y="1631576"/>
            <a:ext cx="10795511" cy="3275077"/>
          </a:xfrm>
          <a:prstGeom prst="rect">
            <a:avLst/>
          </a:prstGeom>
          <a:noFill/>
        </p:spPr>
        <p:txBody>
          <a:bodyPr wrap="square" lIns="0" rIns="0" rtlCol="0" anchor="t">
            <a:noAutofit/>
          </a:bodyPr>
          <a:lstStyle/>
          <a:p>
            <a:pPr lvl="0">
              <a:defRPr/>
            </a:pPr>
            <a:r>
              <a:rPr lang="en-GB" sz="1600" dirty="0">
                <a:solidFill>
                  <a:srgbClr val="000000"/>
                </a:solidFill>
                <a:latin typeface="Helvetica" panose="020B0604020202020204" pitchFamily="34" charset="0"/>
                <a:ea typeface="Calibri" panose="020F0502020204030204" pitchFamily="34" charset="0"/>
                <a:cs typeface="Helvetica" panose="020B0604020202020204" pitchFamily="34" charset="0"/>
              </a:rPr>
              <a:t>Safety improvement plans bring together findings from various responses to patient safety incidents and issues.</a:t>
            </a:r>
          </a:p>
          <a:p>
            <a:pPr lvl="0">
              <a:defRPr/>
            </a:pPr>
            <a:endParaRPr lang="en-GB" sz="1600" dirty="0">
              <a:solidFill>
                <a:srgbClr val="000000"/>
              </a:solidFill>
              <a:latin typeface="Helvetica" panose="020B0604020202020204" pitchFamily="34" charset="0"/>
              <a:ea typeface="Calibri" panose="020F0502020204030204" pitchFamily="34" charset="0"/>
              <a:cs typeface="Helvetica" panose="020B0604020202020204" pitchFamily="34" charset="0"/>
            </a:endParaRPr>
          </a:p>
          <a:p>
            <a:pPr lvl="0">
              <a:defRPr/>
            </a:pPr>
            <a:r>
              <a:rPr lang="en-GB" sz="1600" b="1" dirty="0">
                <a:solidFill>
                  <a:srgbClr val="000000"/>
                </a:solidFill>
                <a:latin typeface="Helvetica" panose="020B0604020202020204" pitchFamily="34" charset="0"/>
                <a:ea typeface="Calibri" panose="020F0502020204030204" pitchFamily="34" charset="0"/>
                <a:cs typeface="Helvetica" panose="020B0604020202020204" pitchFamily="34" charset="0"/>
              </a:rPr>
              <a:t>They can take different forms, for example, organisations might consider: </a:t>
            </a:r>
          </a:p>
          <a:p>
            <a:pPr lvl="0">
              <a:defRPr/>
            </a:pPr>
            <a:endParaRPr lang="en-GB" sz="1600" dirty="0">
              <a:solidFill>
                <a:srgbClr val="000000"/>
              </a:solidFill>
              <a:latin typeface="Helvetica" panose="020B0604020202020204" pitchFamily="34" charset="0"/>
              <a:ea typeface="Calibri" panose="020F0502020204030204" pitchFamily="34" charset="0"/>
              <a:cs typeface="Helvetica" panose="020B0604020202020204" pitchFamily="34" charset="0"/>
            </a:endParaRPr>
          </a:p>
          <a:p>
            <a:pPr marL="285750" lvl="0" indent="-285750">
              <a:buFont typeface="Arial" panose="020B0604020202020204" pitchFamily="34" charset="0"/>
              <a:buChar char="•"/>
              <a:defRPr/>
            </a:pPr>
            <a:r>
              <a:rPr lang="en-GB" sz="1600" dirty="0" smtClean="0">
                <a:solidFill>
                  <a:srgbClr val="000000"/>
                </a:solidFill>
                <a:latin typeface="Helvetica" panose="020B0604020202020204" pitchFamily="34" charset="0"/>
                <a:ea typeface="Calibri" panose="020F0502020204030204" pitchFamily="34" charset="0"/>
                <a:cs typeface="Helvetica" panose="020B0604020202020204" pitchFamily="34" charset="0"/>
              </a:rPr>
              <a:t>Creating </a:t>
            </a:r>
            <a:r>
              <a:rPr lang="en-GB" sz="1600" dirty="0">
                <a:solidFill>
                  <a:srgbClr val="000000"/>
                </a:solidFill>
                <a:latin typeface="Helvetica" panose="020B0604020202020204" pitchFamily="34" charset="0"/>
                <a:ea typeface="Calibri" panose="020F0502020204030204" pitchFamily="34" charset="0"/>
                <a:cs typeface="Helvetica" panose="020B0604020202020204" pitchFamily="34" charset="0"/>
              </a:rPr>
              <a:t>an organisation-wide safety improvement plan summarising improvement work</a:t>
            </a:r>
          </a:p>
          <a:p>
            <a:pPr marL="285750" lvl="0" indent="-285750">
              <a:buFont typeface="Arial" panose="020B0604020202020204" pitchFamily="34" charset="0"/>
              <a:buChar char="•"/>
              <a:defRPr/>
            </a:pPr>
            <a:endParaRPr lang="en-GB" sz="1600" dirty="0">
              <a:solidFill>
                <a:prstClr val="black"/>
              </a:solidFill>
              <a:latin typeface="Helvetica" panose="020B0604020202020204" pitchFamily="34" charset="0"/>
              <a:cs typeface="Helvetica" panose="020B0604020202020204" pitchFamily="34" charset="0"/>
            </a:endParaRPr>
          </a:p>
          <a:p>
            <a:pPr marL="285750" lvl="0" indent="-285750">
              <a:buFont typeface="Arial" panose="020B0604020202020204" pitchFamily="34" charset="0"/>
              <a:buChar char="•"/>
              <a:defRPr/>
            </a:pPr>
            <a:r>
              <a:rPr lang="en-GB" sz="1600" dirty="0" smtClean="0">
                <a:solidFill>
                  <a:prstClr val="black"/>
                </a:solidFill>
                <a:latin typeface="Helvetica" panose="020B0604020202020204" pitchFamily="34" charset="0"/>
                <a:cs typeface="Helvetica" panose="020B0604020202020204" pitchFamily="34" charset="0"/>
              </a:rPr>
              <a:t>Creating </a:t>
            </a:r>
            <a:r>
              <a:rPr lang="en-GB" sz="1600" dirty="0">
                <a:solidFill>
                  <a:prstClr val="black"/>
                </a:solidFill>
                <a:latin typeface="Helvetica" panose="020B0604020202020204" pitchFamily="34" charset="0"/>
                <a:cs typeface="Helvetica" panose="020B0604020202020204" pitchFamily="34" charset="0"/>
              </a:rPr>
              <a:t>individual safety improvement plans each focusing on a specific service, pathway, or location</a:t>
            </a:r>
          </a:p>
          <a:p>
            <a:pPr marL="285750" lvl="0" indent="-285750">
              <a:buFont typeface="Arial" panose="020B0604020202020204" pitchFamily="34" charset="0"/>
              <a:buChar char="•"/>
              <a:defRPr/>
            </a:pPr>
            <a:endParaRPr lang="en-GB" sz="1600" dirty="0">
              <a:solidFill>
                <a:prstClr val="black"/>
              </a:solidFill>
              <a:latin typeface="Helvetica" panose="020B0604020202020204" pitchFamily="34" charset="0"/>
              <a:cs typeface="Helvetica" panose="020B0604020202020204" pitchFamily="34" charset="0"/>
            </a:endParaRPr>
          </a:p>
          <a:p>
            <a:pPr marL="285750" lvl="0" indent="-285750">
              <a:buFont typeface="Arial" panose="020B0604020202020204" pitchFamily="34" charset="0"/>
              <a:buChar char="•"/>
              <a:defRPr/>
            </a:pPr>
            <a:r>
              <a:rPr lang="en-GB" sz="1600" dirty="0" smtClean="0">
                <a:solidFill>
                  <a:prstClr val="black"/>
                </a:solidFill>
                <a:latin typeface="Helvetica" panose="020B0604020202020204" pitchFamily="34" charset="0"/>
                <a:cs typeface="Helvetica" panose="020B0604020202020204" pitchFamily="34" charset="0"/>
              </a:rPr>
              <a:t>Reviewing </a:t>
            </a:r>
            <a:r>
              <a:rPr lang="en-GB" sz="1600" dirty="0">
                <a:solidFill>
                  <a:prstClr val="black"/>
                </a:solidFill>
                <a:latin typeface="Helvetica" panose="020B0604020202020204" pitchFamily="34" charset="0"/>
                <a:cs typeface="Helvetica" panose="020B0604020202020204" pitchFamily="34" charset="0"/>
              </a:rPr>
              <a:t>output from learning responses undertaken in relation to single incidents collectively, when it is felt that there is sufficient understanding of the underlying, interlinked system issues </a:t>
            </a:r>
          </a:p>
          <a:p>
            <a:pPr marL="285750" lvl="0" indent="-285750">
              <a:buFont typeface="Arial" panose="020B0604020202020204" pitchFamily="34" charset="0"/>
              <a:buChar char="•"/>
              <a:defRPr/>
            </a:pPr>
            <a:endParaRPr lang="en-GB" sz="1600" dirty="0">
              <a:solidFill>
                <a:prstClr val="black"/>
              </a:solidFill>
              <a:latin typeface="Helvetica" panose="020B0604020202020204" pitchFamily="34" charset="0"/>
              <a:cs typeface="Helvetica" panose="020B0604020202020204" pitchFamily="34" charset="0"/>
            </a:endParaRPr>
          </a:p>
          <a:p>
            <a:pPr marL="285750" lvl="0" indent="-285750">
              <a:buFont typeface="Arial" panose="020B0604020202020204" pitchFamily="34" charset="0"/>
              <a:buChar char="•"/>
              <a:defRPr/>
            </a:pPr>
            <a:r>
              <a:rPr lang="en-GB" sz="1600" dirty="0" smtClean="0">
                <a:solidFill>
                  <a:prstClr val="black"/>
                </a:solidFill>
                <a:latin typeface="Helvetica" panose="020B0604020202020204" pitchFamily="34" charset="0"/>
                <a:cs typeface="Helvetica" panose="020B0604020202020204" pitchFamily="34" charset="0"/>
              </a:rPr>
              <a:t>Creating </a:t>
            </a:r>
            <a:r>
              <a:rPr lang="en-GB" sz="1600" dirty="0">
                <a:solidFill>
                  <a:prstClr val="black"/>
                </a:solidFill>
                <a:latin typeface="Helvetica" panose="020B0604020202020204" pitchFamily="34" charset="0"/>
                <a:cs typeface="Helvetica" panose="020B0604020202020204" pitchFamily="34" charset="0"/>
              </a:rPr>
              <a:t>a safety improvement plan to tackle broad areas for improvement </a:t>
            </a:r>
            <a:r>
              <a:rPr lang="en-GB" sz="1600" dirty="0" smtClean="0">
                <a:solidFill>
                  <a:prstClr val="black"/>
                </a:solidFill>
                <a:latin typeface="Helvetica" panose="020B0604020202020204" pitchFamily="34" charset="0"/>
                <a:cs typeface="Helvetica" panose="020B0604020202020204" pitchFamily="34" charset="0"/>
              </a:rPr>
              <a:t/>
            </a:r>
            <a:br>
              <a:rPr lang="en-GB" sz="1600" dirty="0" smtClean="0">
                <a:solidFill>
                  <a:prstClr val="black"/>
                </a:solidFill>
                <a:latin typeface="Helvetica" panose="020B0604020202020204" pitchFamily="34" charset="0"/>
                <a:cs typeface="Helvetica" panose="020B0604020202020204" pitchFamily="34" charset="0"/>
              </a:rPr>
            </a:br>
            <a:r>
              <a:rPr lang="en-GB" sz="1600" dirty="0" smtClean="0">
                <a:solidFill>
                  <a:prstClr val="black"/>
                </a:solidFill>
                <a:latin typeface="Helvetica" panose="020B0604020202020204" pitchFamily="34" charset="0"/>
                <a:cs typeface="Helvetica" panose="020B0604020202020204" pitchFamily="34" charset="0"/>
              </a:rPr>
              <a:t>(i.e. overarching </a:t>
            </a:r>
            <a:r>
              <a:rPr lang="en-GB" sz="1600" dirty="0">
                <a:solidFill>
                  <a:prstClr val="black"/>
                </a:solidFill>
                <a:latin typeface="Helvetica" panose="020B0604020202020204" pitchFamily="34" charset="0"/>
                <a:cs typeface="Helvetica" panose="020B0604020202020204" pitchFamily="34" charset="0"/>
              </a:rPr>
              <a:t>system issues) </a:t>
            </a:r>
          </a:p>
          <a:p>
            <a:pPr lvl="0">
              <a:defRPr/>
            </a:pPr>
            <a:endParaRPr lang="en-GB" sz="1600" dirty="0">
              <a:solidFill>
                <a:srgbClr val="000000"/>
              </a:solidFill>
              <a:latin typeface="Helvetica" panose="020B0604020202020204" pitchFamily="34" charset="0"/>
              <a:ea typeface="Calibri" panose="020F0502020204030204" pitchFamily="34" charset="0"/>
              <a:cs typeface="Helvetica" panose="020B0604020202020204" pitchFamily="34" charset="0"/>
            </a:endParaRPr>
          </a:p>
          <a:p>
            <a:pPr lvl="0">
              <a:defRPr/>
            </a:pPr>
            <a:endParaRPr lang="en-GB" sz="1600" dirty="0">
              <a:solidFill>
                <a:srgbClr val="000000"/>
              </a:solidFill>
              <a:latin typeface="Helvetica" panose="020B0604020202020204" pitchFamily="34" charset="0"/>
              <a:ea typeface="Calibri" panose="020F0502020204030204" pitchFamily="34" charset="0"/>
              <a:cs typeface="Helvetica" panose="020B0604020202020204" pitchFamily="34" charset="0"/>
            </a:endParaRPr>
          </a:p>
          <a:p>
            <a:pPr lvl="0">
              <a:defRPr/>
            </a:pPr>
            <a:r>
              <a:rPr lang="en-GB" sz="1200" i="1" dirty="0" smtClean="0">
                <a:solidFill>
                  <a:srgbClr val="000000"/>
                </a:solidFill>
                <a:latin typeface="Helvetica" panose="020B0604020202020204" pitchFamily="34" charset="0"/>
                <a:ea typeface="Calibri" panose="020F0502020204030204" pitchFamily="34" charset="0"/>
                <a:cs typeface="Helvetica" panose="020B0604020202020204" pitchFamily="34" charset="0"/>
              </a:rPr>
              <a:t>Reference</a:t>
            </a:r>
            <a:r>
              <a:rPr lang="en-GB" sz="1200" i="1" dirty="0">
                <a:solidFill>
                  <a:srgbClr val="000000"/>
                </a:solidFill>
                <a:latin typeface="Helvetica" panose="020B0604020202020204" pitchFamily="34" charset="0"/>
                <a:ea typeface="Calibri" panose="020F0502020204030204" pitchFamily="34" charset="0"/>
                <a:cs typeface="Helvetica" panose="020B0604020202020204" pitchFamily="34" charset="0"/>
              </a:rPr>
              <a:t>: </a:t>
            </a:r>
            <a:r>
              <a:rPr lang="en-GB" sz="1200" i="1" dirty="0">
                <a:solidFill>
                  <a:prstClr val="black"/>
                </a:solidFill>
                <a:latin typeface="Helvetica" panose="020B0604020202020204" pitchFamily="34" charset="0"/>
                <a:cs typeface="Helvetica" panose="020B0604020202020204" pitchFamily="34" charset="0"/>
              </a:rPr>
              <a:t>  Patient Safety Incident Response Framework supporting guidance, Guide to responding proportionately </a:t>
            </a:r>
            <a:r>
              <a:rPr lang="en-GB" sz="1200" i="1" dirty="0" smtClean="0">
                <a:solidFill>
                  <a:prstClr val="black"/>
                </a:solidFill>
                <a:latin typeface="Helvetica" panose="020B0604020202020204" pitchFamily="34" charset="0"/>
                <a:cs typeface="Helvetica" panose="020B0604020202020204" pitchFamily="34" charset="0"/>
              </a:rPr>
              <a:t>to</a:t>
            </a:r>
            <a:br>
              <a:rPr lang="en-GB" sz="1200" i="1" dirty="0" smtClean="0">
                <a:solidFill>
                  <a:prstClr val="black"/>
                </a:solidFill>
                <a:latin typeface="Helvetica" panose="020B0604020202020204" pitchFamily="34" charset="0"/>
                <a:cs typeface="Helvetica" panose="020B0604020202020204" pitchFamily="34" charset="0"/>
              </a:rPr>
            </a:br>
            <a:r>
              <a:rPr lang="en-GB" sz="1200" i="1" dirty="0" smtClean="0">
                <a:solidFill>
                  <a:prstClr val="black"/>
                </a:solidFill>
                <a:latin typeface="Helvetica" panose="020B0604020202020204" pitchFamily="34" charset="0"/>
                <a:cs typeface="Helvetica" panose="020B0604020202020204" pitchFamily="34" charset="0"/>
              </a:rPr>
              <a:t>patient </a:t>
            </a:r>
            <a:r>
              <a:rPr lang="en-GB" sz="1200" i="1" dirty="0">
                <a:solidFill>
                  <a:prstClr val="black"/>
                </a:solidFill>
                <a:latin typeface="Helvetica" panose="020B0604020202020204" pitchFamily="34" charset="0"/>
                <a:cs typeface="Helvetica" panose="020B0604020202020204" pitchFamily="34" charset="0"/>
              </a:rPr>
              <a:t>safety incidents , version 1, August 2022</a:t>
            </a:r>
            <a:r>
              <a:rPr lang="en-GB" sz="1200" i="1" dirty="0">
                <a:solidFill>
                  <a:prstClr val="black"/>
                </a:solidFill>
                <a:latin typeface="HelveticaNeue ThinCond"/>
                <a:cs typeface="Arial" panose="020B0604020202020204" pitchFamily="34" charset="0"/>
              </a:rPr>
              <a:t>	</a:t>
            </a:r>
          </a:p>
          <a:p>
            <a:pPr lvl="0">
              <a:defRPr/>
            </a:pPr>
            <a:endParaRPr lang="en-GB" sz="1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622301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A4C232-82E6-4C4D-909B-BBEF6E73F9F9}"/>
              </a:ext>
            </a:extLst>
          </p:cNvPr>
          <p:cNvSpPr/>
          <p:nvPr/>
        </p:nvSpPr>
        <p:spPr>
          <a:xfrm>
            <a:off x="806826" y="401522"/>
            <a:ext cx="10990729" cy="1552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70000"/>
              </a:lnSpc>
            </a:pPr>
            <a:r>
              <a:rPr lang="en-GB" sz="6000" dirty="0" smtClean="0">
                <a:solidFill>
                  <a:srgbClr val="005EB8"/>
                </a:solidFill>
                <a:latin typeface="Impact" panose="020B0806030902050204" pitchFamily="34" charset="0"/>
              </a:rPr>
              <a:t>COMPASSIONATE ENGAGEMENT</a:t>
            </a:r>
            <a:endParaRPr lang="en-GB" sz="6000" dirty="0">
              <a:solidFill>
                <a:srgbClr val="005EB8"/>
              </a:solidFill>
              <a:latin typeface="Impact" panose="020B0806030902050204" pitchFamily="34" charset="0"/>
            </a:endParaRPr>
          </a:p>
        </p:txBody>
      </p:sp>
      <p:sp>
        <p:nvSpPr>
          <p:cNvPr id="5" name="TextBox 4">
            <a:extLst>
              <a:ext uri="{FF2B5EF4-FFF2-40B4-BE49-F238E27FC236}">
                <a16:creationId xmlns:a16="http://schemas.microsoft.com/office/drawing/2014/main" id="{EF87FBE1-ADF7-4E2E-AE00-0671343B6C37}"/>
              </a:ext>
            </a:extLst>
          </p:cNvPr>
          <p:cNvSpPr txBox="1"/>
          <p:nvPr/>
        </p:nvSpPr>
        <p:spPr>
          <a:xfrm>
            <a:off x="896471" y="1559857"/>
            <a:ext cx="10675589" cy="4231342"/>
          </a:xfrm>
          <a:prstGeom prst="rect">
            <a:avLst/>
          </a:prstGeom>
          <a:noFill/>
        </p:spPr>
        <p:txBody>
          <a:bodyPr wrap="square" lIns="0" rIns="0" rtlCol="0" anchor="t">
            <a:noAutofit/>
          </a:bodyPr>
          <a:lstStyle/>
          <a:p>
            <a:pPr marL="285750" indent="-285750">
              <a:buFont typeface="Arial" panose="020B0604020202020204" pitchFamily="34" charset="0"/>
              <a:buChar char="•"/>
            </a:pPr>
            <a:r>
              <a:rPr lang="en-GB" sz="1600" dirty="0" smtClean="0">
                <a:effectLst/>
                <a:latin typeface="Helvetica" panose="020B0604020202020204" pitchFamily="34" charset="0"/>
                <a:cs typeface="Helvetica" panose="020B0604020202020204" pitchFamily="34" charset="0"/>
              </a:rPr>
              <a:t>Describes an approach that prioritises and respects the needs of people who have been affected by a patient safety incident.</a:t>
            </a:r>
          </a:p>
          <a:p>
            <a:pPr marL="285750" indent="-285750">
              <a:buFont typeface="Arial" panose="020B0604020202020204" pitchFamily="34" charset="0"/>
              <a:buChar char="•"/>
            </a:pPr>
            <a:endParaRPr lang="en-GB" sz="16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GB" sz="1600" dirty="0" smtClean="0">
                <a:effectLst/>
                <a:latin typeface="Helvetica" panose="020B0604020202020204" pitchFamily="34" charset="0"/>
                <a:cs typeface="Helvetica" panose="020B0604020202020204" pitchFamily="34" charset="0"/>
              </a:rPr>
              <a:t>Everything an organisation does to communicate with and involve people affected by a patient safety incident in a learning response.</a:t>
            </a:r>
          </a:p>
          <a:p>
            <a:pPr marL="285750" indent="-285750">
              <a:buFont typeface="Arial" panose="020B0604020202020204" pitchFamily="34" charset="0"/>
              <a:buChar char="•"/>
            </a:pPr>
            <a:endParaRPr lang="en-GB" sz="16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GB" sz="1600" dirty="0" smtClean="0">
                <a:effectLst/>
                <a:latin typeface="Helvetica" panose="020B0604020202020204" pitchFamily="34" charset="0"/>
                <a:cs typeface="Helvetica" panose="020B0604020202020204" pitchFamily="34" charset="0"/>
              </a:rPr>
              <a:t>Enables patients, families and healthcare staff to contribute to a learning response.</a:t>
            </a:r>
          </a:p>
          <a:p>
            <a:pPr marL="285750" indent="-285750">
              <a:buFont typeface="Arial" panose="020B0604020202020204" pitchFamily="34" charset="0"/>
              <a:buChar char="•"/>
            </a:pPr>
            <a:endParaRPr lang="en-GB" sz="16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GB" sz="1600" dirty="0" smtClean="0">
                <a:effectLst/>
                <a:latin typeface="Helvetica" panose="020B0604020202020204" pitchFamily="34" charset="0"/>
                <a:cs typeface="Helvetica" panose="020B0604020202020204" pitchFamily="34" charset="0"/>
              </a:rPr>
              <a:t>Those affected by a patient safety incident may have a range of needs (including clinical needs) as a result and these must be met wherever possible. This is part of our duty of care.</a:t>
            </a:r>
          </a:p>
          <a:p>
            <a:pPr marL="285750" indent="-285750">
              <a:buFont typeface="Arial" panose="020B0604020202020204" pitchFamily="34" charset="0"/>
              <a:buChar char="•"/>
            </a:pPr>
            <a:endParaRPr lang="en-GB" sz="16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GB" sz="1600" dirty="0" smtClean="0">
                <a:effectLst/>
                <a:latin typeface="Helvetica" panose="020B0604020202020204" pitchFamily="34" charset="0"/>
                <a:cs typeface="Helvetica" panose="020B0604020202020204" pitchFamily="34" charset="0"/>
              </a:rPr>
              <a:t>Meeting people’s needs not only helps alleviate the harm experienced but also helps </a:t>
            </a:r>
            <a:br>
              <a:rPr lang="en-GB" sz="1600" dirty="0" smtClean="0">
                <a:effectLst/>
                <a:latin typeface="Helvetica" panose="020B0604020202020204" pitchFamily="34" charset="0"/>
                <a:cs typeface="Helvetica" panose="020B0604020202020204" pitchFamily="34" charset="0"/>
              </a:rPr>
            </a:br>
            <a:r>
              <a:rPr lang="en-GB" sz="1600" dirty="0" smtClean="0">
                <a:effectLst/>
                <a:latin typeface="Helvetica" panose="020B0604020202020204" pitchFamily="34" charset="0"/>
                <a:cs typeface="Helvetica" panose="020B0604020202020204" pitchFamily="34" charset="0"/>
              </a:rPr>
              <a:t>avoid compounding that harm.</a:t>
            </a:r>
          </a:p>
          <a:p>
            <a:pPr marL="285750" indent="-285750">
              <a:buFont typeface="Arial" panose="020B0604020202020204" pitchFamily="34" charset="0"/>
              <a:buChar char="•"/>
            </a:pPr>
            <a:endParaRPr lang="en-GB" sz="16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GB" sz="1600" dirty="0" smtClean="0">
                <a:effectLst/>
                <a:latin typeface="Helvetica" panose="020B0604020202020204" pitchFamily="34" charset="0"/>
                <a:cs typeface="Helvetica" panose="020B0604020202020204" pitchFamily="34" charset="0"/>
              </a:rPr>
              <a:t>Engagement substantially improves our understanding of what happened and </a:t>
            </a:r>
            <a:br>
              <a:rPr lang="en-GB" sz="1600" dirty="0" smtClean="0">
                <a:effectLst/>
                <a:latin typeface="Helvetica" panose="020B0604020202020204" pitchFamily="34" charset="0"/>
                <a:cs typeface="Helvetica" panose="020B0604020202020204" pitchFamily="34" charset="0"/>
              </a:rPr>
            </a:br>
            <a:r>
              <a:rPr lang="en-GB" sz="1600" dirty="0" smtClean="0">
                <a:effectLst/>
                <a:latin typeface="Helvetica" panose="020B0604020202020204" pitchFamily="34" charset="0"/>
                <a:cs typeface="Helvetica" panose="020B0604020202020204" pitchFamily="34" charset="0"/>
              </a:rPr>
              <a:t>potentially how we can prevent a similar incident in the future.</a:t>
            </a:r>
          </a:p>
        </p:txBody>
      </p:sp>
    </p:spTree>
    <p:extLst>
      <p:ext uri="{BB962C8B-B14F-4D97-AF65-F5344CB8AC3E}">
        <p14:creationId xmlns:p14="http://schemas.microsoft.com/office/powerpoint/2010/main" val="26857975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A4C232-82E6-4C4D-909B-BBEF6E73F9F9}"/>
              </a:ext>
            </a:extLst>
          </p:cNvPr>
          <p:cNvSpPr/>
          <p:nvPr/>
        </p:nvSpPr>
        <p:spPr>
          <a:xfrm>
            <a:off x="806825" y="717174"/>
            <a:ext cx="10666478" cy="860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70000"/>
              </a:lnSpc>
            </a:pPr>
            <a:r>
              <a:rPr lang="en-GB" sz="6000" dirty="0" smtClean="0">
                <a:solidFill>
                  <a:schemeClr val="tx2"/>
                </a:solidFill>
                <a:latin typeface="Impact" panose="020B0806030902050204" pitchFamily="34" charset="0"/>
              </a:rPr>
              <a:t>FAMILY LIAISON OFFICERS</a:t>
            </a:r>
            <a:endParaRPr lang="en-GB" sz="6000" dirty="0">
              <a:solidFill>
                <a:schemeClr val="tx2"/>
              </a:solidFill>
              <a:latin typeface="Impact" panose="020B0806030902050204" pitchFamily="34" charset="0"/>
            </a:endParaRPr>
          </a:p>
        </p:txBody>
      </p:sp>
      <p:sp>
        <p:nvSpPr>
          <p:cNvPr id="3" name="TextBox 2">
            <a:extLst>
              <a:ext uri="{FF2B5EF4-FFF2-40B4-BE49-F238E27FC236}">
                <a16:creationId xmlns:a16="http://schemas.microsoft.com/office/drawing/2014/main" id="{EF87FBE1-ADF7-4E2E-AE00-0671343B6C37}"/>
              </a:ext>
            </a:extLst>
          </p:cNvPr>
          <p:cNvSpPr txBox="1"/>
          <p:nvPr/>
        </p:nvSpPr>
        <p:spPr>
          <a:xfrm>
            <a:off x="914399" y="1362635"/>
            <a:ext cx="10666478" cy="3612518"/>
          </a:xfrm>
          <a:prstGeom prst="rect">
            <a:avLst/>
          </a:prstGeom>
          <a:noFill/>
        </p:spPr>
        <p:txBody>
          <a:bodyPr wrap="square" lIns="0" rIns="0" rtlCol="0" anchor="t">
            <a:noAutofit/>
          </a:bodyPr>
          <a:lstStyle/>
          <a:p>
            <a:pPr marL="285750" indent="-285750">
              <a:buFont typeface="Arial" panose="020B0604020202020204" pitchFamily="34" charset="0"/>
              <a:buChar char="•"/>
            </a:pPr>
            <a:endParaRPr lang="en-GB" sz="1600" dirty="0">
              <a:latin typeface="Helvetica" panose="020B0604020202020204" pitchFamily="34" charset="0"/>
              <a:ea typeface="Verdana" panose="020B0604030504040204" pitchFamily="34" charset="0"/>
              <a:cs typeface="Helvetica" panose="020B0604020202020204" pitchFamily="34" charset="0"/>
            </a:endParaRPr>
          </a:p>
          <a:p>
            <a:pPr marL="285750" indent="-285750">
              <a:buFont typeface="Arial" panose="020B0604020202020204" pitchFamily="34" charset="0"/>
              <a:buChar char="•"/>
            </a:pPr>
            <a:r>
              <a:rPr lang="en-GB" sz="1600" dirty="0" smtClean="0">
                <a:latin typeface="Helvetica" panose="020B0604020202020204" pitchFamily="34" charset="0"/>
                <a:ea typeface="Verdana" panose="020B0604030504040204" pitchFamily="34" charset="0"/>
                <a:cs typeface="Helvetica" panose="020B0604020202020204" pitchFamily="34" charset="0"/>
              </a:rPr>
              <a:t>A </a:t>
            </a:r>
            <a:r>
              <a:rPr lang="en-GB" sz="1600" dirty="0">
                <a:latin typeface="Helvetica" panose="020B0604020202020204" pitchFamily="34" charset="0"/>
                <a:ea typeface="Verdana" panose="020B0604030504040204" pitchFamily="34" charset="0"/>
                <a:cs typeface="Helvetica" panose="020B0604020202020204" pitchFamily="34" charset="0"/>
              </a:rPr>
              <a:t>staff member who provides support to a patient/ family/ carer through the investigation/learning response </a:t>
            </a:r>
            <a:r>
              <a:rPr lang="en-GB" sz="1600" dirty="0" smtClean="0">
                <a:latin typeface="Helvetica" panose="020B0604020202020204" pitchFamily="34" charset="0"/>
                <a:ea typeface="Verdana" panose="020B0604030504040204" pitchFamily="34" charset="0"/>
                <a:cs typeface="Helvetica" panose="020B0604020202020204" pitchFamily="34" charset="0"/>
              </a:rPr>
              <a:t>process.</a:t>
            </a:r>
          </a:p>
          <a:p>
            <a:r>
              <a:rPr lang="en-GB" sz="1600" dirty="0" smtClean="0">
                <a:latin typeface="Helvetica" panose="020B0604020202020204" pitchFamily="34" charset="0"/>
                <a:ea typeface="Verdana" panose="020B0604030504040204" pitchFamily="34" charset="0"/>
                <a:cs typeface="Helvetica" panose="020B0604020202020204" pitchFamily="34" charset="0"/>
              </a:rPr>
              <a:t> </a:t>
            </a:r>
          </a:p>
          <a:p>
            <a:pPr marL="285750" indent="-285750">
              <a:buFont typeface="Arial" panose="020B0604020202020204" pitchFamily="34" charset="0"/>
              <a:buChar char="•"/>
            </a:pPr>
            <a:r>
              <a:rPr lang="en-GB" sz="1600" dirty="0" smtClean="0">
                <a:latin typeface="Helvetica" panose="020B0604020202020204" pitchFamily="34" charset="0"/>
                <a:ea typeface="Verdana" panose="020B0604030504040204" pitchFamily="34" charset="0"/>
                <a:cs typeface="Helvetica" panose="020B0604020202020204" pitchFamily="34" charset="0"/>
              </a:rPr>
              <a:t>A </a:t>
            </a:r>
            <a:r>
              <a:rPr lang="en-GB" sz="1600" dirty="0">
                <a:latin typeface="Helvetica" panose="020B0604020202020204" pitchFamily="34" charset="0"/>
                <a:ea typeface="Verdana" panose="020B0604030504040204" pitchFamily="34" charset="0"/>
                <a:cs typeface="Helvetica" panose="020B0604020202020204" pitchFamily="34" charset="0"/>
              </a:rPr>
              <a:t>point of contact for the </a:t>
            </a:r>
            <a:r>
              <a:rPr lang="en-GB" sz="1600" dirty="0" smtClean="0">
                <a:latin typeface="Helvetica" panose="020B0604020202020204" pitchFamily="34" charset="0"/>
                <a:ea typeface="Verdana" panose="020B0604030504040204" pitchFamily="34" charset="0"/>
                <a:cs typeface="Helvetica" panose="020B0604020202020204" pitchFamily="34" charset="0"/>
              </a:rPr>
              <a:t>family/patient </a:t>
            </a:r>
            <a:r>
              <a:rPr lang="en-GB" sz="1600" dirty="0">
                <a:latin typeface="Helvetica" panose="020B0604020202020204" pitchFamily="34" charset="0"/>
                <a:ea typeface="Verdana" panose="020B0604030504040204" pitchFamily="34" charset="0"/>
                <a:cs typeface="Helvetica" panose="020B0604020202020204" pitchFamily="34" charset="0"/>
              </a:rPr>
              <a:t>to raise any questions or concerns they may have about the </a:t>
            </a:r>
            <a:r>
              <a:rPr lang="en-GB" sz="1600" dirty="0" smtClean="0">
                <a:latin typeface="Helvetica" panose="020B0604020202020204" pitchFamily="34" charset="0"/>
                <a:ea typeface="Verdana" panose="020B0604030504040204" pitchFamily="34" charset="0"/>
                <a:cs typeface="Helvetica" panose="020B0604020202020204" pitchFamily="34" charset="0"/>
              </a:rPr>
              <a:t>learning response.</a:t>
            </a:r>
          </a:p>
          <a:p>
            <a:pPr marL="285750" indent="-285750">
              <a:buFont typeface="Arial" panose="020B0604020202020204" pitchFamily="34" charset="0"/>
              <a:buChar char="•"/>
            </a:pPr>
            <a:endParaRPr lang="en-GB" sz="1600" dirty="0">
              <a:latin typeface="Helvetica" panose="020B0604020202020204" pitchFamily="34" charset="0"/>
              <a:ea typeface="Verdana" panose="020B0604030504040204" pitchFamily="34" charset="0"/>
              <a:cs typeface="Helvetica" panose="020B0604020202020204" pitchFamily="34" charset="0"/>
            </a:endParaRPr>
          </a:p>
          <a:p>
            <a:pPr marL="285750" indent="-285750">
              <a:buFont typeface="Arial" panose="020B0604020202020204" pitchFamily="34" charset="0"/>
              <a:buChar char="•"/>
            </a:pPr>
            <a:r>
              <a:rPr lang="en-GB" sz="1600" dirty="0">
                <a:latin typeface="Helvetica" panose="020B0604020202020204" pitchFamily="34" charset="0"/>
                <a:ea typeface="Verdana" panose="020B0604030504040204" pitchFamily="34" charset="0"/>
                <a:cs typeface="Helvetica" panose="020B0604020202020204" pitchFamily="34" charset="0"/>
              </a:rPr>
              <a:t>NHS FLO’s are recent roles which are still developing along with PSIRF where the FLO/engagement lead role will also support staff engagement and involvement in the learning response </a:t>
            </a:r>
            <a:r>
              <a:rPr lang="en-GB" sz="1600" dirty="0" smtClean="0">
                <a:latin typeface="Helvetica" panose="020B0604020202020204" pitchFamily="34" charset="0"/>
                <a:ea typeface="Verdana" panose="020B0604030504040204" pitchFamily="34" charset="0"/>
                <a:cs typeface="Helvetica" panose="020B0604020202020204" pitchFamily="34" charset="0"/>
              </a:rPr>
              <a:t>process.</a:t>
            </a:r>
          </a:p>
          <a:p>
            <a:pPr marL="285750" indent="-285750">
              <a:buFont typeface="Arial" panose="020B0604020202020204" pitchFamily="34" charset="0"/>
              <a:buChar char="•"/>
            </a:pPr>
            <a:endParaRPr lang="en-GB" sz="1600" dirty="0">
              <a:latin typeface="Helvetica" panose="020B0604020202020204" pitchFamily="34" charset="0"/>
              <a:ea typeface="Verdana" panose="020B0604030504040204" pitchFamily="34" charset="0"/>
              <a:cs typeface="Helvetica" panose="020B0604020202020204" pitchFamily="34" charset="0"/>
            </a:endParaRPr>
          </a:p>
          <a:p>
            <a:pPr marL="285750" indent="-285750">
              <a:buFont typeface="Arial" panose="020B0604020202020204" pitchFamily="34" charset="0"/>
              <a:buChar char="•"/>
            </a:pPr>
            <a:r>
              <a:rPr lang="en-GB" sz="1600" dirty="0" smtClean="0">
                <a:latin typeface="Helvetica" panose="020B0604020202020204" pitchFamily="34" charset="0"/>
                <a:ea typeface="Verdana" panose="020B0604030504040204" pitchFamily="34" charset="0"/>
                <a:cs typeface="Helvetica" panose="020B0604020202020204" pitchFamily="34" charset="0"/>
              </a:rPr>
              <a:t>The Trust’s two dedicated FLO Leads provide regular FLO training, FLO forums and 1:1 support to all allocated FLOs.</a:t>
            </a:r>
          </a:p>
          <a:p>
            <a:pPr marL="285750" indent="-285750">
              <a:buFont typeface="Arial" panose="020B0604020202020204" pitchFamily="34" charset="0"/>
              <a:buChar char="•"/>
            </a:pPr>
            <a:endParaRPr lang="en-GB" sz="1600" dirty="0">
              <a:latin typeface="Helvetica" panose="020B0604020202020204" pitchFamily="34" charset="0"/>
              <a:ea typeface="Verdana" panose="020B0604030504040204" pitchFamily="34" charset="0"/>
              <a:cs typeface="Helvetica" panose="020B0604020202020204" pitchFamily="34" charset="0"/>
            </a:endParaRPr>
          </a:p>
          <a:p>
            <a:pPr marL="285750" indent="-285750">
              <a:buFont typeface="Arial" panose="020B0604020202020204" pitchFamily="34" charset="0"/>
              <a:buChar char="•"/>
            </a:pPr>
            <a:r>
              <a:rPr lang="en-GB" sz="1600" dirty="0" smtClean="0">
                <a:latin typeface="Helvetica" panose="020B0604020202020204" pitchFamily="34" charset="0"/>
                <a:ea typeface="Verdana" panose="020B0604030504040204" pitchFamily="34" charset="0"/>
                <a:cs typeface="Helvetica" panose="020B0604020202020204" pitchFamily="34" charset="0"/>
              </a:rPr>
              <a:t>There are currently 173 trained FLOs in EPUT.</a:t>
            </a:r>
            <a:endParaRPr lang="en-GB" sz="1600" dirty="0">
              <a:latin typeface="Helvetica" panose="020B0604020202020204" pitchFamily="34" charset="0"/>
              <a:ea typeface="Verdana" panose="020B0604030504040204" pitchFamily="34" charset="0"/>
              <a:cs typeface="Helvetica" panose="020B0604020202020204" pitchFamily="34" charset="0"/>
            </a:endParaRPr>
          </a:p>
          <a:p>
            <a:pPr marL="742950" lvl="1" indent="-285750">
              <a:buFont typeface="Arial" panose="020B0604020202020204" pitchFamily="34" charset="0"/>
              <a:buChar char="•"/>
            </a:pPr>
            <a:endParaRPr lang="en-GB" sz="1600" dirty="0" smtClean="0">
              <a:latin typeface="Helvetica" panose="020B0604020202020204" pitchFamily="34" charset="0"/>
              <a:ea typeface="Verdana" panose="020B0604030504040204" pitchFamily="34" charset="0"/>
              <a:cs typeface="Helvetica" panose="020B0604020202020204" pitchFamily="34" charset="0"/>
            </a:endParaRPr>
          </a:p>
          <a:p>
            <a:pPr marL="742950" lvl="1" indent="-285750">
              <a:buFont typeface="Arial" panose="020B0604020202020204" pitchFamily="34" charset="0"/>
              <a:buChar char="•"/>
            </a:pPr>
            <a:endParaRPr lang="en-GB" sz="1600" dirty="0">
              <a:latin typeface="Helvetica" panose="020B0604020202020204" pitchFamily="34" charset="0"/>
              <a:ea typeface="Verdan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13720274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A4C232-82E6-4C4D-909B-BBEF6E73F9F9}"/>
              </a:ext>
            </a:extLst>
          </p:cNvPr>
          <p:cNvSpPr/>
          <p:nvPr/>
        </p:nvSpPr>
        <p:spPr>
          <a:xfrm>
            <a:off x="774211" y="666352"/>
            <a:ext cx="11668801" cy="9472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6000" b="0" i="0" u="none" strike="noStrike" kern="1200" cap="none" normalizeH="0" baseline="0" noProof="0" dirty="0" smtClean="0">
                <a:ln>
                  <a:noFill/>
                </a:ln>
                <a:solidFill>
                  <a:srgbClr val="005EB8"/>
                </a:solidFill>
                <a:effectLst/>
                <a:uLnTx/>
                <a:uFillTx/>
                <a:latin typeface="Impact" panose="020B0806030902050204" pitchFamily="34" charset="0"/>
                <a:ea typeface="+mn-ea"/>
                <a:cs typeface="+mn-cs"/>
              </a:rPr>
              <a:t>SHARED LEARNING</a:t>
            </a:r>
            <a:endParaRPr kumimoji="0" lang="en-GB" sz="6000" b="0" i="0" u="none" strike="noStrike" kern="1200" cap="none" normalizeH="0" baseline="0" noProof="0" dirty="0">
              <a:ln>
                <a:noFill/>
              </a:ln>
              <a:solidFill>
                <a:srgbClr val="005EB8"/>
              </a:solidFill>
              <a:effectLst/>
              <a:uLnTx/>
              <a:uFillTx/>
              <a:latin typeface="Impact" panose="020B0806030902050204" pitchFamily="34" charset="0"/>
              <a:ea typeface="+mn-ea"/>
              <a:cs typeface="+mn-cs"/>
            </a:endParaRPr>
          </a:p>
        </p:txBody>
      </p:sp>
      <p:sp>
        <p:nvSpPr>
          <p:cNvPr id="3" name="TextBox 2">
            <a:extLst>
              <a:ext uri="{FF2B5EF4-FFF2-40B4-BE49-F238E27FC236}">
                <a16:creationId xmlns:a16="http://schemas.microsoft.com/office/drawing/2014/main" id="{EF87FBE1-ADF7-4E2E-AE00-0671343B6C37}"/>
              </a:ext>
            </a:extLst>
          </p:cNvPr>
          <p:cNvSpPr txBox="1"/>
          <p:nvPr/>
        </p:nvSpPr>
        <p:spPr>
          <a:xfrm>
            <a:off x="827998" y="1524000"/>
            <a:ext cx="10863984" cy="5163671"/>
          </a:xfrm>
          <a:prstGeom prst="rect">
            <a:avLst/>
          </a:prstGeom>
          <a:noFill/>
        </p:spPr>
        <p:txBody>
          <a:bodyPr wrap="square" lIns="0" rIns="0" rtlCol="0" anchor="t">
            <a:noAutofit/>
          </a:bodyPr>
          <a:lstStyle/>
          <a:p>
            <a:pPr marL="285750" indent="-285750">
              <a:lnSpc>
                <a:spcPct val="110000"/>
              </a:lnSpc>
              <a:spcAft>
                <a:spcPts val="800"/>
              </a:spcAft>
              <a:buFont typeface="Arial" panose="020B0604020202020204" pitchFamily="34" charset="0"/>
              <a:buChar char="•"/>
            </a:pPr>
            <a:r>
              <a:rPr lang="en-GB" sz="1500" dirty="0">
                <a:latin typeface="Helvetica" panose="020B0604020202020204" pitchFamily="34" charset="0"/>
                <a:ea typeface="Verdana" panose="020B0604030504040204" pitchFamily="34" charset="0"/>
                <a:cs typeface="Helvetica" panose="020B0604020202020204" pitchFamily="34" charset="0"/>
              </a:rPr>
              <a:t>Shared learning email – The shared learning email is sent from the PSIM Team to the operational teams involved in the patient’s care. The email contains the report and actions to take in relation to the learning.</a:t>
            </a:r>
          </a:p>
          <a:p>
            <a:pPr marL="285750" indent="-285750">
              <a:lnSpc>
                <a:spcPct val="110000"/>
              </a:lnSpc>
              <a:spcAft>
                <a:spcPts val="800"/>
              </a:spcAft>
              <a:buFont typeface="Arial" panose="020B0604020202020204" pitchFamily="34" charset="0"/>
              <a:buChar char="•"/>
            </a:pPr>
            <a:r>
              <a:rPr lang="en-GB" sz="1500" dirty="0">
                <a:latin typeface="Helvetica" panose="020B0604020202020204" pitchFamily="34" charset="0"/>
                <a:ea typeface="Verdana" panose="020B0604030504040204" pitchFamily="34" charset="0"/>
                <a:cs typeface="Helvetica" panose="020B0604020202020204" pitchFamily="34" charset="0"/>
              </a:rPr>
              <a:t>Sharing the report and learning with the patient/family – When the report has been approved, the patient and/or their family are offered a copy to be shared with them. </a:t>
            </a:r>
          </a:p>
          <a:p>
            <a:pPr marL="285750" indent="-285750">
              <a:lnSpc>
                <a:spcPct val="110000"/>
              </a:lnSpc>
              <a:spcAft>
                <a:spcPts val="800"/>
              </a:spcAft>
              <a:buFont typeface="Arial" panose="020B0604020202020204" pitchFamily="34" charset="0"/>
              <a:buChar char="•"/>
            </a:pPr>
            <a:r>
              <a:rPr lang="en-GB" sz="1500" dirty="0">
                <a:latin typeface="Helvetica" panose="020B0604020202020204" pitchFamily="34" charset="0"/>
                <a:ea typeface="Verdana" panose="020B0604030504040204" pitchFamily="34" charset="0"/>
                <a:cs typeface="Helvetica" panose="020B0604020202020204" pitchFamily="34" charset="0"/>
              </a:rPr>
              <a:t>Five key messages and Lessons Identified Newsletter – Key information and learning is collated by the PSIM Team and contains information about themes recognised amongst patient incidents, learning from reviews and investigations and updates about the PSIM Team function is shared in this format and published on the Trust Intranet page.</a:t>
            </a:r>
          </a:p>
          <a:p>
            <a:pPr marL="285750" indent="-285750">
              <a:lnSpc>
                <a:spcPct val="110000"/>
              </a:lnSpc>
              <a:spcAft>
                <a:spcPts val="800"/>
              </a:spcAft>
              <a:buFont typeface="Arial" panose="020B0604020202020204" pitchFamily="34" charset="0"/>
              <a:buChar char="•"/>
            </a:pPr>
            <a:r>
              <a:rPr lang="en-GB" sz="1500" dirty="0">
                <a:latin typeface="Helvetica" panose="020B0604020202020204" pitchFamily="34" charset="0"/>
                <a:ea typeface="Verdana" panose="020B0604030504040204" pitchFamily="34" charset="0"/>
                <a:cs typeface="Helvetica" panose="020B0604020202020204" pitchFamily="34" charset="0"/>
              </a:rPr>
              <a:t>Attendance and representation at meetings – The PSIM Team reports feed into meetings such as the Learning Collaborative Partnership, Learning Oversight Sub-Committee, Quality and Safety Meetings and Senior Management Team Meetings. The learning from the Learning from Deaths reviews are also shared within the same reports and meetings. </a:t>
            </a:r>
          </a:p>
          <a:p>
            <a:pPr marL="285750" indent="-285750">
              <a:lnSpc>
                <a:spcPct val="110000"/>
              </a:lnSpc>
              <a:spcAft>
                <a:spcPts val="800"/>
              </a:spcAft>
              <a:buFont typeface="Arial" panose="020B0604020202020204" pitchFamily="34" charset="0"/>
              <a:buChar char="•"/>
            </a:pPr>
            <a:r>
              <a:rPr lang="en-GB" sz="1500" dirty="0">
                <a:latin typeface="Helvetica" panose="020B0604020202020204" pitchFamily="34" charset="0"/>
                <a:ea typeface="Verdana" panose="020B0604030504040204" pitchFamily="34" charset="0"/>
                <a:cs typeface="Helvetica" panose="020B0604020202020204" pitchFamily="34" charset="0"/>
              </a:rPr>
              <a:t>Learning Collaborative Partnership Group – Key learning within the month is shared in a </a:t>
            </a:r>
            <a:r>
              <a:rPr lang="en-GB" sz="1500" dirty="0" smtClean="0">
                <a:latin typeface="Helvetica" panose="020B0604020202020204" pitchFamily="34" charset="0"/>
                <a:ea typeface="Verdana" panose="020B0604030504040204" pitchFamily="34" charset="0"/>
                <a:cs typeface="Helvetica" panose="020B0604020202020204" pitchFamily="34" charset="0"/>
              </a:rPr>
              <a:t/>
            </a:r>
            <a:br>
              <a:rPr lang="en-GB" sz="1500" dirty="0" smtClean="0">
                <a:latin typeface="Helvetica" panose="020B0604020202020204" pitchFamily="34" charset="0"/>
                <a:ea typeface="Verdana" panose="020B0604030504040204" pitchFamily="34" charset="0"/>
                <a:cs typeface="Helvetica" panose="020B0604020202020204" pitchFamily="34" charset="0"/>
              </a:rPr>
            </a:br>
            <a:r>
              <a:rPr lang="en-GB" sz="1500" dirty="0" smtClean="0">
                <a:latin typeface="Helvetica" panose="020B0604020202020204" pitchFamily="34" charset="0"/>
                <a:ea typeface="Verdana" panose="020B0604030504040204" pitchFamily="34" charset="0"/>
                <a:cs typeface="Helvetica" panose="020B0604020202020204" pitchFamily="34" charset="0"/>
              </a:rPr>
              <a:t>summary slide </a:t>
            </a:r>
            <a:r>
              <a:rPr lang="en-GB" sz="1500" dirty="0">
                <a:latin typeface="Helvetica" panose="020B0604020202020204" pitchFamily="34" charset="0"/>
                <a:ea typeface="Verdana" panose="020B0604030504040204" pitchFamily="34" charset="0"/>
                <a:cs typeface="Helvetica" panose="020B0604020202020204" pitchFamily="34" charset="0"/>
              </a:rPr>
              <a:t>with the Learning Collaborative Partnership Group. The group meet on the </a:t>
            </a:r>
            <a:r>
              <a:rPr lang="en-GB" sz="1500" dirty="0" smtClean="0">
                <a:latin typeface="Helvetica" panose="020B0604020202020204" pitchFamily="34" charset="0"/>
                <a:ea typeface="Verdana" panose="020B0604030504040204" pitchFamily="34" charset="0"/>
                <a:cs typeface="Helvetica" panose="020B0604020202020204" pitchFamily="34" charset="0"/>
              </a:rPr>
              <a:t/>
            </a:r>
            <a:br>
              <a:rPr lang="en-GB" sz="1500" dirty="0" smtClean="0">
                <a:latin typeface="Helvetica" panose="020B0604020202020204" pitchFamily="34" charset="0"/>
                <a:ea typeface="Verdana" panose="020B0604030504040204" pitchFamily="34" charset="0"/>
                <a:cs typeface="Helvetica" panose="020B0604020202020204" pitchFamily="34" charset="0"/>
              </a:rPr>
            </a:br>
            <a:r>
              <a:rPr lang="en-GB" sz="1500" dirty="0" smtClean="0">
                <a:latin typeface="Helvetica" panose="020B0604020202020204" pitchFamily="34" charset="0"/>
                <a:ea typeface="Verdana" panose="020B0604030504040204" pitchFamily="34" charset="0"/>
                <a:cs typeface="Helvetica" panose="020B0604020202020204" pitchFamily="34" charset="0"/>
              </a:rPr>
              <a:t>second </a:t>
            </a:r>
            <a:r>
              <a:rPr lang="en-GB" sz="1500" dirty="0">
                <a:latin typeface="Helvetica" panose="020B0604020202020204" pitchFamily="34" charset="0"/>
                <a:ea typeface="Verdana" panose="020B0604030504040204" pitchFamily="34" charset="0"/>
                <a:cs typeface="Helvetica" panose="020B0604020202020204" pitchFamily="34" charset="0"/>
              </a:rPr>
              <a:t>Tuesday of </a:t>
            </a:r>
            <a:r>
              <a:rPr lang="en-GB" sz="1500" dirty="0" smtClean="0">
                <a:latin typeface="Helvetica" panose="020B0604020202020204" pitchFamily="34" charset="0"/>
                <a:ea typeface="Verdana" panose="020B0604030504040204" pitchFamily="34" charset="0"/>
                <a:cs typeface="Helvetica" panose="020B0604020202020204" pitchFamily="34" charset="0"/>
              </a:rPr>
              <a:t>the </a:t>
            </a:r>
            <a:r>
              <a:rPr lang="en-GB" sz="1500" dirty="0">
                <a:latin typeface="Helvetica" panose="020B0604020202020204" pitchFamily="34" charset="0"/>
                <a:ea typeface="Verdana" panose="020B0604030504040204" pitchFamily="34" charset="0"/>
                <a:cs typeface="Helvetica" panose="020B0604020202020204" pitchFamily="34" charset="0"/>
              </a:rPr>
              <a:t>month and collate learning from subject matter experts across the </a:t>
            </a:r>
            <a:r>
              <a:rPr lang="en-GB" sz="1500" dirty="0" smtClean="0">
                <a:latin typeface="Helvetica" panose="020B0604020202020204" pitchFamily="34" charset="0"/>
                <a:ea typeface="Verdana" panose="020B0604030504040204" pitchFamily="34" charset="0"/>
                <a:cs typeface="Helvetica" panose="020B0604020202020204" pitchFamily="34" charset="0"/>
              </a:rPr>
              <a:t/>
            </a:r>
            <a:br>
              <a:rPr lang="en-GB" sz="1500" dirty="0" smtClean="0">
                <a:latin typeface="Helvetica" panose="020B0604020202020204" pitchFamily="34" charset="0"/>
                <a:ea typeface="Verdana" panose="020B0604030504040204" pitchFamily="34" charset="0"/>
                <a:cs typeface="Helvetica" panose="020B0604020202020204" pitchFamily="34" charset="0"/>
              </a:rPr>
            </a:br>
            <a:r>
              <a:rPr lang="en-GB" sz="1500" dirty="0" smtClean="0">
                <a:latin typeface="Helvetica" panose="020B0604020202020204" pitchFamily="34" charset="0"/>
                <a:ea typeface="Verdana" panose="020B0604030504040204" pitchFamily="34" charset="0"/>
                <a:cs typeface="Helvetica" panose="020B0604020202020204" pitchFamily="34" charset="0"/>
              </a:rPr>
              <a:t>organisation </a:t>
            </a:r>
            <a:r>
              <a:rPr lang="en-GB" sz="1500" dirty="0">
                <a:latin typeface="Helvetica" panose="020B0604020202020204" pitchFamily="34" charset="0"/>
                <a:ea typeface="Verdana" panose="020B0604030504040204" pitchFamily="34" charset="0"/>
                <a:cs typeface="Helvetica" panose="020B0604020202020204" pitchFamily="34" charset="0"/>
              </a:rPr>
              <a:t>to collate the </a:t>
            </a:r>
            <a:r>
              <a:rPr lang="en-GB" sz="1500" dirty="0" smtClean="0">
                <a:latin typeface="Helvetica" panose="020B0604020202020204" pitchFamily="34" charset="0"/>
                <a:ea typeface="Verdana" panose="020B0604030504040204" pitchFamily="34" charset="0"/>
                <a:cs typeface="Helvetica" panose="020B0604020202020204" pitchFamily="34" charset="0"/>
              </a:rPr>
              <a:t>Lessons </a:t>
            </a:r>
            <a:r>
              <a:rPr lang="en-GB" sz="1500" dirty="0">
                <a:latin typeface="Helvetica" panose="020B0604020202020204" pitchFamily="34" charset="0"/>
                <a:ea typeface="Verdana" panose="020B0604030504040204" pitchFamily="34" charset="0"/>
                <a:cs typeface="Helvetica" panose="020B0604020202020204" pitchFamily="34" charset="0"/>
              </a:rPr>
              <a:t>Identified Newsletter and determine the content for 5 </a:t>
            </a:r>
            <a:r>
              <a:rPr lang="en-GB" sz="1500" dirty="0" smtClean="0">
                <a:latin typeface="Helvetica" panose="020B0604020202020204" pitchFamily="34" charset="0"/>
                <a:ea typeface="Verdana" panose="020B0604030504040204" pitchFamily="34" charset="0"/>
                <a:cs typeface="Helvetica" panose="020B0604020202020204" pitchFamily="34" charset="0"/>
              </a:rPr>
              <a:t>Key</a:t>
            </a:r>
            <a:br>
              <a:rPr lang="en-GB" sz="1500" dirty="0" smtClean="0">
                <a:latin typeface="Helvetica" panose="020B0604020202020204" pitchFamily="34" charset="0"/>
                <a:ea typeface="Verdana" panose="020B0604030504040204" pitchFamily="34" charset="0"/>
                <a:cs typeface="Helvetica" panose="020B0604020202020204" pitchFamily="34" charset="0"/>
              </a:rPr>
            </a:br>
            <a:r>
              <a:rPr lang="en-GB" sz="1500" dirty="0" smtClean="0">
                <a:latin typeface="Helvetica" panose="020B0604020202020204" pitchFamily="34" charset="0"/>
                <a:ea typeface="Verdana" panose="020B0604030504040204" pitchFamily="34" charset="0"/>
                <a:cs typeface="Helvetica" panose="020B0604020202020204" pitchFamily="34" charset="0"/>
              </a:rPr>
              <a:t> </a:t>
            </a:r>
            <a:r>
              <a:rPr lang="en-GB" sz="1500" dirty="0">
                <a:latin typeface="Helvetica" panose="020B0604020202020204" pitchFamily="34" charset="0"/>
                <a:ea typeface="Verdana" panose="020B0604030504040204" pitchFamily="34" charset="0"/>
                <a:cs typeface="Helvetica" panose="020B0604020202020204" pitchFamily="34" charset="0"/>
              </a:rPr>
              <a:t>Messages. These are shared </a:t>
            </a:r>
            <a:r>
              <a:rPr lang="en-GB" sz="1500" dirty="0" smtClean="0">
                <a:latin typeface="Helvetica" panose="020B0604020202020204" pitchFamily="34" charset="0"/>
                <a:ea typeface="Verdana" panose="020B0604030504040204" pitchFamily="34" charset="0"/>
                <a:cs typeface="Helvetica" panose="020B0604020202020204" pitchFamily="34" charset="0"/>
              </a:rPr>
              <a:t>at </a:t>
            </a:r>
            <a:r>
              <a:rPr lang="en-GB" sz="1500" dirty="0">
                <a:latin typeface="Helvetica" panose="020B0604020202020204" pitchFamily="34" charset="0"/>
                <a:ea typeface="Verdana" panose="020B0604030504040204" pitchFamily="34" charset="0"/>
                <a:cs typeface="Helvetica" panose="020B0604020202020204" pitchFamily="34" charset="0"/>
              </a:rPr>
              <a:t>Quality and Safety Meetings and stored on the Intranet, </a:t>
            </a:r>
            <a:r>
              <a:rPr lang="en-GB" sz="1500" dirty="0" smtClean="0">
                <a:latin typeface="Helvetica" panose="020B0604020202020204" pitchFamily="34" charset="0"/>
                <a:ea typeface="Verdana" panose="020B0604030504040204" pitchFamily="34" charset="0"/>
                <a:cs typeface="Helvetica" panose="020B0604020202020204" pitchFamily="34" charset="0"/>
              </a:rPr>
              <a:t/>
            </a:r>
            <a:br>
              <a:rPr lang="en-GB" sz="1500" dirty="0" smtClean="0">
                <a:latin typeface="Helvetica" panose="020B0604020202020204" pitchFamily="34" charset="0"/>
                <a:ea typeface="Verdana" panose="020B0604030504040204" pitchFamily="34" charset="0"/>
                <a:cs typeface="Helvetica" panose="020B0604020202020204" pitchFamily="34" charset="0"/>
              </a:rPr>
            </a:br>
            <a:r>
              <a:rPr lang="en-GB" sz="1500" dirty="0" smtClean="0">
                <a:latin typeface="Helvetica" panose="020B0604020202020204" pitchFamily="34" charset="0"/>
                <a:ea typeface="Verdana" panose="020B0604030504040204" pitchFamily="34" charset="0"/>
                <a:cs typeface="Helvetica" panose="020B0604020202020204" pitchFamily="34" charset="0"/>
              </a:rPr>
              <a:t>accessible </a:t>
            </a:r>
            <a:r>
              <a:rPr lang="en-GB" sz="1500" dirty="0">
                <a:latin typeface="Helvetica" panose="020B0604020202020204" pitchFamily="34" charset="0"/>
                <a:ea typeface="Verdana" panose="020B0604030504040204" pitchFamily="34" charset="0"/>
                <a:cs typeface="Helvetica" panose="020B0604020202020204" pitchFamily="34" charset="0"/>
              </a:rPr>
              <a:t>via the Culture of </a:t>
            </a:r>
            <a:r>
              <a:rPr lang="en-GB" sz="1500" dirty="0" smtClean="0">
                <a:latin typeface="Helvetica" panose="020B0604020202020204" pitchFamily="34" charset="0"/>
                <a:ea typeface="Verdana" panose="020B0604030504040204" pitchFamily="34" charset="0"/>
                <a:cs typeface="Helvetica" panose="020B0604020202020204" pitchFamily="34" charset="0"/>
              </a:rPr>
              <a:t>Learning Desktop </a:t>
            </a:r>
            <a:r>
              <a:rPr lang="en-GB" sz="1500" dirty="0">
                <a:latin typeface="Helvetica" panose="020B0604020202020204" pitchFamily="34" charset="0"/>
                <a:ea typeface="Verdana" panose="020B0604030504040204" pitchFamily="34" charset="0"/>
                <a:cs typeface="Helvetica" panose="020B0604020202020204" pitchFamily="34" charset="0"/>
              </a:rPr>
              <a:t>icon.</a:t>
            </a:r>
          </a:p>
        </p:txBody>
      </p:sp>
    </p:spTree>
    <p:extLst>
      <p:ext uri="{BB962C8B-B14F-4D97-AF65-F5344CB8AC3E}">
        <p14:creationId xmlns:p14="http://schemas.microsoft.com/office/powerpoint/2010/main" val="26277607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A4C232-82E6-4C4D-909B-BBEF6E73F9F9}"/>
              </a:ext>
            </a:extLst>
          </p:cNvPr>
          <p:cNvSpPr/>
          <p:nvPr/>
        </p:nvSpPr>
        <p:spPr>
          <a:xfrm>
            <a:off x="788896" y="824750"/>
            <a:ext cx="10693519" cy="627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70000"/>
              </a:lnSpc>
            </a:pPr>
            <a:r>
              <a:rPr lang="en-GB" sz="6000" dirty="0" smtClean="0">
                <a:solidFill>
                  <a:srgbClr val="005EB8"/>
                </a:solidFill>
                <a:latin typeface="Impact" panose="020B0806030902050204" pitchFamily="34" charset="0"/>
              </a:rPr>
              <a:t>SUCCESSES</a:t>
            </a:r>
            <a:endParaRPr lang="en-GB" sz="6000" dirty="0">
              <a:solidFill>
                <a:srgbClr val="005EB8"/>
              </a:solidFill>
              <a:latin typeface="Impact" panose="020B0806030902050204" pitchFamily="34" charset="0"/>
            </a:endParaRPr>
          </a:p>
        </p:txBody>
      </p:sp>
      <p:sp>
        <p:nvSpPr>
          <p:cNvPr id="5" name="TextBox 4">
            <a:extLst>
              <a:ext uri="{FF2B5EF4-FFF2-40B4-BE49-F238E27FC236}">
                <a16:creationId xmlns:a16="http://schemas.microsoft.com/office/drawing/2014/main" id="{EF87FBE1-ADF7-4E2E-AE00-0671343B6C37}"/>
              </a:ext>
            </a:extLst>
          </p:cNvPr>
          <p:cNvSpPr txBox="1"/>
          <p:nvPr/>
        </p:nvSpPr>
        <p:spPr>
          <a:xfrm>
            <a:off x="788896" y="1452279"/>
            <a:ext cx="10783164" cy="3924651"/>
          </a:xfrm>
          <a:prstGeom prst="rect">
            <a:avLst/>
          </a:prstGeom>
          <a:noFill/>
        </p:spPr>
        <p:txBody>
          <a:bodyPr wrap="square" lIns="0" rIns="0" rtlCol="0" anchor="t">
            <a:noAutofit/>
          </a:bodyPr>
          <a:lstStyle/>
          <a:p>
            <a:pPr marL="285750" indent="-285750">
              <a:lnSpc>
                <a:spcPct val="110000"/>
              </a:lnSpc>
              <a:spcAft>
                <a:spcPts val="800"/>
              </a:spcAft>
              <a:buFont typeface="Arial" panose="020B0604020202020204" pitchFamily="34" charset="0"/>
              <a:buChar char="•"/>
            </a:pPr>
            <a:r>
              <a:rPr lang="en-GB" sz="1600" dirty="0">
                <a:latin typeface="Helvetica" panose="020B0604020202020204" pitchFamily="34" charset="0"/>
                <a:ea typeface="Verdana" panose="020B0604030504040204" pitchFamily="34" charset="0"/>
                <a:cs typeface="Helvetica" panose="020B0604020202020204" pitchFamily="34" charset="0"/>
              </a:rPr>
              <a:t>Engagement with families (sharing in draft form, increased offer from FLO’s) – positive response from families involved.</a:t>
            </a:r>
          </a:p>
          <a:p>
            <a:pPr marL="285750" indent="-285750">
              <a:lnSpc>
                <a:spcPct val="110000"/>
              </a:lnSpc>
              <a:spcAft>
                <a:spcPts val="800"/>
              </a:spcAft>
              <a:buFont typeface="Arial" panose="020B0604020202020204" pitchFamily="34" charset="0"/>
              <a:buChar char="•"/>
            </a:pPr>
            <a:r>
              <a:rPr lang="en-GB" sz="1600" dirty="0">
                <a:latin typeface="Helvetica" panose="020B0604020202020204" pitchFamily="34" charset="0"/>
                <a:ea typeface="Verdana" panose="020B0604030504040204" pitchFamily="34" charset="0"/>
                <a:cs typeface="Helvetica" panose="020B0604020202020204" pitchFamily="34" charset="0"/>
              </a:rPr>
              <a:t>Increased support and guidance to investigators from dedicated Leads in PSIM Team.</a:t>
            </a:r>
          </a:p>
          <a:p>
            <a:pPr marL="285750" indent="-285750">
              <a:lnSpc>
                <a:spcPct val="110000"/>
              </a:lnSpc>
              <a:spcAft>
                <a:spcPts val="800"/>
              </a:spcAft>
              <a:buFont typeface="Arial" panose="020B0604020202020204" pitchFamily="34" charset="0"/>
              <a:buChar char="•"/>
            </a:pPr>
            <a:r>
              <a:rPr lang="en-GB" sz="1600" dirty="0">
                <a:latin typeface="Helvetica" panose="020B0604020202020204" pitchFamily="34" charset="0"/>
                <a:ea typeface="Verdana" panose="020B0604030504040204" pitchFamily="34" charset="0"/>
                <a:cs typeface="Helvetica" panose="020B0604020202020204" pitchFamily="34" charset="0"/>
              </a:rPr>
              <a:t>FLO role expanded, training refined and two FLO Leads who provide support to all allocated FLO’s as well as support and guidance throughout the investigation and inquest process.</a:t>
            </a:r>
          </a:p>
          <a:p>
            <a:pPr marL="285750" indent="-285750">
              <a:lnSpc>
                <a:spcPct val="110000"/>
              </a:lnSpc>
              <a:spcAft>
                <a:spcPts val="800"/>
              </a:spcAft>
              <a:buFont typeface="Arial" panose="020B0604020202020204" pitchFamily="34" charset="0"/>
              <a:buChar char="•"/>
            </a:pPr>
            <a:r>
              <a:rPr lang="en-GB" sz="1600" dirty="0">
                <a:latin typeface="Helvetica" panose="020B0604020202020204" pitchFamily="34" charset="0"/>
                <a:ea typeface="Verdana" panose="020B0604030504040204" pitchFamily="34" charset="0"/>
                <a:cs typeface="Helvetica" panose="020B0604020202020204" pitchFamily="34" charset="0"/>
              </a:rPr>
              <a:t>Alignment of PSIRF and Learning from Deaths.</a:t>
            </a:r>
          </a:p>
          <a:p>
            <a:pPr marL="285750" indent="-285750">
              <a:lnSpc>
                <a:spcPct val="110000"/>
              </a:lnSpc>
              <a:spcAft>
                <a:spcPts val="800"/>
              </a:spcAft>
              <a:buFont typeface="Arial" panose="020B0604020202020204" pitchFamily="34" charset="0"/>
              <a:buChar char="•"/>
            </a:pPr>
            <a:r>
              <a:rPr lang="en-GB" sz="1600" dirty="0">
                <a:latin typeface="Helvetica" panose="020B0604020202020204" pitchFamily="34" charset="0"/>
                <a:ea typeface="Verdana" panose="020B0604030504040204" pitchFamily="34" charset="0"/>
                <a:cs typeface="Helvetica" panose="020B0604020202020204" pitchFamily="34" charset="0"/>
              </a:rPr>
              <a:t>Sharing early adopter experience to assist other organisations in PSIRF implementation.</a:t>
            </a:r>
          </a:p>
          <a:p>
            <a:pPr marL="285750" indent="-285750">
              <a:lnSpc>
                <a:spcPct val="110000"/>
              </a:lnSpc>
              <a:spcAft>
                <a:spcPts val="800"/>
              </a:spcAft>
              <a:buFont typeface="Arial" panose="020B0604020202020204" pitchFamily="34" charset="0"/>
              <a:buChar char="•"/>
            </a:pPr>
            <a:r>
              <a:rPr lang="en-GB" sz="1600" dirty="0">
                <a:latin typeface="Helvetica" panose="020B0604020202020204" pitchFamily="34" charset="0"/>
                <a:ea typeface="Verdana" panose="020B0604030504040204" pitchFamily="34" charset="0"/>
                <a:cs typeface="Helvetica" panose="020B0604020202020204" pitchFamily="34" charset="0"/>
              </a:rPr>
              <a:t>Increase in PSIM Team resource to reduce the burden on operational colleagues to undertake investigations and reviews.</a:t>
            </a:r>
          </a:p>
          <a:p>
            <a:pPr marL="285750" indent="-285750">
              <a:lnSpc>
                <a:spcPct val="110000"/>
              </a:lnSpc>
              <a:spcAft>
                <a:spcPts val="800"/>
              </a:spcAft>
              <a:buFont typeface="Arial" panose="020B0604020202020204" pitchFamily="34" charset="0"/>
              <a:buChar char="•"/>
            </a:pPr>
            <a:r>
              <a:rPr lang="en-GB" sz="1600" dirty="0">
                <a:latin typeface="Helvetica" panose="020B0604020202020204" pitchFamily="34" charset="0"/>
                <a:ea typeface="Verdana" panose="020B0604030504040204" pitchFamily="34" charset="0"/>
                <a:cs typeface="Helvetica" panose="020B0604020202020204" pitchFamily="34" charset="0"/>
              </a:rPr>
              <a:t>Clinical Review Group – now a well established group with ICB attendance, has shown </a:t>
            </a:r>
            <a:r>
              <a:rPr lang="en-GB" sz="1600" dirty="0" smtClean="0">
                <a:latin typeface="Helvetica" panose="020B0604020202020204" pitchFamily="34" charset="0"/>
                <a:ea typeface="Verdana" panose="020B0604030504040204" pitchFamily="34" charset="0"/>
                <a:cs typeface="Helvetica" panose="020B0604020202020204" pitchFamily="34" charset="0"/>
              </a:rPr>
              <a:t/>
            </a:r>
            <a:br>
              <a:rPr lang="en-GB" sz="1600" dirty="0" smtClean="0">
                <a:latin typeface="Helvetica" panose="020B0604020202020204" pitchFamily="34" charset="0"/>
                <a:ea typeface="Verdana" panose="020B0604030504040204" pitchFamily="34" charset="0"/>
                <a:cs typeface="Helvetica" panose="020B0604020202020204" pitchFamily="34" charset="0"/>
              </a:rPr>
            </a:br>
            <a:r>
              <a:rPr lang="en-GB" sz="1600" dirty="0" smtClean="0">
                <a:latin typeface="Helvetica" panose="020B0604020202020204" pitchFamily="34" charset="0"/>
                <a:ea typeface="Verdana" panose="020B0604030504040204" pitchFamily="34" charset="0"/>
                <a:cs typeface="Helvetica" panose="020B0604020202020204" pitchFamily="34" charset="0"/>
              </a:rPr>
              <a:t>to </a:t>
            </a:r>
            <a:r>
              <a:rPr lang="en-GB" sz="1600" dirty="0">
                <a:latin typeface="Helvetica" panose="020B0604020202020204" pitchFamily="34" charset="0"/>
                <a:ea typeface="Verdana" panose="020B0604030504040204" pitchFamily="34" charset="0"/>
                <a:cs typeface="Helvetica" panose="020B0604020202020204" pitchFamily="34" charset="0"/>
              </a:rPr>
              <a:t>have great benefit in relation to decision making, sharing of information, escalation, </a:t>
            </a:r>
            <a:r>
              <a:rPr lang="en-GB" sz="1600" dirty="0" smtClean="0">
                <a:latin typeface="Helvetica" panose="020B0604020202020204" pitchFamily="34" charset="0"/>
                <a:ea typeface="Verdana" panose="020B0604030504040204" pitchFamily="34" charset="0"/>
                <a:cs typeface="Helvetica" panose="020B0604020202020204" pitchFamily="34" charset="0"/>
              </a:rPr>
              <a:t/>
            </a:r>
            <a:br>
              <a:rPr lang="en-GB" sz="1600" dirty="0" smtClean="0">
                <a:latin typeface="Helvetica" panose="020B0604020202020204" pitchFamily="34" charset="0"/>
                <a:ea typeface="Verdana" panose="020B0604030504040204" pitchFamily="34" charset="0"/>
                <a:cs typeface="Helvetica" panose="020B0604020202020204" pitchFamily="34" charset="0"/>
              </a:rPr>
            </a:br>
            <a:r>
              <a:rPr lang="en-GB" sz="1600" dirty="0" smtClean="0">
                <a:latin typeface="Helvetica" panose="020B0604020202020204" pitchFamily="34" charset="0"/>
                <a:ea typeface="Verdana" panose="020B0604030504040204" pitchFamily="34" charset="0"/>
                <a:cs typeface="Helvetica" panose="020B0604020202020204" pitchFamily="34" charset="0"/>
              </a:rPr>
              <a:t>aiding </a:t>
            </a:r>
            <a:r>
              <a:rPr lang="en-GB" sz="1600" dirty="0">
                <a:latin typeface="Helvetica" panose="020B0604020202020204" pitchFamily="34" charset="0"/>
                <a:ea typeface="Verdana" panose="020B0604030504040204" pitchFamily="34" charset="0"/>
                <a:cs typeface="Helvetica" panose="020B0604020202020204" pitchFamily="34" charset="0"/>
              </a:rPr>
              <a:t>wider learning and refining the Trust’s PSIRF process.</a:t>
            </a:r>
          </a:p>
          <a:p>
            <a:pPr marL="285750" indent="-285750">
              <a:lnSpc>
                <a:spcPct val="110000"/>
              </a:lnSpc>
              <a:spcAft>
                <a:spcPts val="800"/>
              </a:spcAft>
              <a:buFont typeface="Arial" panose="020B0604020202020204" pitchFamily="34" charset="0"/>
              <a:buChar char="•"/>
            </a:pPr>
            <a:r>
              <a:rPr lang="en-GB" sz="1600" dirty="0">
                <a:latin typeface="Helvetica" panose="020B0604020202020204" pitchFamily="34" charset="0"/>
                <a:ea typeface="Verdana" panose="020B0604030504040204" pitchFamily="34" charset="0"/>
                <a:cs typeface="Helvetica" panose="020B0604020202020204" pitchFamily="34" charset="0"/>
              </a:rPr>
              <a:t>Multi-agency PSIIs – excellent engagement with partner organisations to enable </a:t>
            </a:r>
            <a:r>
              <a:rPr lang="en-GB" sz="1600" dirty="0" smtClean="0">
                <a:latin typeface="Helvetica" panose="020B0604020202020204" pitchFamily="34" charset="0"/>
                <a:ea typeface="Verdana" panose="020B0604030504040204" pitchFamily="34" charset="0"/>
                <a:cs typeface="Helvetica" panose="020B0604020202020204" pitchFamily="34" charset="0"/>
              </a:rPr>
              <a:t/>
            </a:r>
            <a:br>
              <a:rPr lang="en-GB" sz="1600" dirty="0" smtClean="0">
                <a:latin typeface="Helvetica" panose="020B0604020202020204" pitchFamily="34" charset="0"/>
                <a:ea typeface="Verdana" panose="020B0604030504040204" pitchFamily="34" charset="0"/>
                <a:cs typeface="Helvetica" panose="020B0604020202020204" pitchFamily="34" charset="0"/>
              </a:rPr>
            </a:br>
            <a:r>
              <a:rPr lang="en-GB" sz="1600" dirty="0" smtClean="0">
                <a:latin typeface="Helvetica" panose="020B0604020202020204" pitchFamily="34" charset="0"/>
                <a:ea typeface="Verdana" panose="020B0604030504040204" pitchFamily="34" charset="0"/>
                <a:cs typeface="Helvetica" panose="020B0604020202020204" pitchFamily="34" charset="0"/>
              </a:rPr>
              <a:t>identification </a:t>
            </a:r>
            <a:r>
              <a:rPr lang="en-GB" sz="1600" dirty="0">
                <a:latin typeface="Helvetica" panose="020B0604020202020204" pitchFamily="34" charset="0"/>
                <a:ea typeface="Verdana" panose="020B0604030504040204" pitchFamily="34" charset="0"/>
                <a:cs typeface="Helvetica" panose="020B0604020202020204" pitchFamily="34" charset="0"/>
              </a:rPr>
              <a:t>of system-wide learning outcomes.</a:t>
            </a:r>
          </a:p>
        </p:txBody>
      </p:sp>
    </p:spTree>
    <p:extLst>
      <p:ext uri="{BB962C8B-B14F-4D97-AF65-F5344CB8AC3E}">
        <p14:creationId xmlns:p14="http://schemas.microsoft.com/office/powerpoint/2010/main" val="3384529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6EB132-97F9-4BBE-B1F6-4CA8C9E003B5}"/>
              </a:ext>
            </a:extLst>
          </p:cNvPr>
          <p:cNvSpPr txBox="1"/>
          <p:nvPr/>
        </p:nvSpPr>
        <p:spPr>
          <a:xfrm>
            <a:off x="842683" y="2675743"/>
            <a:ext cx="11707905" cy="867930"/>
          </a:xfrm>
          <a:prstGeom prst="rect">
            <a:avLst/>
          </a:prstGeom>
          <a:noFill/>
        </p:spPr>
        <p:txBody>
          <a:bodyPr wrap="square" rtlCol="0" anchor="ctr">
            <a:spAutoFit/>
          </a:bodyPr>
          <a:lstStyle/>
          <a:p>
            <a:pPr marL="0" marR="0" lvl="0" indent="0" defTabSz="914400" rtl="0" eaLnBrk="1" fontAlgn="auto" latinLnBrk="0" hangingPunct="1">
              <a:lnSpc>
                <a:spcPct val="70000"/>
              </a:lnSpc>
              <a:spcBef>
                <a:spcPts val="0"/>
              </a:spcBef>
              <a:spcAft>
                <a:spcPts val="0"/>
              </a:spcAft>
              <a:buClrTx/>
              <a:buSzTx/>
              <a:buFontTx/>
              <a:buNone/>
              <a:tabLst/>
              <a:defRPr/>
            </a:pPr>
            <a:r>
              <a:rPr kumimoji="0" lang="en-US" sz="7200" b="0" i="0" u="none" strike="noStrike" kern="1200" cap="none" spc="0" normalizeH="0" baseline="0" noProof="0" dirty="0" smtClean="0">
                <a:ln>
                  <a:noFill/>
                </a:ln>
                <a:solidFill>
                  <a:schemeClr val="tx2"/>
                </a:solidFill>
                <a:effectLst/>
                <a:uLnTx/>
                <a:uFillTx/>
                <a:latin typeface="Impact" panose="020B0806030902050204" pitchFamily="34" charset="0"/>
                <a:ea typeface="+mn-ea"/>
                <a:cs typeface="+mn-cs"/>
              </a:rPr>
              <a:t>INTEGRATING PSIRF &amp; QI</a:t>
            </a:r>
            <a:endParaRPr kumimoji="0" lang="en-GB" sz="7200" b="0" i="0" u="none" strike="noStrike" kern="1200" cap="none" spc="0" normalizeH="0" baseline="0" noProof="0" dirty="0">
              <a:ln>
                <a:noFill/>
              </a:ln>
              <a:solidFill>
                <a:schemeClr val="tx2"/>
              </a:solidFill>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750242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A4C232-82E6-4C4D-909B-BBEF6E73F9F9}"/>
              </a:ext>
            </a:extLst>
          </p:cNvPr>
          <p:cNvSpPr/>
          <p:nvPr/>
        </p:nvSpPr>
        <p:spPr>
          <a:xfrm>
            <a:off x="275166" y="826894"/>
            <a:ext cx="3874084" cy="5687888"/>
          </a:xfrm>
          <a:prstGeom prst="rect">
            <a:avLst/>
          </a:prstGeom>
          <a:solidFill>
            <a:srgbClr val="D2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System Engineering Imitative for Patient Safety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(SEIPS) framework</a:t>
            </a:r>
          </a:p>
        </p:txBody>
      </p:sp>
      <p:sp>
        <p:nvSpPr>
          <p:cNvPr id="3" name="TextBox 2">
            <a:extLst>
              <a:ext uri="{FF2B5EF4-FFF2-40B4-BE49-F238E27FC236}">
                <a16:creationId xmlns:a16="http://schemas.microsoft.com/office/drawing/2014/main" id="{EF87FBE1-ADF7-4E2E-AE00-0671343B6C37}"/>
              </a:ext>
            </a:extLst>
          </p:cNvPr>
          <p:cNvSpPr txBox="1"/>
          <p:nvPr/>
        </p:nvSpPr>
        <p:spPr>
          <a:xfrm>
            <a:off x="4540238" y="999561"/>
            <a:ext cx="7308862" cy="5172629"/>
          </a:xfrm>
          <a:prstGeom prst="rect">
            <a:avLst/>
          </a:prstGeom>
          <a:noFill/>
        </p:spPr>
        <p:txBody>
          <a:bodyPr wrap="square" lIns="0" rIns="0" rtlCol="0" anchor="t">
            <a:noAutofit/>
          </a:bodyPr>
          <a:lstStyle/>
          <a:p>
            <a:pPr marL="0" marR="0" lvl="0" indent="0" algn="l" defTabSz="914400" rtl="0" eaLnBrk="1" fontAlgn="auto" latinLnBrk="0" hangingPunct="1">
              <a:lnSpc>
                <a:spcPct val="110000"/>
              </a:lnSpc>
              <a:spcBef>
                <a:spcPts val="0"/>
              </a:spcBef>
              <a:spcAft>
                <a:spcPts val="80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10000"/>
              </a:lnSpc>
              <a:spcBef>
                <a:spcPts val="0"/>
              </a:spcBef>
              <a:spcAft>
                <a:spcPts val="80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10000"/>
              </a:lnSpc>
              <a:spcBef>
                <a:spcPts val="0"/>
              </a:spcBef>
              <a:spcAft>
                <a:spcPts val="800"/>
              </a:spcAft>
              <a:buClrTx/>
              <a:buSzTx/>
              <a:buFont typeface="Wingdings" panose="05000000000000000000" pitchFamily="2" charset="2"/>
              <a:buChar char="v"/>
              <a:tabLst/>
              <a:defRPr/>
            </a:pPr>
            <a:endParaRPr kumimoji="0" lang="en-GB"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10000"/>
              </a:lnSpc>
              <a:spcBef>
                <a:spcPts val="0"/>
              </a:spcBef>
              <a:spcAft>
                <a:spcPts val="800"/>
              </a:spcAft>
              <a:buClrTx/>
              <a:buSzTx/>
              <a:buFont typeface="Wingdings" panose="05000000000000000000" pitchFamily="2" charset="2"/>
              <a:buChar char="v"/>
              <a:tabLst/>
              <a:defRPr/>
            </a:pPr>
            <a:endParaRPr kumimoji="0" lang="en-GB"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10000"/>
              </a:lnSpc>
              <a:spcBef>
                <a:spcPts val="0"/>
              </a:spcBef>
              <a:spcAft>
                <a:spcPts val="80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6" name="Picture 5"/>
          <p:cNvPicPr>
            <a:picLocks noChangeAspect="1"/>
          </p:cNvPicPr>
          <p:nvPr/>
        </p:nvPicPr>
        <p:blipFill>
          <a:blip r:embed="rId2"/>
          <a:stretch>
            <a:fillRect/>
          </a:stretch>
        </p:blipFill>
        <p:spPr>
          <a:xfrm>
            <a:off x="4149250" y="1637685"/>
            <a:ext cx="7919728" cy="3896379"/>
          </a:xfrm>
          <a:prstGeom prst="rect">
            <a:avLst/>
          </a:prstGeom>
        </p:spPr>
      </p:pic>
    </p:spTree>
    <p:extLst>
      <p:ext uri="{BB962C8B-B14F-4D97-AF65-F5344CB8AC3E}">
        <p14:creationId xmlns:p14="http://schemas.microsoft.com/office/powerpoint/2010/main" val="19023236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1624" y="2035429"/>
            <a:ext cx="10515600" cy="2304923"/>
          </a:xfrm>
          <a:prstGeom prst="rect">
            <a:avLst/>
          </a:prstGeom>
        </p:spPr>
        <p:txBody>
          <a:bodyPr/>
          <a:lstStyle/>
          <a:p>
            <a:r>
              <a:rPr lang="en-GB" sz="12000" dirty="0" smtClean="0">
                <a:solidFill>
                  <a:srgbClr val="005EB8"/>
                </a:solidFill>
                <a:latin typeface="Impact" panose="020B0806030902050204" pitchFamily="34" charset="0"/>
              </a:rPr>
              <a:t>WELCOME</a:t>
            </a:r>
            <a:endParaRPr lang="en-GB" sz="12000" dirty="0"/>
          </a:p>
        </p:txBody>
      </p:sp>
      <p:sp>
        <p:nvSpPr>
          <p:cNvPr id="3" name="Title 1"/>
          <p:cNvSpPr>
            <a:spLocks noGrp="1"/>
          </p:cNvSpPr>
          <p:nvPr>
            <p:ph type="title" idx="4294967295"/>
          </p:nvPr>
        </p:nvSpPr>
        <p:spPr>
          <a:xfrm>
            <a:off x="801624" y="3730752"/>
            <a:ext cx="10515600" cy="1219200"/>
          </a:xfrm>
          <a:prstGeom prst="rect">
            <a:avLst/>
          </a:prstGeom>
        </p:spPr>
        <p:txBody>
          <a:bodyPr>
            <a:noAutofit/>
          </a:bodyPr>
          <a:lstStyle/>
          <a:p>
            <a:pPr>
              <a:lnSpc>
                <a:spcPct val="100000"/>
              </a:lnSpc>
            </a:pPr>
            <a:r>
              <a:rPr lang="en-GB" sz="2800" b="1" dirty="0" smtClean="0">
                <a:solidFill>
                  <a:schemeClr val="accent6"/>
                </a:solidFill>
                <a:latin typeface="+mn-lt"/>
              </a:rPr>
              <a:t>Paul Scott</a:t>
            </a:r>
            <a:r>
              <a:rPr lang="en-GB" sz="2800" b="1" dirty="0" smtClean="0">
                <a:solidFill>
                  <a:schemeClr val="accent5"/>
                </a:solidFill>
                <a:latin typeface="+mn-lt"/>
              </a:rPr>
              <a:t/>
            </a:r>
            <a:br>
              <a:rPr lang="en-GB" sz="2800" b="1" dirty="0" smtClean="0">
                <a:solidFill>
                  <a:schemeClr val="accent5"/>
                </a:solidFill>
                <a:latin typeface="+mn-lt"/>
              </a:rPr>
            </a:br>
            <a:r>
              <a:rPr lang="en-GB" sz="2000" dirty="0" smtClean="0">
                <a:latin typeface="+mn-lt"/>
              </a:rPr>
              <a:t>Chief Executive, EPUT</a:t>
            </a:r>
            <a:endParaRPr lang="en-GB" sz="2000" dirty="0">
              <a:solidFill>
                <a:schemeClr val="accent5"/>
              </a:solidFill>
            </a:endParaRPr>
          </a:p>
        </p:txBody>
      </p:sp>
    </p:spTree>
    <p:extLst>
      <p:ext uri="{BB962C8B-B14F-4D97-AF65-F5344CB8AC3E}">
        <p14:creationId xmlns:p14="http://schemas.microsoft.com/office/powerpoint/2010/main" val="18116536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C80031-4F50-588A-3D21-FBB568388536}"/>
              </a:ext>
            </a:extLst>
          </p:cNvPr>
          <p:cNvSpPr/>
          <p:nvPr/>
        </p:nvSpPr>
        <p:spPr>
          <a:xfrm>
            <a:off x="237392" y="6550269"/>
            <a:ext cx="492370" cy="219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0" y="1017767"/>
            <a:ext cx="9224996" cy="4991815"/>
          </a:xfrm>
          <a:prstGeom prst="rect">
            <a:avLst/>
          </a:prstGeom>
        </p:spPr>
      </p:pic>
      <p:sp>
        <p:nvSpPr>
          <p:cNvPr id="6" name="TextBox 5"/>
          <p:cNvSpPr txBox="1"/>
          <p:nvPr/>
        </p:nvSpPr>
        <p:spPr>
          <a:xfrm>
            <a:off x="9456751" y="830494"/>
            <a:ext cx="2735249"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n idea or problem that cannot be fixed, where there is no single solution to the problem; and "wicked" denotes resistance to resolution, rather than evil (Commission, 2012). Another definition is "a problem whose social complexity means that it has no determinable stopping point" (</a:t>
            </a:r>
            <a:r>
              <a:rPr kumimoji="0" lang="en-GB"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Tonkinwise</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2015). Because of complex interdependencies, the effort to solve one aspect of a wicked problem may reveal or create other problems.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7325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947" y="992084"/>
            <a:ext cx="3161968"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hink about systems, variation, theories, and human behaviour, in light of a complex problem, we will be able to break it down into constituent parts and give ourselves an advantage to not oversimplify the complexity of what we’re trying to do.</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Diagram 4"/>
          <p:cNvGraphicFramePr/>
          <p:nvPr>
            <p:extLst>
              <p:ext uri="{D42A27DB-BD31-4B8C-83A1-F6EECF244321}">
                <p14:modId xmlns:p14="http://schemas.microsoft.com/office/powerpoint/2010/main" val="461526905"/>
              </p:ext>
            </p:extLst>
          </p:nvPr>
        </p:nvGraphicFramePr>
        <p:xfrm>
          <a:off x="3860799" y="1089328"/>
          <a:ext cx="7501614" cy="4905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89966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5915" y="3231294"/>
            <a:ext cx="6251564" cy="2862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a:stretch>
            <a:fillRect/>
          </a:stretch>
        </p:blipFill>
        <p:spPr>
          <a:xfrm>
            <a:off x="218619" y="1060973"/>
            <a:ext cx="3367419" cy="999574"/>
          </a:xfrm>
          <a:prstGeom prst="rect">
            <a:avLst/>
          </a:prstGeom>
        </p:spPr>
      </p:pic>
      <p:pic>
        <p:nvPicPr>
          <p:cNvPr id="5" name="Picture 4"/>
          <p:cNvPicPr>
            <a:picLocks noChangeAspect="1"/>
          </p:cNvPicPr>
          <p:nvPr/>
        </p:nvPicPr>
        <p:blipFill>
          <a:blip r:embed="rId4"/>
          <a:stretch>
            <a:fillRect/>
          </a:stretch>
        </p:blipFill>
        <p:spPr>
          <a:xfrm>
            <a:off x="7024399" y="949654"/>
            <a:ext cx="4685182" cy="5326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3725423" y="1081956"/>
            <a:ext cx="4663754" cy="1693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12133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4277" y="1809125"/>
            <a:ext cx="9982998" cy="4545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a:stretch>
            <a:fillRect/>
          </a:stretch>
        </p:blipFill>
        <p:spPr>
          <a:xfrm>
            <a:off x="274066" y="998182"/>
            <a:ext cx="2354834" cy="699625"/>
          </a:xfrm>
          <a:prstGeom prst="rect">
            <a:avLst/>
          </a:prstGeom>
        </p:spPr>
      </p:pic>
    </p:spTree>
    <p:extLst>
      <p:ext uri="{BB962C8B-B14F-4D97-AF65-F5344CB8AC3E}">
        <p14:creationId xmlns:p14="http://schemas.microsoft.com/office/powerpoint/2010/main" val="30022266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843242" y="2586924"/>
            <a:ext cx="10515600" cy="1325563"/>
          </a:xfrm>
          <a:prstGeom prst="rect">
            <a:avLst/>
          </a:prstGeom>
        </p:spPr>
        <p:txBody>
          <a:bodyPr/>
          <a:lstStyle/>
          <a:p>
            <a:r>
              <a:rPr lang="en-GB" sz="7200" dirty="0" smtClean="0">
                <a:solidFill>
                  <a:srgbClr val="005EB8"/>
                </a:solidFill>
                <a:latin typeface="Impact" panose="020B0806030902050204" pitchFamily="34" charset="0"/>
              </a:rPr>
              <a:t>THANK YOU</a:t>
            </a:r>
            <a:endParaRPr lang="en-GB" sz="7200" dirty="0"/>
          </a:p>
        </p:txBody>
      </p:sp>
      <p:pic>
        <p:nvPicPr>
          <p:cNvPr id="6" name="Picture 5" descr="Shape&#10;&#10;Description automatically generated with low confidence">
            <a:extLst>
              <a:ext uri="{FF2B5EF4-FFF2-40B4-BE49-F238E27FC236}">
                <a16:creationId xmlns:a16="http://schemas.microsoft.com/office/drawing/2014/main" id="{2133729F-3E09-2E4B-AC8B-B45A286D59C7}"/>
              </a:ext>
            </a:extLst>
          </p:cNvPr>
          <p:cNvPicPr>
            <a:picLocks noChangeAspect="1"/>
          </p:cNvPicPr>
          <p:nvPr/>
        </p:nvPicPr>
        <p:blipFill rotWithShape="1">
          <a:blip r:embed="rId2"/>
          <a:srcRect l="85652" t="3145" b="87777"/>
          <a:stretch/>
        </p:blipFill>
        <p:spPr>
          <a:xfrm>
            <a:off x="6101042" y="5933649"/>
            <a:ext cx="2596051" cy="924351"/>
          </a:xfrm>
          <a:prstGeom prst="rect">
            <a:avLst/>
          </a:prstGeom>
        </p:spPr>
      </p:pic>
    </p:spTree>
    <p:extLst>
      <p:ext uri="{BB962C8B-B14F-4D97-AF65-F5344CB8AC3E}">
        <p14:creationId xmlns:p14="http://schemas.microsoft.com/office/powerpoint/2010/main" val="1604351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3148" y="998728"/>
            <a:ext cx="10707624" cy="2646299"/>
          </a:xfrm>
          <a:prstGeom prst="rect">
            <a:avLst/>
          </a:prstGeom>
        </p:spPr>
        <p:txBody>
          <a:bodyPr/>
          <a:lstStyle/>
          <a:p>
            <a:r>
              <a:rPr lang="en-GB" sz="8200" dirty="0" smtClean="0">
                <a:solidFill>
                  <a:srgbClr val="005EB8"/>
                </a:solidFill>
                <a:latin typeface="Impact" panose="020B0806030902050204" pitchFamily="34" charset="0"/>
              </a:rPr>
              <a:t>EPUT SAFETY &amp; LEARNING JOURNEY</a:t>
            </a:r>
            <a:endParaRPr lang="en-GB" sz="8200" i="1" dirty="0">
              <a:solidFill>
                <a:schemeClr val="tx2"/>
              </a:solidFill>
            </a:endParaRPr>
          </a:p>
        </p:txBody>
      </p:sp>
      <p:sp>
        <p:nvSpPr>
          <p:cNvPr id="3" name="Title 1"/>
          <p:cNvSpPr>
            <a:spLocks noGrp="1"/>
          </p:cNvSpPr>
          <p:nvPr>
            <p:ph type="title" idx="4294967295"/>
          </p:nvPr>
        </p:nvSpPr>
        <p:spPr>
          <a:xfrm>
            <a:off x="803148" y="3361182"/>
            <a:ext cx="3390900" cy="877824"/>
          </a:xfrm>
          <a:prstGeom prst="rect">
            <a:avLst/>
          </a:prstGeom>
        </p:spPr>
        <p:txBody>
          <a:bodyPr/>
          <a:lstStyle/>
          <a:p>
            <a:pPr>
              <a:lnSpc>
                <a:spcPct val="100000"/>
              </a:lnSpc>
            </a:pPr>
            <a:r>
              <a:rPr lang="en-GB" sz="2400" b="1" dirty="0" smtClean="0">
                <a:solidFill>
                  <a:schemeClr val="accent6"/>
                </a:solidFill>
                <a:latin typeface="+mn-lt"/>
              </a:rPr>
              <a:t>Dick Forsythe OBE</a:t>
            </a:r>
            <a:br>
              <a:rPr lang="en-GB" sz="2400" b="1" dirty="0" smtClean="0">
                <a:solidFill>
                  <a:schemeClr val="accent6"/>
                </a:solidFill>
                <a:latin typeface="+mn-lt"/>
              </a:rPr>
            </a:br>
            <a:r>
              <a:rPr lang="en-GB" sz="1800" dirty="0" smtClean="0">
                <a:solidFill>
                  <a:schemeClr val="accent6"/>
                </a:solidFill>
                <a:latin typeface="+mn-lt"/>
              </a:rPr>
              <a:t>Principal </a:t>
            </a:r>
            <a:r>
              <a:rPr lang="en-GB" sz="1800" dirty="0" smtClean="0">
                <a:latin typeface="+mn-lt"/>
              </a:rPr>
              <a:t>Consultant</a:t>
            </a:r>
            <a:r>
              <a:rPr lang="en-GB" sz="1800" dirty="0">
                <a:latin typeface="+mn-lt"/>
              </a:rPr>
              <a:t>, </a:t>
            </a:r>
            <a:r>
              <a:rPr lang="en-GB" sz="1800" dirty="0" smtClean="0">
                <a:latin typeface="+mn-lt"/>
              </a:rPr>
              <a:t>MASS</a:t>
            </a:r>
            <a:r>
              <a:rPr lang="en-GB" sz="2000" dirty="0" smtClean="0">
                <a:latin typeface="+mn-lt"/>
              </a:rPr>
              <a:t/>
            </a:r>
            <a:br>
              <a:rPr lang="en-GB" sz="2000" dirty="0" smtClean="0">
                <a:latin typeface="+mn-lt"/>
              </a:rPr>
            </a:br>
            <a:r>
              <a:rPr lang="en-GB" sz="900" dirty="0" smtClean="0">
                <a:latin typeface="+mn-lt"/>
              </a:rPr>
              <a:t/>
            </a:r>
            <a:br>
              <a:rPr lang="en-GB" sz="900" dirty="0" smtClean="0">
                <a:latin typeface="+mn-lt"/>
              </a:rPr>
            </a:br>
            <a:r>
              <a:rPr lang="en-GB" sz="2000" dirty="0">
                <a:latin typeface="+mn-lt"/>
              </a:rPr>
              <a:t>	</a:t>
            </a:r>
            <a:br>
              <a:rPr lang="en-GB" sz="2000" dirty="0">
                <a:latin typeface="+mn-lt"/>
              </a:rPr>
            </a:br>
            <a:r>
              <a:rPr lang="en-GB" sz="2000" dirty="0" smtClean="0">
                <a:latin typeface="+mn-lt"/>
              </a:rPr>
              <a:t/>
            </a:r>
            <a:br>
              <a:rPr lang="en-GB" sz="2000" dirty="0" smtClean="0">
                <a:latin typeface="+mn-lt"/>
              </a:rPr>
            </a:br>
            <a:endParaRPr lang="en-GB" sz="2000" dirty="0">
              <a:solidFill>
                <a:schemeClr val="accent5"/>
              </a:solidFill>
              <a:latin typeface="+mn-lt"/>
            </a:endParaRPr>
          </a:p>
        </p:txBody>
      </p:sp>
      <p:sp>
        <p:nvSpPr>
          <p:cNvPr id="7" name="Title 1"/>
          <p:cNvSpPr>
            <a:spLocks noGrp="1"/>
          </p:cNvSpPr>
          <p:nvPr>
            <p:ph type="title" idx="4294967295"/>
          </p:nvPr>
        </p:nvSpPr>
        <p:spPr>
          <a:xfrm>
            <a:off x="4546092" y="4562729"/>
            <a:ext cx="7664196" cy="2889504"/>
          </a:xfrm>
          <a:prstGeom prst="rect">
            <a:avLst/>
          </a:prstGeom>
        </p:spPr>
        <p:txBody>
          <a:bodyPr/>
          <a:lstStyle/>
          <a:p>
            <a:pPr>
              <a:lnSpc>
                <a:spcPct val="100000"/>
              </a:lnSpc>
            </a:pPr>
            <a:r>
              <a:rPr lang="en-GB" sz="2400" b="1" dirty="0" smtClean="0">
                <a:latin typeface="+mn-lt"/>
              </a:rPr>
              <a:t>Georgia Warne</a:t>
            </a:r>
            <a:br>
              <a:rPr lang="en-GB" sz="2400" b="1" dirty="0" smtClean="0">
                <a:latin typeface="+mn-lt"/>
              </a:rPr>
            </a:br>
            <a:r>
              <a:rPr lang="en-GB" sz="1800" dirty="0" smtClean="0">
                <a:latin typeface="+mn-lt"/>
              </a:rPr>
              <a:t>Functional </a:t>
            </a:r>
            <a:r>
              <a:rPr lang="en-GB" sz="1800" dirty="0">
                <a:latin typeface="+mn-lt"/>
              </a:rPr>
              <a:t>Lessons Analyst </a:t>
            </a:r>
            <a:r>
              <a:rPr lang="en-GB" sz="1800" dirty="0" smtClean="0">
                <a:latin typeface="+mn-lt"/>
              </a:rPr>
              <a:t>and</a:t>
            </a:r>
            <a:br>
              <a:rPr lang="en-GB" sz="1800" dirty="0" smtClean="0">
                <a:latin typeface="+mn-lt"/>
              </a:rPr>
            </a:br>
            <a:r>
              <a:rPr lang="en-GB" sz="1800" dirty="0" smtClean="0">
                <a:latin typeface="+mn-lt"/>
              </a:rPr>
              <a:t>Head </a:t>
            </a:r>
            <a:r>
              <a:rPr lang="en-GB" sz="1800" dirty="0">
                <a:latin typeface="+mn-lt"/>
              </a:rPr>
              <a:t>of Shared Learning, EPUT </a:t>
            </a:r>
            <a:r>
              <a:rPr lang="en-GB" sz="2000" dirty="0">
                <a:latin typeface="+mn-lt"/>
              </a:rPr>
              <a:t>	</a:t>
            </a:r>
            <a:br>
              <a:rPr lang="en-GB" sz="2000" dirty="0">
                <a:latin typeface="+mn-lt"/>
              </a:rPr>
            </a:br>
            <a:r>
              <a:rPr lang="en-GB" sz="2000" dirty="0" smtClean="0">
                <a:latin typeface="+mn-lt"/>
              </a:rPr>
              <a:t/>
            </a:r>
            <a:br>
              <a:rPr lang="en-GB" sz="2000" dirty="0" smtClean="0">
                <a:latin typeface="+mn-lt"/>
              </a:rPr>
            </a:br>
            <a:endParaRPr lang="en-GB" sz="2000" dirty="0">
              <a:solidFill>
                <a:schemeClr val="accent5"/>
              </a:solidFill>
              <a:latin typeface="+mn-lt"/>
            </a:endParaRPr>
          </a:p>
        </p:txBody>
      </p:sp>
      <p:sp>
        <p:nvSpPr>
          <p:cNvPr id="8" name="Title 1"/>
          <p:cNvSpPr>
            <a:spLocks noGrp="1"/>
          </p:cNvSpPr>
          <p:nvPr>
            <p:ph type="title" idx="4294967295"/>
          </p:nvPr>
        </p:nvSpPr>
        <p:spPr>
          <a:xfrm>
            <a:off x="803148" y="4581779"/>
            <a:ext cx="4341876" cy="1149858"/>
          </a:xfrm>
          <a:prstGeom prst="rect">
            <a:avLst/>
          </a:prstGeom>
        </p:spPr>
        <p:txBody>
          <a:bodyPr/>
          <a:lstStyle/>
          <a:p>
            <a:pPr>
              <a:lnSpc>
                <a:spcPct val="100000"/>
              </a:lnSpc>
            </a:pPr>
            <a:r>
              <a:rPr lang="en-GB" sz="2400" b="1" dirty="0" smtClean="0">
                <a:latin typeface="+mn-lt"/>
              </a:rPr>
              <a:t>Moriam </a:t>
            </a:r>
            <a:r>
              <a:rPr lang="en-GB" sz="2400" b="1" dirty="0" err="1">
                <a:latin typeface="+mn-lt"/>
              </a:rPr>
              <a:t>Adekunle</a:t>
            </a:r>
            <a:r>
              <a:rPr lang="en-GB" sz="2600" b="1" dirty="0">
                <a:latin typeface="+mn-lt"/>
              </a:rPr>
              <a:t/>
            </a:r>
            <a:br>
              <a:rPr lang="en-GB" sz="2600" b="1" dirty="0">
                <a:latin typeface="+mn-lt"/>
              </a:rPr>
            </a:br>
            <a:r>
              <a:rPr lang="en-GB" sz="1800" dirty="0">
                <a:latin typeface="+mn-lt"/>
              </a:rPr>
              <a:t>Director of Safety and Patient </a:t>
            </a:r>
            <a:r>
              <a:rPr lang="en-GB" sz="1800" dirty="0" smtClean="0">
                <a:latin typeface="+mn-lt"/>
              </a:rPr>
              <a:t>Safety Specialist</a:t>
            </a:r>
            <a:r>
              <a:rPr lang="en-GB" sz="1800" dirty="0">
                <a:latin typeface="+mn-lt"/>
              </a:rPr>
              <a:t>, </a:t>
            </a:r>
            <a:r>
              <a:rPr lang="en-GB" sz="1800" dirty="0" smtClean="0">
                <a:latin typeface="+mn-lt"/>
              </a:rPr>
              <a:t>EPUT</a:t>
            </a:r>
            <a:endParaRPr lang="en-GB" sz="2000" dirty="0">
              <a:solidFill>
                <a:schemeClr val="accent5"/>
              </a:solidFill>
              <a:latin typeface="+mn-lt"/>
            </a:endParaRPr>
          </a:p>
        </p:txBody>
      </p:sp>
      <p:pic>
        <p:nvPicPr>
          <p:cNvPr id="9" name="Picture 8" descr="Shape&#10;&#10;Description automatically generated with low confidence">
            <a:extLst>
              <a:ext uri="{FF2B5EF4-FFF2-40B4-BE49-F238E27FC236}">
                <a16:creationId xmlns:a16="http://schemas.microsoft.com/office/drawing/2014/main" id="{2133729F-3E09-2E4B-AC8B-B45A286D59C7}"/>
              </a:ext>
            </a:extLst>
          </p:cNvPr>
          <p:cNvPicPr>
            <a:picLocks noChangeAspect="1"/>
          </p:cNvPicPr>
          <p:nvPr/>
        </p:nvPicPr>
        <p:blipFill rotWithShape="1">
          <a:blip r:embed="rId2"/>
          <a:srcRect l="85652" t="3145" b="87777"/>
          <a:stretch/>
        </p:blipFill>
        <p:spPr>
          <a:xfrm>
            <a:off x="6101042" y="5933649"/>
            <a:ext cx="2596051" cy="924351"/>
          </a:xfrm>
          <a:prstGeom prst="rect">
            <a:avLst/>
          </a:prstGeom>
        </p:spPr>
      </p:pic>
      <p:sp>
        <p:nvSpPr>
          <p:cNvPr id="10" name="Content Placeholder 2"/>
          <p:cNvSpPr>
            <a:spLocks noGrp="1"/>
          </p:cNvSpPr>
          <p:nvPr>
            <p:ph idx="4294967295"/>
          </p:nvPr>
        </p:nvSpPr>
        <p:spPr>
          <a:xfrm>
            <a:off x="4567051" y="3400808"/>
            <a:ext cx="4702451" cy="1782621"/>
          </a:xfrm>
          <a:prstGeom prst="rect">
            <a:avLst/>
          </a:prstGeom>
        </p:spPr>
        <p:txBody>
          <a:bodyPr/>
          <a:lstStyle/>
          <a:p>
            <a:pPr marL="0" indent="0">
              <a:buNone/>
            </a:pPr>
            <a:r>
              <a:rPr lang="en-GB" sz="2400" b="1" dirty="0" smtClean="0">
                <a:latin typeface="Verdana" panose="020B0604030504040204" pitchFamily="34" charset="0"/>
                <a:ea typeface="Verdana" panose="020B0604030504040204" pitchFamily="34" charset="0"/>
              </a:rPr>
              <a:t>John Heminsley OBE</a:t>
            </a:r>
            <a:br>
              <a:rPr lang="en-GB" sz="2400" b="1" dirty="0" smtClean="0">
                <a:latin typeface="Verdana" panose="020B0604030504040204" pitchFamily="34" charset="0"/>
                <a:ea typeface="Verdana" panose="020B0604030504040204" pitchFamily="34" charset="0"/>
              </a:rPr>
            </a:br>
            <a:r>
              <a:rPr lang="en-GB" sz="1800" dirty="0" smtClean="0">
                <a:latin typeface="Verdana" panose="020B0604030504040204" pitchFamily="34" charset="0"/>
                <a:ea typeface="Verdana" panose="020B0604030504040204" pitchFamily="34" charset="0"/>
              </a:rPr>
              <a:t>Senior </a:t>
            </a:r>
            <a:r>
              <a:rPr lang="en-GB" sz="1800" dirty="0">
                <a:latin typeface="Verdana" panose="020B0604030504040204" pitchFamily="34" charset="0"/>
                <a:ea typeface="Verdana" panose="020B0604030504040204" pitchFamily="34" charset="0"/>
              </a:rPr>
              <a:t>Lessons </a:t>
            </a:r>
            <a:r>
              <a:rPr lang="en-GB" sz="1800" dirty="0" smtClean="0">
                <a:latin typeface="Verdana" panose="020B0604030504040204" pitchFamily="34" charset="0"/>
                <a:ea typeface="Verdana" panose="020B0604030504040204" pitchFamily="34" charset="0"/>
              </a:rPr>
              <a:t>Analyst Directorate </a:t>
            </a:r>
            <a:r>
              <a:rPr lang="en-GB" sz="1800" dirty="0">
                <a:latin typeface="Verdana" panose="020B0604030504040204" pitchFamily="34" charset="0"/>
                <a:ea typeface="Verdana" panose="020B0604030504040204" pitchFamily="34" charset="0"/>
              </a:rPr>
              <a:t>of Joint </a:t>
            </a:r>
            <a:r>
              <a:rPr lang="en-GB" sz="1800" dirty="0" smtClean="0">
                <a:latin typeface="Verdana" panose="020B0604030504040204" pitchFamily="34" charset="0"/>
                <a:ea typeface="Verdana" panose="020B0604030504040204" pitchFamily="34" charset="0"/>
              </a:rPr>
              <a:t>Warfare UK </a:t>
            </a:r>
            <a:r>
              <a:rPr lang="en-GB" sz="1800" dirty="0">
                <a:latin typeface="Verdana" panose="020B0604030504040204" pitchFamily="34" charset="0"/>
                <a:ea typeface="Verdana" panose="020B0604030504040204" pitchFamily="34" charset="0"/>
              </a:rPr>
              <a:t>Strategic Command</a:t>
            </a:r>
          </a:p>
        </p:txBody>
      </p:sp>
    </p:spTree>
    <p:extLst>
      <p:ext uri="{BB962C8B-B14F-4D97-AF65-F5344CB8AC3E}">
        <p14:creationId xmlns:p14="http://schemas.microsoft.com/office/powerpoint/2010/main" val="21792475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C4A28B3-A4C6-2B4B-8A09-0F077C0DFC7B}"/>
              </a:ext>
            </a:extLst>
          </p:cNvPr>
          <p:cNvSpPr txBox="1"/>
          <p:nvPr/>
        </p:nvSpPr>
        <p:spPr>
          <a:xfrm>
            <a:off x="630070" y="1197536"/>
            <a:ext cx="830419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Avenir" panose="02000503020000020003" pitchFamily="2" charset="0"/>
                <a:ea typeface="+mn-ea"/>
                <a:cs typeface="+mn-cs"/>
              </a:rPr>
              <a:t>EPUT SAFETY AND LEARNING JOURNEY - ECOL </a:t>
            </a:r>
            <a:endParaRPr kumimoji="0" lang="en-US" sz="4400" b="0" i="0" u="none" strike="noStrike" kern="1200" cap="none" spc="0" normalizeH="0" baseline="0" noProof="0" dirty="0">
              <a:ln>
                <a:noFill/>
              </a:ln>
              <a:solidFill>
                <a:prstClr val="white"/>
              </a:solidFill>
              <a:effectLst/>
              <a:uLnTx/>
              <a:uFillTx/>
              <a:latin typeface="Avenir" panose="02000503020000020003" pitchFamily="2" charset="0"/>
              <a:ea typeface="+mn-ea"/>
              <a:cs typeface="+mn-cs"/>
            </a:endParaRPr>
          </a:p>
        </p:txBody>
      </p:sp>
      <p:pic>
        <p:nvPicPr>
          <p:cNvPr id="2" name="Picture 1"/>
          <p:cNvPicPr>
            <a:picLocks noChangeAspect="1"/>
          </p:cNvPicPr>
          <p:nvPr/>
        </p:nvPicPr>
        <p:blipFill>
          <a:blip r:embed="rId2"/>
          <a:stretch>
            <a:fillRect/>
          </a:stretch>
        </p:blipFill>
        <p:spPr>
          <a:xfrm>
            <a:off x="-179294" y="0"/>
            <a:ext cx="12706080" cy="7201642"/>
          </a:xfrm>
          <a:prstGeom prst="rect">
            <a:avLst/>
          </a:prstGeom>
        </p:spPr>
      </p:pic>
    </p:spTree>
    <p:extLst>
      <p:ext uri="{BB962C8B-B14F-4D97-AF65-F5344CB8AC3E}">
        <p14:creationId xmlns:p14="http://schemas.microsoft.com/office/powerpoint/2010/main" val="27592602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48726" b="2185"/>
          <a:stretch/>
        </p:blipFill>
        <p:spPr>
          <a:xfrm>
            <a:off x="0" y="-20766"/>
            <a:ext cx="5391807" cy="5806711"/>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2133729F-3E09-2E4B-AC8B-B45A286D59C7}"/>
              </a:ext>
            </a:extLst>
          </p:cNvPr>
          <p:cNvPicPr>
            <a:picLocks noChangeAspect="1"/>
          </p:cNvPicPr>
          <p:nvPr/>
        </p:nvPicPr>
        <p:blipFill rotWithShape="1">
          <a:blip r:embed="rId4"/>
          <a:srcRect l="85652" t="3145" b="87777"/>
          <a:stretch/>
        </p:blipFill>
        <p:spPr>
          <a:xfrm>
            <a:off x="6101042" y="5933649"/>
            <a:ext cx="2596051" cy="924351"/>
          </a:xfrm>
          <a:prstGeom prst="rect">
            <a:avLst/>
          </a:prstGeom>
        </p:spPr>
      </p:pic>
      <p:sp>
        <p:nvSpPr>
          <p:cNvPr id="8" name="Moon 7"/>
          <p:cNvSpPr/>
          <p:nvPr/>
        </p:nvSpPr>
        <p:spPr>
          <a:xfrm rot="12901279">
            <a:off x="3596708" y="1133309"/>
            <a:ext cx="2441729" cy="5213625"/>
          </a:xfrm>
          <a:prstGeom prst="moon">
            <a:avLst>
              <a:gd name="adj" fmla="val 7210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p:cNvSpPr>
            <a:spLocks noGrp="1"/>
          </p:cNvSpPr>
          <p:nvPr>
            <p:ph type="title" idx="4294967295"/>
          </p:nvPr>
        </p:nvSpPr>
        <p:spPr>
          <a:xfrm>
            <a:off x="5391807" y="1698145"/>
            <a:ext cx="6385034" cy="1325563"/>
          </a:xfrm>
          <a:prstGeom prst="rect">
            <a:avLst/>
          </a:prstGeom>
        </p:spPr>
        <p:txBody>
          <a:bodyPr/>
          <a:lstStyle/>
          <a:p>
            <a:r>
              <a:rPr lang="en-GB" dirty="0" smtClean="0">
                <a:solidFill>
                  <a:srgbClr val="005EB8"/>
                </a:solidFill>
                <a:latin typeface="Impact" panose="020B0806030902050204" pitchFamily="34" charset="0"/>
              </a:rPr>
              <a:t>WHEN THINGS GO NOT AS INTENDED</a:t>
            </a:r>
            <a:endParaRPr lang="en-GB" dirty="0"/>
          </a:p>
        </p:txBody>
      </p:sp>
      <p:sp>
        <p:nvSpPr>
          <p:cNvPr id="15" name="Content Placeholder 2"/>
          <p:cNvSpPr>
            <a:spLocks noGrp="1"/>
          </p:cNvSpPr>
          <p:nvPr>
            <p:ph idx="4294967295"/>
          </p:nvPr>
        </p:nvSpPr>
        <p:spPr>
          <a:xfrm>
            <a:off x="5391807" y="3517907"/>
            <a:ext cx="6385034" cy="1606168"/>
          </a:xfrm>
          <a:prstGeom prst="rect">
            <a:avLst/>
          </a:prstGeom>
        </p:spPr>
        <p:txBody>
          <a:bodyPr/>
          <a:lstStyle/>
          <a:p>
            <a:pPr marL="0" indent="0">
              <a:buNone/>
            </a:pPr>
            <a:r>
              <a:rPr lang="en-GB" dirty="0" smtClean="0">
                <a:solidFill>
                  <a:schemeClr val="accent6"/>
                </a:solidFill>
                <a:latin typeface="Verdana" panose="020B0604030504040204" pitchFamily="34" charset="0"/>
                <a:ea typeface="Verdana" panose="020B0604030504040204" pitchFamily="34" charset="0"/>
              </a:rPr>
              <a:t>Near Fatal: A Patient Safety Story</a:t>
            </a:r>
            <a:endParaRPr lang="en-GB" dirty="0">
              <a:solidFill>
                <a:schemeClr val="accent6"/>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083951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cQUnGiuhzM"/>
          <p:cNvPicPr>
            <a:picLocks noRot="1" noChangeAspect="1"/>
          </p:cNvPicPr>
          <p:nvPr>
            <a:videoFile r:link="rId1"/>
          </p:nvPr>
        </p:nvPicPr>
        <p:blipFill>
          <a:blip r:embed="rId4">
            <a:biLevel thresh="25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9644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6453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3317" y="1837791"/>
            <a:ext cx="11005366" cy="1322504"/>
          </a:xfrm>
          <a:prstGeom prst="rect">
            <a:avLst/>
          </a:prstGeom>
        </p:spPr>
        <p:txBody>
          <a:bodyPr/>
          <a:lstStyle/>
          <a:p>
            <a:r>
              <a:rPr lang="en-GB" sz="7200" dirty="0" smtClean="0">
                <a:solidFill>
                  <a:schemeClr val="tx2"/>
                </a:solidFill>
                <a:latin typeface="Impact" panose="020B0806030902050204" pitchFamily="34" charset="0"/>
              </a:rPr>
              <a:t>SAFETY FIRST, SAFETY ALWAYS</a:t>
            </a:r>
            <a:endParaRPr lang="en-GB" sz="7200" dirty="0">
              <a:solidFill>
                <a:schemeClr val="tx2"/>
              </a:solidFill>
            </a:endParaRPr>
          </a:p>
        </p:txBody>
      </p:sp>
      <p:sp>
        <p:nvSpPr>
          <p:cNvPr id="3" name="Title 1"/>
          <p:cNvSpPr>
            <a:spLocks noGrp="1"/>
          </p:cNvSpPr>
          <p:nvPr>
            <p:ph type="title" idx="4294967295"/>
          </p:nvPr>
        </p:nvSpPr>
        <p:spPr>
          <a:xfrm>
            <a:off x="785582" y="3321050"/>
            <a:ext cx="8281416" cy="1828800"/>
          </a:xfrm>
          <a:prstGeom prst="rect">
            <a:avLst/>
          </a:prstGeom>
        </p:spPr>
        <p:txBody>
          <a:bodyPr/>
          <a:lstStyle/>
          <a:p>
            <a:pPr>
              <a:lnSpc>
                <a:spcPct val="100000"/>
              </a:lnSpc>
            </a:pPr>
            <a:r>
              <a:rPr lang="en-GB" sz="2600" b="1" dirty="0" smtClean="0">
                <a:solidFill>
                  <a:schemeClr val="accent6"/>
                </a:solidFill>
                <a:latin typeface="+mn-lt"/>
              </a:rPr>
              <a:t>Angela Wade</a:t>
            </a:r>
            <a:br>
              <a:rPr lang="en-GB" sz="2600" b="1" dirty="0" smtClean="0">
                <a:solidFill>
                  <a:schemeClr val="accent6"/>
                </a:solidFill>
                <a:latin typeface="+mn-lt"/>
              </a:rPr>
            </a:br>
            <a:r>
              <a:rPr lang="en-GB" sz="2000" dirty="0" smtClean="0">
                <a:latin typeface="+mn-lt"/>
              </a:rPr>
              <a:t>Director </a:t>
            </a:r>
            <a:r>
              <a:rPr lang="en-GB" sz="2000" dirty="0">
                <a:latin typeface="+mn-lt"/>
              </a:rPr>
              <a:t>of Nursing, </a:t>
            </a:r>
            <a:r>
              <a:rPr lang="en-GB" sz="2000" dirty="0" smtClean="0">
                <a:latin typeface="+mn-lt"/>
              </a:rPr>
              <a:t>EPUT</a:t>
            </a:r>
            <a:br>
              <a:rPr lang="en-GB" sz="2000" dirty="0" smtClean="0">
                <a:latin typeface="+mn-lt"/>
              </a:rPr>
            </a:br>
            <a:r>
              <a:rPr lang="en-GB" sz="1600" dirty="0">
                <a:latin typeface="+mn-lt"/>
              </a:rPr>
              <a:t/>
            </a:r>
            <a:br>
              <a:rPr lang="en-GB" sz="1600" dirty="0">
                <a:latin typeface="+mn-lt"/>
              </a:rPr>
            </a:br>
            <a:r>
              <a:rPr lang="en-GB" sz="2600" b="1" dirty="0" smtClean="0">
                <a:solidFill>
                  <a:schemeClr val="accent6"/>
                </a:solidFill>
                <a:latin typeface="+mn-lt"/>
              </a:rPr>
              <a:t>Moriam </a:t>
            </a:r>
            <a:r>
              <a:rPr lang="en-GB" sz="2600" b="1" dirty="0" err="1" smtClean="0">
                <a:solidFill>
                  <a:schemeClr val="accent6"/>
                </a:solidFill>
                <a:latin typeface="+mn-lt"/>
              </a:rPr>
              <a:t>Adekunle</a:t>
            </a:r>
            <a:r>
              <a:rPr lang="en-GB" sz="2600" b="1" dirty="0" smtClean="0">
                <a:solidFill>
                  <a:schemeClr val="accent6"/>
                </a:solidFill>
                <a:latin typeface="+mn-lt"/>
              </a:rPr>
              <a:t/>
            </a:r>
            <a:br>
              <a:rPr lang="en-GB" sz="2600" b="1" dirty="0" smtClean="0">
                <a:solidFill>
                  <a:schemeClr val="accent6"/>
                </a:solidFill>
                <a:latin typeface="+mn-lt"/>
              </a:rPr>
            </a:br>
            <a:r>
              <a:rPr lang="en-GB" sz="2000" dirty="0" smtClean="0">
                <a:latin typeface="+mn-lt"/>
              </a:rPr>
              <a:t>Director </a:t>
            </a:r>
            <a:r>
              <a:rPr lang="en-GB" sz="2000" dirty="0">
                <a:latin typeface="+mn-lt"/>
              </a:rPr>
              <a:t>of Safety and Patient Safety Specialist, </a:t>
            </a:r>
            <a:r>
              <a:rPr lang="en-GB" sz="2000" dirty="0" smtClean="0">
                <a:latin typeface="+mn-lt"/>
              </a:rPr>
              <a:t>EPUT</a:t>
            </a:r>
            <a:endParaRPr lang="en-GB" sz="2000" dirty="0">
              <a:solidFill>
                <a:schemeClr val="accent5"/>
              </a:solidFill>
              <a:latin typeface="+mn-lt"/>
            </a:endParaRPr>
          </a:p>
        </p:txBody>
      </p:sp>
    </p:spTree>
    <p:extLst>
      <p:ext uri="{BB962C8B-B14F-4D97-AF65-F5344CB8AC3E}">
        <p14:creationId xmlns:p14="http://schemas.microsoft.com/office/powerpoint/2010/main" val="23402361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63166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with low confidence">
            <a:extLst>
              <a:ext uri="{FF2B5EF4-FFF2-40B4-BE49-F238E27FC236}">
                <a16:creationId xmlns:a16="http://schemas.microsoft.com/office/drawing/2014/main" id="{2133729F-3E09-2E4B-AC8B-B45A286D59C7}"/>
              </a:ext>
            </a:extLst>
          </p:cNvPr>
          <p:cNvPicPr>
            <a:picLocks noChangeAspect="1"/>
          </p:cNvPicPr>
          <p:nvPr/>
        </p:nvPicPr>
        <p:blipFill rotWithShape="1">
          <a:blip r:embed="rId2"/>
          <a:srcRect l="85652" t="3145" b="87777"/>
          <a:stretch/>
        </p:blipFill>
        <p:spPr>
          <a:xfrm>
            <a:off x="6101042" y="5933649"/>
            <a:ext cx="2596051" cy="924351"/>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21" y="-109190"/>
            <a:ext cx="11564470" cy="6505014"/>
          </a:xfrm>
          <a:prstGeom prst="rect">
            <a:avLst/>
          </a:prstGeom>
        </p:spPr>
      </p:pic>
    </p:spTree>
    <p:extLst>
      <p:ext uri="{BB962C8B-B14F-4D97-AF65-F5344CB8AC3E}">
        <p14:creationId xmlns:p14="http://schemas.microsoft.com/office/powerpoint/2010/main" val="38058637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pe&#10;&#10;Description automatically generated with low confidence">
            <a:extLst>
              <a:ext uri="{FF2B5EF4-FFF2-40B4-BE49-F238E27FC236}">
                <a16:creationId xmlns:a16="http://schemas.microsoft.com/office/drawing/2014/main" id="{2133729F-3E09-2E4B-AC8B-B45A286D59C7}"/>
              </a:ext>
            </a:extLst>
          </p:cNvPr>
          <p:cNvPicPr>
            <a:picLocks noChangeAspect="1"/>
          </p:cNvPicPr>
          <p:nvPr/>
        </p:nvPicPr>
        <p:blipFill rotWithShape="1">
          <a:blip r:embed="rId3"/>
          <a:srcRect l="85652" t="3145" b="87777"/>
          <a:stretch/>
        </p:blipFill>
        <p:spPr>
          <a:xfrm>
            <a:off x="6101042" y="5933649"/>
            <a:ext cx="2596051" cy="924351"/>
          </a:xfrm>
          <a:prstGeom prst="rect">
            <a:avLst/>
          </a:prstGeom>
        </p:spPr>
      </p:pic>
      <p:sp>
        <p:nvSpPr>
          <p:cNvPr id="14" name="Title 1"/>
          <p:cNvSpPr>
            <a:spLocks noGrp="1"/>
          </p:cNvSpPr>
          <p:nvPr>
            <p:ph type="title" idx="4294967295"/>
          </p:nvPr>
        </p:nvSpPr>
        <p:spPr>
          <a:xfrm>
            <a:off x="783948" y="2103437"/>
            <a:ext cx="9579251" cy="1325563"/>
          </a:xfrm>
          <a:prstGeom prst="rect">
            <a:avLst/>
          </a:prstGeom>
        </p:spPr>
        <p:txBody>
          <a:bodyPr/>
          <a:lstStyle/>
          <a:p>
            <a:r>
              <a:rPr lang="en-GB" sz="7200" dirty="0" smtClean="0">
                <a:solidFill>
                  <a:srgbClr val="005EB8"/>
                </a:solidFill>
                <a:latin typeface="Impact" panose="020B0806030902050204" pitchFamily="34" charset="0"/>
              </a:rPr>
              <a:t>CORPORATE FAILURE</a:t>
            </a:r>
            <a:endParaRPr lang="en-GB" sz="7200" dirty="0"/>
          </a:p>
        </p:txBody>
      </p:sp>
      <p:sp>
        <p:nvSpPr>
          <p:cNvPr id="15" name="Content Placeholder 2"/>
          <p:cNvSpPr>
            <a:spLocks noGrp="1"/>
          </p:cNvSpPr>
          <p:nvPr>
            <p:ph idx="4294967295"/>
          </p:nvPr>
        </p:nvSpPr>
        <p:spPr>
          <a:xfrm>
            <a:off x="783948" y="3272487"/>
            <a:ext cx="6385034" cy="1606168"/>
          </a:xfrm>
          <a:prstGeom prst="rect">
            <a:avLst/>
          </a:prstGeom>
        </p:spPr>
        <p:txBody>
          <a:bodyPr/>
          <a:lstStyle/>
          <a:p>
            <a:pPr marL="0" indent="0">
              <a:buNone/>
            </a:pPr>
            <a:r>
              <a:rPr lang="en-GB" b="1" dirty="0" smtClean="0">
                <a:latin typeface="Verdana" panose="020B0604030504040204" pitchFamily="34" charset="0"/>
                <a:ea typeface="Verdana" panose="020B0604030504040204" pitchFamily="34" charset="0"/>
              </a:rPr>
              <a:t>Dick Forsythe</a:t>
            </a:r>
          </a:p>
          <a:p>
            <a:pPr marL="0" indent="0">
              <a:buNone/>
            </a:pPr>
            <a:r>
              <a:rPr lang="en-GB" sz="2000" dirty="0" smtClean="0">
                <a:latin typeface="Verdana" panose="020B0604030504040204" pitchFamily="34" charset="0"/>
                <a:ea typeface="Verdana" panose="020B0604030504040204" pitchFamily="34" charset="0"/>
              </a:rPr>
              <a:t>MASS Project Manager</a:t>
            </a:r>
            <a:endParaRPr lang="en-GB" sz="2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392943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D50EA18-8EDC-F8AF-2C35-892494B58B1C}"/>
              </a:ext>
            </a:extLst>
          </p:cNvPr>
          <p:cNvPicPr>
            <a:picLocks noChangeAspect="1"/>
          </p:cNvPicPr>
          <p:nvPr/>
        </p:nvPicPr>
        <p:blipFill>
          <a:blip r:embed="rId3"/>
          <a:stretch>
            <a:fillRect/>
          </a:stretch>
        </p:blipFill>
        <p:spPr>
          <a:xfrm>
            <a:off x="-125506" y="-695464"/>
            <a:ext cx="12317506" cy="8248927"/>
          </a:xfrm>
          <a:prstGeom prst="rect">
            <a:avLst/>
          </a:prstGeom>
        </p:spPr>
      </p:pic>
      <p:sp>
        <p:nvSpPr>
          <p:cNvPr id="8" name="TextBox 7">
            <a:extLst>
              <a:ext uri="{FF2B5EF4-FFF2-40B4-BE49-F238E27FC236}">
                <a16:creationId xmlns:a16="http://schemas.microsoft.com/office/drawing/2014/main" id="{5C4A28B3-A4C6-2B4B-8A09-0F077C0DFC7B}"/>
              </a:ext>
            </a:extLst>
          </p:cNvPr>
          <p:cNvSpPr txBox="1"/>
          <p:nvPr/>
        </p:nvSpPr>
        <p:spPr>
          <a:xfrm>
            <a:off x="754271" y="-292388"/>
            <a:ext cx="6579476" cy="1200329"/>
          </a:xfrm>
          <a:prstGeom prst="rect">
            <a:avLst/>
          </a:prstGeom>
          <a:noFill/>
        </p:spPr>
        <p:txBody>
          <a:bodyPr wrap="square" rtlCol="0">
            <a:spAutoFit/>
          </a:bodyPr>
          <a:lstStyle/>
          <a:p>
            <a:pPr defTabSz="896938"/>
            <a:r>
              <a:rPr lang="en-US" sz="7200" dirty="0" smtClean="0">
                <a:solidFill>
                  <a:schemeClr val="bg1"/>
                </a:solidFill>
                <a:latin typeface="+mj-lt"/>
              </a:rPr>
              <a:t>NIMROD XV230</a:t>
            </a:r>
            <a:endParaRPr lang="en-US" sz="7200" dirty="0">
              <a:solidFill>
                <a:schemeClr val="bg1"/>
              </a:solidFill>
              <a:latin typeface="+mj-lt"/>
            </a:endParaRPr>
          </a:p>
        </p:txBody>
      </p:sp>
    </p:spTree>
    <p:extLst>
      <p:ext uri="{BB962C8B-B14F-4D97-AF65-F5344CB8AC3E}">
        <p14:creationId xmlns:p14="http://schemas.microsoft.com/office/powerpoint/2010/main" val="31332623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2D635F-8112-A717-BF63-9EABA87BADB1}"/>
              </a:ext>
            </a:extLst>
          </p:cNvPr>
          <p:cNvSpPr txBox="1"/>
          <p:nvPr/>
        </p:nvSpPr>
        <p:spPr>
          <a:xfrm>
            <a:off x="843242" y="1219200"/>
            <a:ext cx="10542494" cy="5027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600"/>
              </a:spcBef>
            </a:pPr>
            <a:r>
              <a:rPr lang="en-US" sz="2200" dirty="0">
                <a:solidFill>
                  <a:schemeClr val="accent6"/>
                </a:solidFill>
              </a:rPr>
              <a:t>(1) A </a:t>
            </a:r>
            <a:r>
              <a:rPr lang="en-US" sz="2200" dirty="0"/>
              <a:t>failure of </a:t>
            </a:r>
            <a:r>
              <a:rPr lang="en-US" sz="2200" b="1" dirty="0">
                <a:solidFill>
                  <a:schemeClr val="accent5"/>
                </a:solidFill>
              </a:rPr>
              <a:t>Leadership, Culture and Priorities </a:t>
            </a:r>
          </a:p>
          <a:p>
            <a:pPr>
              <a:spcBef>
                <a:spcPts val="600"/>
              </a:spcBef>
            </a:pPr>
            <a:r>
              <a:rPr lang="en-US" sz="2200" dirty="0">
                <a:solidFill>
                  <a:schemeClr val="accent6"/>
                </a:solidFill>
              </a:rPr>
              <a:t>(2) The four States of Man (Risk Ignorant, Cavalier, Averse and Sensible) </a:t>
            </a:r>
          </a:p>
          <a:p>
            <a:pPr>
              <a:spcBef>
                <a:spcPts val="600"/>
              </a:spcBef>
            </a:pPr>
            <a:r>
              <a:rPr lang="en-US" sz="2200" dirty="0">
                <a:solidFill>
                  <a:schemeClr val="accent6"/>
                </a:solidFill>
              </a:rPr>
              <a:t>(3) Inconvenient Truths </a:t>
            </a:r>
          </a:p>
          <a:p>
            <a:pPr>
              <a:spcBef>
                <a:spcPts val="600"/>
              </a:spcBef>
            </a:pPr>
            <a:r>
              <a:rPr lang="en-US" sz="2200" dirty="0">
                <a:solidFill>
                  <a:schemeClr val="accent6"/>
                </a:solidFill>
              </a:rPr>
              <a:t>(4) Unnecessary complexity</a:t>
            </a:r>
          </a:p>
          <a:p>
            <a:pPr>
              <a:spcBef>
                <a:spcPts val="600"/>
              </a:spcBef>
            </a:pPr>
            <a:r>
              <a:rPr lang="en-US" sz="2200" dirty="0">
                <a:solidFill>
                  <a:schemeClr val="accent6"/>
                </a:solidFill>
              </a:rPr>
              <a:t>(5) Steps to the loss of Nimrod </a:t>
            </a:r>
          </a:p>
          <a:p>
            <a:pPr marL="742950" lvl="1" indent="-285750">
              <a:spcBef>
                <a:spcPts val="600"/>
              </a:spcBef>
              <a:buFont typeface="Arial" panose="020B0604020202020204" pitchFamily="34" charset="0"/>
              <a:buChar char="•"/>
            </a:pPr>
            <a:r>
              <a:rPr lang="en-US" sz="2200" dirty="0">
                <a:solidFill>
                  <a:schemeClr val="accent6"/>
                </a:solidFill>
              </a:rPr>
              <a:t>poor design from 1960s, fuel leaks, increased work rate in 1990s, </a:t>
            </a:r>
            <a:r>
              <a:rPr lang="en-US" sz="2200" b="1" dirty="0">
                <a:solidFill>
                  <a:schemeClr val="accent5"/>
                </a:solidFill>
              </a:rPr>
              <a:t>major organisational changes and cuts in funding.</a:t>
            </a:r>
            <a:endParaRPr lang="en-US" sz="2200" b="1" dirty="0">
              <a:solidFill>
                <a:schemeClr val="accent5"/>
              </a:solidFill>
              <a:highlight>
                <a:srgbClr val="FFFF00"/>
              </a:highlight>
              <a:ea typeface="Calibri" panose="020F0502020204030204"/>
              <a:cs typeface="Calibri" panose="020F0502020204030204"/>
            </a:endParaRPr>
          </a:p>
          <a:p>
            <a:pPr>
              <a:spcBef>
                <a:spcPts val="600"/>
              </a:spcBef>
            </a:pPr>
            <a:r>
              <a:rPr lang="en-US" sz="2200" dirty="0">
                <a:solidFill>
                  <a:schemeClr val="accent6"/>
                </a:solidFill>
              </a:rPr>
              <a:t>(6) Themes of Nimrod </a:t>
            </a:r>
          </a:p>
          <a:p>
            <a:pPr marL="742950" lvl="1" indent="-285750">
              <a:spcBef>
                <a:spcPts val="600"/>
              </a:spcBef>
              <a:buFont typeface="Arial" panose="020B0604020202020204" pitchFamily="34" charset="0"/>
              <a:buChar char="•"/>
            </a:pPr>
            <a:r>
              <a:rPr lang="en-US" sz="2200" b="1" dirty="0">
                <a:solidFill>
                  <a:schemeClr val="accent5"/>
                </a:solidFill>
              </a:rPr>
              <a:t>Complexity and change, management by </a:t>
            </a:r>
            <a:r>
              <a:rPr lang="en-US" sz="2200" b="1" dirty="0" smtClean="0">
                <a:solidFill>
                  <a:schemeClr val="accent5"/>
                </a:solidFill>
              </a:rPr>
              <a:t/>
            </a:r>
            <a:br>
              <a:rPr lang="en-US" sz="2200" b="1" dirty="0" smtClean="0">
                <a:solidFill>
                  <a:schemeClr val="accent5"/>
                </a:solidFill>
              </a:rPr>
            </a:br>
            <a:r>
              <a:rPr lang="en-US" sz="2200" b="1" dirty="0" smtClean="0">
                <a:solidFill>
                  <a:schemeClr val="accent5"/>
                </a:solidFill>
              </a:rPr>
              <a:t>Committee</a:t>
            </a:r>
            <a:r>
              <a:rPr lang="en-US" sz="2200" b="1" dirty="0">
                <a:solidFill>
                  <a:schemeClr val="accent5"/>
                </a:solidFill>
              </a:rPr>
              <a:t>, dilution of responsibility </a:t>
            </a:r>
            <a:r>
              <a:rPr lang="en-US" sz="2200" b="1" dirty="0" smtClean="0">
                <a:solidFill>
                  <a:schemeClr val="accent5"/>
                </a:solidFill>
              </a:rPr>
              <a:t>and</a:t>
            </a:r>
            <a:br>
              <a:rPr lang="en-US" sz="2200" b="1" dirty="0" smtClean="0">
                <a:solidFill>
                  <a:schemeClr val="accent5"/>
                </a:solidFill>
              </a:rPr>
            </a:br>
            <a:r>
              <a:rPr lang="en-US" sz="2200" b="1" dirty="0" smtClean="0">
                <a:solidFill>
                  <a:schemeClr val="accent5"/>
                </a:solidFill>
              </a:rPr>
              <a:t>accountability</a:t>
            </a:r>
            <a:r>
              <a:rPr lang="en-US" sz="2200" b="1" dirty="0">
                <a:solidFill>
                  <a:schemeClr val="accent5"/>
                </a:solidFill>
              </a:rPr>
              <a:t>, lack of challenge, </a:t>
            </a:r>
            <a:r>
              <a:rPr lang="en-US" sz="2200" b="1" dirty="0" smtClean="0">
                <a:solidFill>
                  <a:schemeClr val="accent5"/>
                </a:solidFill>
              </a:rPr>
              <a:t>migration</a:t>
            </a:r>
            <a:br>
              <a:rPr lang="en-US" sz="2200" b="1" dirty="0" smtClean="0">
                <a:solidFill>
                  <a:schemeClr val="accent5"/>
                </a:solidFill>
              </a:rPr>
            </a:br>
            <a:r>
              <a:rPr lang="en-US" sz="2200" b="1" dirty="0" smtClean="0">
                <a:solidFill>
                  <a:schemeClr val="accent5"/>
                </a:solidFill>
              </a:rPr>
              <a:t>of </a:t>
            </a:r>
            <a:r>
              <a:rPr lang="en-US" sz="2200" b="1" dirty="0">
                <a:solidFill>
                  <a:schemeClr val="accent5"/>
                </a:solidFill>
              </a:rPr>
              <a:t>responsibility, and reduction in </a:t>
            </a:r>
            <a:r>
              <a:rPr lang="en-US" sz="2200" b="1" dirty="0" smtClean="0">
                <a:solidFill>
                  <a:schemeClr val="accent5"/>
                </a:solidFill>
              </a:rPr>
              <a:t>specialist</a:t>
            </a:r>
            <a:br>
              <a:rPr lang="en-US" sz="2200" b="1" dirty="0" smtClean="0">
                <a:solidFill>
                  <a:schemeClr val="accent5"/>
                </a:solidFill>
              </a:rPr>
            </a:br>
            <a:r>
              <a:rPr lang="en-US" sz="2200" b="1" dirty="0" smtClean="0">
                <a:solidFill>
                  <a:schemeClr val="accent5"/>
                </a:solidFill>
              </a:rPr>
              <a:t>influence</a:t>
            </a:r>
            <a:r>
              <a:rPr lang="en-US" sz="2200" dirty="0">
                <a:solidFill>
                  <a:schemeClr val="accent6"/>
                </a:solidFill>
              </a:rPr>
              <a:t>.</a:t>
            </a:r>
            <a:endParaRPr lang="en-US" sz="2200" dirty="0">
              <a:solidFill>
                <a:schemeClr val="accent6"/>
              </a:solidFill>
              <a:ea typeface="Calibri"/>
              <a:cs typeface="Calibri"/>
            </a:endParaRPr>
          </a:p>
          <a:p>
            <a:endParaRPr lang="en-US" dirty="0">
              <a:solidFill>
                <a:srgbClr val="002060"/>
              </a:solidFill>
              <a:ea typeface="Calibri"/>
              <a:cs typeface="Calibri"/>
            </a:endParaRPr>
          </a:p>
        </p:txBody>
      </p:sp>
      <p:sp>
        <p:nvSpPr>
          <p:cNvPr id="4" name="Title 3"/>
          <p:cNvSpPr>
            <a:spLocks noGrp="1"/>
          </p:cNvSpPr>
          <p:nvPr>
            <p:ph type="title" idx="4294967295"/>
          </p:nvPr>
        </p:nvSpPr>
        <p:spPr>
          <a:xfrm>
            <a:off x="843242" y="508560"/>
            <a:ext cx="10515600" cy="710640"/>
          </a:xfrm>
        </p:spPr>
        <p:txBody>
          <a:bodyPr/>
          <a:lstStyle/>
          <a:p>
            <a:r>
              <a:rPr lang="en-US" dirty="0" smtClean="0">
                <a:solidFill>
                  <a:schemeClr val="accent4"/>
                </a:solidFill>
              </a:rPr>
              <a:t>NIMROD – CORPORATE FAILURE</a:t>
            </a:r>
            <a:endParaRPr lang="en-GB" dirty="0">
              <a:solidFill>
                <a:schemeClr val="accent4"/>
              </a:solidFill>
            </a:endParaRPr>
          </a:p>
        </p:txBody>
      </p:sp>
      <p:pic>
        <p:nvPicPr>
          <p:cNvPr id="12" name="Picture 11" descr="Shape&#10;&#10;Description automatically generated with low confidence">
            <a:extLst>
              <a:ext uri="{FF2B5EF4-FFF2-40B4-BE49-F238E27FC236}">
                <a16:creationId xmlns:a16="http://schemas.microsoft.com/office/drawing/2014/main" id="{2133729F-3E09-2E4B-AC8B-B45A286D59C7}"/>
              </a:ext>
            </a:extLst>
          </p:cNvPr>
          <p:cNvPicPr>
            <a:picLocks noChangeAspect="1"/>
          </p:cNvPicPr>
          <p:nvPr/>
        </p:nvPicPr>
        <p:blipFill rotWithShape="1">
          <a:blip r:embed="rId3"/>
          <a:srcRect l="85652" t="3145" b="87777"/>
          <a:stretch/>
        </p:blipFill>
        <p:spPr>
          <a:xfrm>
            <a:off x="6101042" y="5933649"/>
            <a:ext cx="2596051" cy="924351"/>
          </a:xfrm>
          <a:prstGeom prst="rect">
            <a:avLst/>
          </a:prstGeom>
        </p:spPr>
      </p:pic>
    </p:spTree>
    <p:extLst>
      <p:ext uri="{BB962C8B-B14F-4D97-AF65-F5344CB8AC3E}">
        <p14:creationId xmlns:p14="http://schemas.microsoft.com/office/powerpoint/2010/main" val="14507650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61E311F4-FB02-1F6A-C528-BE33098EB197}"/>
              </a:ext>
            </a:extLst>
          </p:cNvPr>
          <p:cNvGraphicFramePr>
            <a:graphicFrameLocks noGrp="1"/>
          </p:cNvGraphicFramePr>
          <p:nvPr>
            <p:ph idx="4294967295"/>
            <p:extLst>
              <p:ext uri="{D42A27DB-BD31-4B8C-83A1-F6EECF244321}">
                <p14:modId xmlns:p14="http://schemas.microsoft.com/office/powerpoint/2010/main" val="2570928900"/>
              </p:ext>
            </p:extLst>
          </p:nvPr>
        </p:nvGraphicFramePr>
        <p:xfrm>
          <a:off x="107576" y="721659"/>
          <a:ext cx="11976847" cy="5414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35238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AC0B474-7227-2F44-AE14-F891D50FC6A6}"/>
              </a:ext>
            </a:extLst>
          </p:cNvPr>
          <p:cNvSpPr txBox="1"/>
          <p:nvPr/>
        </p:nvSpPr>
        <p:spPr>
          <a:xfrm>
            <a:off x="8839196" y="6334058"/>
            <a:ext cx="3121573" cy="303225"/>
          </a:xfrm>
          <a:prstGeom prst="rect">
            <a:avLst/>
          </a:prstGeom>
          <a:noFill/>
        </p:spPr>
        <p:txBody>
          <a:bodyPr wrap="square" rtlCol="0">
            <a:spAutoFit/>
          </a:bodyPr>
          <a:lstStyle/>
          <a:p>
            <a:pPr algn="r">
              <a:lnSpc>
                <a:spcPct val="150000"/>
              </a:lnSpc>
            </a:pPr>
            <a:r>
              <a:rPr lang="en-US" sz="1000" dirty="0">
                <a:solidFill>
                  <a:schemeClr val="accent1">
                    <a:lumMod val="75000"/>
                  </a:schemeClr>
                </a:solidFill>
                <a:latin typeface="Avenir Book" panose="02000503020000020003" pitchFamily="2" charset="0"/>
              </a:rPr>
              <a:t>1</a:t>
            </a:r>
          </a:p>
        </p:txBody>
      </p:sp>
      <p:sp>
        <p:nvSpPr>
          <p:cNvPr id="2" name="TextBox 1">
            <a:extLst>
              <a:ext uri="{FF2B5EF4-FFF2-40B4-BE49-F238E27FC236}">
                <a16:creationId xmlns:a16="http://schemas.microsoft.com/office/drawing/2014/main" id="{822D635F-8112-A717-BF63-9EABA87BADB1}"/>
              </a:ext>
            </a:extLst>
          </p:cNvPr>
          <p:cNvSpPr txBox="1"/>
          <p:nvPr/>
        </p:nvSpPr>
        <p:spPr>
          <a:xfrm>
            <a:off x="838200" y="2092809"/>
            <a:ext cx="10629294" cy="22878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schemeClr val="accent6"/>
                </a:solidFill>
              </a:rPr>
              <a:t>The four LIPS Principles (Leadership, Independence, People and Simplicity)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schemeClr val="accent6"/>
                </a:solidFill>
              </a:rPr>
              <a:t>The four classic cultures (Flexible, Just, Learning, and Reporting Cultures)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schemeClr val="accent6"/>
                </a:solidFill>
              </a:rPr>
              <a:t>The vital fifth culture </a:t>
            </a:r>
            <a:r>
              <a:rPr lang="en-US" sz="2800" b="1" dirty="0" smtClean="0">
                <a:solidFill>
                  <a:schemeClr val="accent5"/>
                </a:solidFill>
              </a:rPr>
              <a:t>(</a:t>
            </a:r>
            <a:r>
              <a:rPr lang="en-US" sz="2800" b="1" dirty="0">
                <a:solidFill>
                  <a:schemeClr val="accent5"/>
                </a:solidFill>
              </a:rPr>
              <a:t>A Questioning Culture)</a:t>
            </a:r>
            <a:endParaRPr lang="en-GB" sz="2800" b="1" dirty="0">
              <a:solidFill>
                <a:schemeClr val="accent5"/>
              </a:solidFill>
            </a:endParaRPr>
          </a:p>
        </p:txBody>
      </p:sp>
      <p:sp>
        <p:nvSpPr>
          <p:cNvPr id="4" name="Title 3"/>
          <p:cNvSpPr>
            <a:spLocks noGrp="1"/>
          </p:cNvSpPr>
          <p:nvPr>
            <p:ph type="title" idx="4294967295"/>
          </p:nvPr>
        </p:nvSpPr>
        <p:spPr>
          <a:xfrm>
            <a:off x="843242" y="1053941"/>
            <a:ext cx="10515600" cy="1325563"/>
          </a:xfrm>
        </p:spPr>
        <p:txBody>
          <a:bodyPr/>
          <a:lstStyle/>
          <a:p>
            <a:r>
              <a:rPr lang="en-GB" dirty="0" smtClean="0">
                <a:solidFill>
                  <a:schemeClr val="tx2"/>
                </a:solidFill>
              </a:rPr>
              <a:t>Haddon Cave Nirvana</a:t>
            </a:r>
            <a:endParaRPr lang="en-GB" dirty="0">
              <a:solidFill>
                <a:schemeClr val="tx2"/>
              </a:solidFill>
            </a:endParaRPr>
          </a:p>
        </p:txBody>
      </p:sp>
      <p:pic>
        <p:nvPicPr>
          <p:cNvPr id="12" name="Picture 11" descr="Shape&#10;&#10;Description automatically generated with low confidence">
            <a:extLst>
              <a:ext uri="{FF2B5EF4-FFF2-40B4-BE49-F238E27FC236}">
                <a16:creationId xmlns:a16="http://schemas.microsoft.com/office/drawing/2014/main" id="{2133729F-3E09-2E4B-AC8B-B45A286D59C7}"/>
              </a:ext>
            </a:extLst>
          </p:cNvPr>
          <p:cNvPicPr>
            <a:picLocks noChangeAspect="1"/>
          </p:cNvPicPr>
          <p:nvPr/>
        </p:nvPicPr>
        <p:blipFill rotWithShape="1">
          <a:blip r:embed="rId3"/>
          <a:srcRect l="85652" t="3145" b="87777"/>
          <a:stretch/>
        </p:blipFill>
        <p:spPr>
          <a:xfrm>
            <a:off x="6101042" y="5933649"/>
            <a:ext cx="2596051" cy="924351"/>
          </a:xfrm>
          <a:prstGeom prst="rect">
            <a:avLst/>
          </a:prstGeom>
        </p:spPr>
      </p:pic>
    </p:spTree>
    <p:extLst>
      <p:ext uri="{BB962C8B-B14F-4D97-AF65-F5344CB8AC3E}">
        <p14:creationId xmlns:p14="http://schemas.microsoft.com/office/powerpoint/2010/main" val="36196854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pe&#10;&#10;Description automatically generated with low confidence">
            <a:extLst>
              <a:ext uri="{FF2B5EF4-FFF2-40B4-BE49-F238E27FC236}">
                <a16:creationId xmlns:a16="http://schemas.microsoft.com/office/drawing/2014/main" id="{2133729F-3E09-2E4B-AC8B-B45A286D59C7}"/>
              </a:ext>
            </a:extLst>
          </p:cNvPr>
          <p:cNvPicPr>
            <a:picLocks noChangeAspect="1"/>
          </p:cNvPicPr>
          <p:nvPr/>
        </p:nvPicPr>
        <p:blipFill rotWithShape="1">
          <a:blip r:embed="rId3"/>
          <a:srcRect l="85652" t="3145" b="87777"/>
          <a:stretch/>
        </p:blipFill>
        <p:spPr>
          <a:xfrm>
            <a:off x="6101042" y="5933649"/>
            <a:ext cx="2596051" cy="924351"/>
          </a:xfrm>
          <a:prstGeom prst="rect">
            <a:avLst/>
          </a:prstGeom>
        </p:spPr>
      </p:pic>
      <p:sp>
        <p:nvSpPr>
          <p:cNvPr id="14" name="Title 1"/>
          <p:cNvSpPr>
            <a:spLocks noGrp="1"/>
          </p:cNvSpPr>
          <p:nvPr>
            <p:ph type="title" idx="4294967295"/>
          </p:nvPr>
        </p:nvSpPr>
        <p:spPr>
          <a:xfrm>
            <a:off x="783948" y="891930"/>
            <a:ext cx="11103252" cy="1325563"/>
          </a:xfrm>
          <a:prstGeom prst="rect">
            <a:avLst/>
          </a:prstGeom>
        </p:spPr>
        <p:txBody>
          <a:bodyPr/>
          <a:lstStyle/>
          <a:p>
            <a:r>
              <a:rPr lang="en-GB" sz="7200" dirty="0" smtClean="0">
                <a:solidFill>
                  <a:srgbClr val="005EB8"/>
                </a:solidFill>
                <a:latin typeface="Impact" panose="020B0806030902050204" pitchFamily="34" charset="0"/>
              </a:rPr>
              <a:t>CHANGING MILITARY CONCEPTS INTO EPUT PRACTICE</a:t>
            </a:r>
            <a:endParaRPr lang="en-GB" sz="7200" dirty="0"/>
          </a:p>
        </p:txBody>
      </p:sp>
      <p:sp>
        <p:nvSpPr>
          <p:cNvPr id="15" name="Content Placeholder 2"/>
          <p:cNvSpPr>
            <a:spLocks noGrp="1"/>
          </p:cNvSpPr>
          <p:nvPr>
            <p:ph idx="4294967295"/>
          </p:nvPr>
        </p:nvSpPr>
        <p:spPr>
          <a:xfrm>
            <a:off x="783948" y="4151028"/>
            <a:ext cx="8969652" cy="1782621"/>
          </a:xfrm>
          <a:prstGeom prst="rect">
            <a:avLst/>
          </a:prstGeom>
        </p:spPr>
        <p:txBody>
          <a:bodyPr/>
          <a:lstStyle/>
          <a:p>
            <a:pPr marL="0" indent="0">
              <a:buNone/>
            </a:pPr>
            <a:r>
              <a:rPr lang="en-GB" b="1" dirty="0" smtClean="0">
                <a:latin typeface="Verdana" panose="020B0604030504040204" pitchFamily="34" charset="0"/>
                <a:ea typeface="Verdana" panose="020B0604030504040204" pitchFamily="34" charset="0"/>
              </a:rPr>
              <a:t>John Heminsley OBE</a:t>
            </a:r>
          </a:p>
          <a:p>
            <a:pPr marL="0" indent="0">
              <a:buNone/>
            </a:pPr>
            <a:r>
              <a:rPr lang="en-GB" sz="2000" dirty="0">
                <a:latin typeface="Verdana" panose="020B0604030504040204" pitchFamily="34" charset="0"/>
                <a:ea typeface="Verdana" panose="020B0604030504040204" pitchFamily="34" charset="0"/>
              </a:rPr>
              <a:t>Senior Lessons </a:t>
            </a:r>
            <a:r>
              <a:rPr lang="en-GB" sz="2000" dirty="0" smtClean="0">
                <a:latin typeface="Verdana" panose="020B0604030504040204" pitchFamily="34" charset="0"/>
                <a:ea typeface="Verdana" panose="020B0604030504040204" pitchFamily="34" charset="0"/>
              </a:rPr>
              <a:t>Analyst Directorate </a:t>
            </a:r>
            <a:r>
              <a:rPr lang="en-GB" sz="2000" dirty="0">
                <a:latin typeface="Verdana" panose="020B0604030504040204" pitchFamily="34" charset="0"/>
                <a:ea typeface="Verdana" panose="020B0604030504040204" pitchFamily="34" charset="0"/>
              </a:rPr>
              <a:t>of Joint </a:t>
            </a:r>
            <a:r>
              <a:rPr lang="en-GB" sz="2000" dirty="0" smtClean="0">
                <a:latin typeface="Verdana" panose="020B0604030504040204" pitchFamily="34" charset="0"/>
                <a:ea typeface="Verdana" panose="020B0604030504040204" pitchFamily="34" charset="0"/>
              </a:rPr>
              <a:t>Warfare UK </a:t>
            </a:r>
            <a:r>
              <a:rPr lang="en-GB" sz="2000" dirty="0">
                <a:latin typeface="Verdana" panose="020B0604030504040204" pitchFamily="34" charset="0"/>
                <a:ea typeface="Verdana" panose="020B0604030504040204" pitchFamily="34" charset="0"/>
              </a:rPr>
              <a:t>Strategic Command</a:t>
            </a:r>
          </a:p>
        </p:txBody>
      </p:sp>
    </p:spTree>
    <p:extLst>
      <p:ext uri="{BB962C8B-B14F-4D97-AF65-F5344CB8AC3E}">
        <p14:creationId xmlns:p14="http://schemas.microsoft.com/office/powerpoint/2010/main" val="42638410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708443-93BF-F3E4-FD61-E3297D68AF11}"/>
              </a:ext>
            </a:extLst>
          </p:cNvPr>
          <p:cNvSpPr txBox="1"/>
          <p:nvPr/>
        </p:nvSpPr>
        <p:spPr>
          <a:xfrm>
            <a:off x="2552700" y="2502832"/>
            <a:ext cx="6503969" cy="369332"/>
          </a:xfrm>
          <a:prstGeom prst="rect">
            <a:avLst/>
          </a:prstGeom>
          <a:noFill/>
        </p:spPr>
        <p:txBody>
          <a:bodyPr wrap="square">
            <a:spAutoFit/>
          </a:bodyPr>
          <a:lstStyle/>
          <a:p>
            <a:pPr marL="0" indent="0" algn="ctr">
              <a:buNone/>
            </a:pPr>
            <a:r>
              <a:rPr lang="en-GB" dirty="0">
                <a:solidFill>
                  <a:schemeClr val="accent1">
                    <a:lumMod val="75000"/>
                  </a:schemeClr>
                </a:solidFill>
                <a:cs typeface="Arial" panose="020B0604020202020204" pitchFamily="34" charset="0"/>
              </a:rPr>
              <a:t>.</a:t>
            </a:r>
          </a:p>
        </p:txBody>
      </p:sp>
      <p:pic>
        <p:nvPicPr>
          <p:cNvPr id="12" name="AF97FB48-C0DD-4103-862D-FC601DA20213" descr="IMG_7088.jpg">
            <a:extLst>
              <a:ext uri="{FF2B5EF4-FFF2-40B4-BE49-F238E27FC236}">
                <a16:creationId xmlns:a16="http://schemas.microsoft.com/office/drawing/2014/main" id="{2685860F-D67D-2E74-F54F-2B91663821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36" t="3532" r="6814" b="29209"/>
          <a:stretch/>
        </p:blipFill>
        <p:spPr bwMode="auto">
          <a:xfrm>
            <a:off x="876579" y="-549695"/>
            <a:ext cx="10448925" cy="507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idx="4294967295"/>
          </p:nvPr>
        </p:nvSpPr>
        <p:spPr>
          <a:xfrm>
            <a:off x="909917" y="4712214"/>
            <a:ext cx="10515600" cy="662782"/>
          </a:xfrm>
          <a:prstGeom prst="rect">
            <a:avLst/>
          </a:prstGeom>
        </p:spPr>
        <p:txBody>
          <a:bodyPr/>
          <a:lstStyle/>
          <a:p>
            <a:r>
              <a:rPr lang="en-GB" dirty="0" smtClean="0">
                <a:solidFill>
                  <a:srgbClr val="005EB8"/>
                </a:solidFill>
                <a:latin typeface="Impact" panose="020B0806030902050204" pitchFamily="34" charset="0"/>
              </a:rPr>
              <a:t>ISOLA DEL LAZZARETTO NUOVO</a:t>
            </a:r>
            <a:endParaRPr lang="en-GB" dirty="0"/>
          </a:p>
        </p:txBody>
      </p:sp>
      <p:sp>
        <p:nvSpPr>
          <p:cNvPr id="14" name="Content Placeholder 2"/>
          <p:cNvSpPr>
            <a:spLocks noGrp="1"/>
          </p:cNvSpPr>
          <p:nvPr>
            <p:ph idx="4294967295"/>
          </p:nvPr>
        </p:nvSpPr>
        <p:spPr>
          <a:xfrm>
            <a:off x="843242" y="5374996"/>
            <a:ext cx="10515600" cy="801967"/>
          </a:xfrm>
          <a:prstGeom prst="rect">
            <a:avLst/>
          </a:prstGeom>
        </p:spPr>
        <p:txBody>
          <a:bodyPr/>
          <a:lstStyle/>
          <a:p>
            <a:pPr marL="0" indent="0">
              <a:buNone/>
            </a:pPr>
            <a:r>
              <a:rPr lang="en-GB" dirty="0" smtClean="0">
                <a:latin typeface="Verdana" panose="020B0604030504040204" pitchFamily="34" charset="0"/>
                <a:ea typeface="Verdana" panose="020B0604030504040204" pitchFamily="34" charset="0"/>
              </a:rPr>
              <a:t>Also known as Venice’s quarantine island.</a:t>
            </a:r>
            <a:endParaRPr lang="en-GB" dirty="0">
              <a:latin typeface="Verdana" panose="020B0604030504040204" pitchFamily="34" charset="0"/>
              <a:ea typeface="Verdana" panose="020B0604030504040204" pitchFamily="34" charset="0"/>
            </a:endParaRPr>
          </a:p>
        </p:txBody>
      </p:sp>
      <p:pic>
        <p:nvPicPr>
          <p:cNvPr id="16" name="Picture 15" descr="Shape&#10;&#10;Description automatically generated with low confidence">
            <a:extLst>
              <a:ext uri="{FF2B5EF4-FFF2-40B4-BE49-F238E27FC236}">
                <a16:creationId xmlns:a16="http://schemas.microsoft.com/office/drawing/2014/main" id="{2133729F-3E09-2E4B-AC8B-B45A286D59C7}"/>
              </a:ext>
            </a:extLst>
          </p:cNvPr>
          <p:cNvPicPr>
            <a:picLocks noChangeAspect="1"/>
          </p:cNvPicPr>
          <p:nvPr/>
        </p:nvPicPr>
        <p:blipFill rotWithShape="1">
          <a:blip r:embed="rId4"/>
          <a:srcRect l="85652" t="3145" b="87777"/>
          <a:stretch/>
        </p:blipFill>
        <p:spPr>
          <a:xfrm>
            <a:off x="6101042" y="5933649"/>
            <a:ext cx="2596051" cy="924351"/>
          </a:xfrm>
          <a:prstGeom prst="rect">
            <a:avLst/>
          </a:prstGeom>
        </p:spPr>
      </p:pic>
      <p:sp>
        <p:nvSpPr>
          <p:cNvPr id="17" name="Content Placeholder 2"/>
          <p:cNvSpPr>
            <a:spLocks noGrp="1"/>
          </p:cNvSpPr>
          <p:nvPr>
            <p:ph idx="4294967295"/>
          </p:nvPr>
        </p:nvSpPr>
        <p:spPr>
          <a:xfrm>
            <a:off x="909917" y="4236333"/>
            <a:ext cx="3424518" cy="358563"/>
          </a:xfrm>
          <a:prstGeom prst="rect">
            <a:avLst/>
          </a:prstGeom>
        </p:spPr>
        <p:txBody>
          <a:bodyPr/>
          <a:lstStyle/>
          <a:p>
            <a:pPr marL="0" indent="0">
              <a:buNone/>
            </a:pPr>
            <a:r>
              <a:rPr lang="en-GB" sz="1100" dirty="0" smtClean="0">
                <a:solidFill>
                  <a:schemeClr val="bg1"/>
                </a:solidFill>
                <a:latin typeface="Verdana" panose="020B0604030504040204" pitchFamily="34" charset="0"/>
                <a:ea typeface="Verdana" panose="020B0604030504040204" pitchFamily="34" charset="0"/>
              </a:rPr>
              <a:t>courtesy Lazzaretto </a:t>
            </a:r>
            <a:r>
              <a:rPr lang="en-GB" sz="1100" dirty="0" err="1" smtClean="0">
                <a:solidFill>
                  <a:schemeClr val="bg1"/>
                </a:solidFill>
                <a:latin typeface="Verdana" panose="020B0604030504040204" pitchFamily="34" charset="0"/>
                <a:ea typeface="Verdana" panose="020B0604030504040204" pitchFamily="34" charset="0"/>
              </a:rPr>
              <a:t>Nuovo</a:t>
            </a:r>
            <a:endParaRPr lang="en-GB" sz="11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067924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09DE6E-98D4-16CD-5B57-061A2375A93E}"/>
              </a:ext>
            </a:extLst>
          </p:cNvPr>
          <p:cNvSpPr txBox="1"/>
          <p:nvPr/>
        </p:nvSpPr>
        <p:spPr>
          <a:xfrm>
            <a:off x="907566" y="4716909"/>
            <a:ext cx="8149103" cy="1200329"/>
          </a:xfrm>
          <a:prstGeom prst="rect">
            <a:avLst/>
          </a:prstGeom>
          <a:noFill/>
        </p:spPr>
        <p:txBody>
          <a:bodyPr wrap="square">
            <a:spAutoFit/>
          </a:bodyPr>
          <a:lstStyle/>
          <a:p>
            <a:r>
              <a:rPr lang="en-GB" sz="3600" b="1" dirty="0">
                <a:solidFill>
                  <a:schemeClr val="tx2"/>
                </a:solidFill>
              </a:rPr>
              <a:t>April ‘22 - Day 36 Russia-Ukraine Conflict near Kyiv </a:t>
            </a:r>
          </a:p>
        </p:txBody>
      </p:sp>
      <p:sp>
        <p:nvSpPr>
          <p:cNvPr id="15" name="TextBox 14">
            <a:extLst>
              <a:ext uri="{FF2B5EF4-FFF2-40B4-BE49-F238E27FC236}">
                <a16:creationId xmlns:a16="http://schemas.microsoft.com/office/drawing/2014/main" id="{9F708443-93BF-F3E4-FD61-E3297D68AF11}"/>
              </a:ext>
            </a:extLst>
          </p:cNvPr>
          <p:cNvSpPr txBox="1"/>
          <p:nvPr/>
        </p:nvSpPr>
        <p:spPr>
          <a:xfrm>
            <a:off x="2552700" y="2502832"/>
            <a:ext cx="6503969" cy="369332"/>
          </a:xfrm>
          <a:prstGeom prst="rect">
            <a:avLst/>
          </a:prstGeom>
          <a:noFill/>
        </p:spPr>
        <p:txBody>
          <a:bodyPr wrap="square">
            <a:spAutoFit/>
          </a:bodyPr>
          <a:lstStyle/>
          <a:p>
            <a:pPr marL="0" indent="0" algn="ctr">
              <a:buNone/>
            </a:pPr>
            <a:r>
              <a:rPr lang="en-GB" dirty="0">
                <a:solidFill>
                  <a:schemeClr val="accent1">
                    <a:lumMod val="75000"/>
                  </a:schemeClr>
                </a:solidFill>
                <a:cs typeface="Arial" panose="020B0604020202020204" pitchFamily="34" charset="0"/>
              </a:rPr>
              <a:t>.</a:t>
            </a:r>
          </a:p>
        </p:txBody>
      </p:sp>
      <p:pic>
        <p:nvPicPr>
          <p:cNvPr id="2050" name="Picture 2" descr="Destroyed Russian armored vehicles sit on the outskirts of Kyiv, Ukraine, Thursday, March 31, 2022. (AP Photo/Rodrigo Abd)">
            <a:extLst>
              <a:ext uri="{FF2B5EF4-FFF2-40B4-BE49-F238E27FC236}">
                <a16:creationId xmlns:a16="http://schemas.microsoft.com/office/drawing/2014/main" id="{BA0B7535-588E-019F-9054-6109418AB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566" y="-724116"/>
            <a:ext cx="10475290" cy="52569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hape&#10;&#10;Description automatically generated with low confidence">
            <a:extLst>
              <a:ext uri="{FF2B5EF4-FFF2-40B4-BE49-F238E27FC236}">
                <a16:creationId xmlns:a16="http://schemas.microsoft.com/office/drawing/2014/main" id="{2133729F-3E09-2E4B-AC8B-B45A286D59C7}"/>
              </a:ext>
            </a:extLst>
          </p:cNvPr>
          <p:cNvPicPr>
            <a:picLocks noChangeAspect="1"/>
          </p:cNvPicPr>
          <p:nvPr/>
        </p:nvPicPr>
        <p:blipFill rotWithShape="1">
          <a:blip r:embed="rId4"/>
          <a:srcRect l="85652" t="3145" b="87777"/>
          <a:stretch/>
        </p:blipFill>
        <p:spPr>
          <a:xfrm>
            <a:off x="6101042" y="5933649"/>
            <a:ext cx="2596051" cy="924351"/>
          </a:xfrm>
          <a:prstGeom prst="rect">
            <a:avLst/>
          </a:prstGeom>
        </p:spPr>
      </p:pic>
    </p:spTree>
    <p:extLst>
      <p:ext uri="{BB962C8B-B14F-4D97-AF65-F5344CB8AC3E}">
        <p14:creationId xmlns:p14="http://schemas.microsoft.com/office/powerpoint/2010/main" val="3256884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028" y="-519028"/>
            <a:ext cx="9897979" cy="7423484"/>
          </a:xfrm>
          <a:prstGeom prst="rect">
            <a:avLst/>
          </a:prstGeom>
        </p:spPr>
      </p:pic>
    </p:spTree>
    <p:extLst>
      <p:ext uri="{BB962C8B-B14F-4D97-AF65-F5344CB8AC3E}">
        <p14:creationId xmlns:p14="http://schemas.microsoft.com/office/powerpoint/2010/main" val="833258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09DE6E-98D4-16CD-5B57-061A2375A93E}"/>
              </a:ext>
            </a:extLst>
          </p:cNvPr>
          <p:cNvSpPr txBox="1"/>
          <p:nvPr/>
        </p:nvSpPr>
        <p:spPr>
          <a:xfrm>
            <a:off x="818445" y="5374996"/>
            <a:ext cx="11156345" cy="646331"/>
          </a:xfrm>
          <a:prstGeom prst="rect">
            <a:avLst/>
          </a:prstGeom>
          <a:noFill/>
        </p:spPr>
        <p:txBody>
          <a:bodyPr wrap="square">
            <a:spAutoFit/>
          </a:bodyPr>
          <a:lstStyle/>
          <a:p>
            <a:r>
              <a:rPr lang="en-GB" sz="3600" b="1" dirty="0">
                <a:solidFill>
                  <a:schemeClr val="tx2"/>
                </a:solidFill>
              </a:rPr>
              <a:t>The Pantheon in Rome </a:t>
            </a:r>
          </a:p>
        </p:txBody>
      </p:sp>
      <p:sp>
        <p:nvSpPr>
          <p:cNvPr id="15" name="TextBox 14">
            <a:extLst>
              <a:ext uri="{FF2B5EF4-FFF2-40B4-BE49-F238E27FC236}">
                <a16:creationId xmlns:a16="http://schemas.microsoft.com/office/drawing/2014/main" id="{9F708443-93BF-F3E4-FD61-E3297D68AF11}"/>
              </a:ext>
            </a:extLst>
          </p:cNvPr>
          <p:cNvSpPr txBox="1"/>
          <p:nvPr/>
        </p:nvSpPr>
        <p:spPr>
          <a:xfrm>
            <a:off x="2552700" y="2502832"/>
            <a:ext cx="6503969" cy="369332"/>
          </a:xfrm>
          <a:prstGeom prst="rect">
            <a:avLst/>
          </a:prstGeom>
          <a:noFill/>
        </p:spPr>
        <p:txBody>
          <a:bodyPr wrap="square">
            <a:spAutoFit/>
          </a:bodyPr>
          <a:lstStyle/>
          <a:p>
            <a:pPr marL="0" indent="0" algn="ctr">
              <a:buNone/>
            </a:pPr>
            <a:r>
              <a:rPr lang="en-GB" dirty="0">
                <a:solidFill>
                  <a:schemeClr val="accent1">
                    <a:lumMod val="75000"/>
                  </a:schemeClr>
                </a:solidFill>
                <a:cs typeface="Arial" panose="020B0604020202020204" pitchFamily="34" charset="0"/>
              </a:rPr>
              <a:t>.</a:t>
            </a:r>
          </a:p>
        </p:txBody>
      </p:sp>
      <p:pic>
        <p:nvPicPr>
          <p:cNvPr id="6" name="Content Placeholder 3" descr="A picture containing place of worship, building, temple, sky&#10;&#10;Description automatically generated">
            <a:extLst>
              <a:ext uri="{FF2B5EF4-FFF2-40B4-BE49-F238E27FC236}">
                <a16:creationId xmlns:a16="http://schemas.microsoft.com/office/drawing/2014/main" id="{EE87AA9B-1850-FC46-DCE7-8A146B8124E6}"/>
              </a:ext>
            </a:extLst>
          </p:cNvPr>
          <p:cNvPicPr>
            <a:picLocks noChangeAspect="1"/>
          </p:cNvPicPr>
          <p:nvPr/>
        </p:nvPicPr>
        <p:blipFill>
          <a:blip r:embed="rId3"/>
          <a:stretch>
            <a:fillRect/>
          </a:stretch>
        </p:blipFill>
        <p:spPr>
          <a:xfrm>
            <a:off x="956983" y="0"/>
            <a:ext cx="8099686" cy="5252140"/>
          </a:xfrm>
          <a:prstGeom prst="rect">
            <a:avLst/>
          </a:prstGeom>
        </p:spPr>
      </p:pic>
    </p:spTree>
    <p:extLst>
      <p:ext uri="{BB962C8B-B14F-4D97-AF65-F5344CB8AC3E}">
        <p14:creationId xmlns:p14="http://schemas.microsoft.com/office/powerpoint/2010/main" val="6694711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22455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2926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25268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90844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68486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97792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vou4n98SF_s"/>
          <p:cNvPicPr>
            <a:picLocks noRot="1" noChangeAspect="1"/>
          </p:cNvPicPr>
          <p:nvPr>
            <a:videoFile r:link="rId1"/>
          </p:nvPr>
        </p:nvPicPr>
        <p:blipFill>
          <a:blip r:embed="rId3"/>
          <a:stretch>
            <a:fillRect/>
          </a:stretch>
        </p:blipFill>
        <p:spPr>
          <a:xfrm>
            <a:off x="0" y="10659"/>
            <a:ext cx="12173051" cy="6847341"/>
          </a:xfrm>
          <a:prstGeom prst="rect">
            <a:avLst/>
          </a:prstGeom>
        </p:spPr>
      </p:pic>
    </p:spTree>
    <p:extLst>
      <p:ext uri="{BB962C8B-B14F-4D97-AF65-F5344CB8AC3E}">
        <p14:creationId xmlns:p14="http://schemas.microsoft.com/office/powerpoint/2010/main" val="383427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25525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24" y="-221876"/>
            <a:ext cx="12586447" cy="7079876"/>
          </a:xfrm>
          <a:prstGeom prst="rect">
            <a:avLst/>
          </a:prstGeom>
        </p:spPr>
      </p:pic>
    </p:spTree>
    <p:extLst>
      <p:ext uri="{BB962C8B-B14F-4D97-AF65-F5344CB8AC3E}">
        <p14:creationId xmlns:p14="http://schemas.microsoft.com/office/powerpoint/2010/main" val="33695269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62183" y="437387"/>
            <a:ext cx="11159796" cy="548206"/>
          </a:xfrm>
        </p:spPr>
        <p:txBody>
          <a:bodyPr/>
          <a:lstStyle/>
          <a:p>
            <a:r>
              <a:rPr lang="en-GB" dirty="0">
                <a:solidFill>
                  <a:schemeClr val="tx2"/>
                </a:solidFill>
              </a:rPr>
              <a:t>INTRODUCTION</a:t>
            </a:r>
          </a:p>
        </p:txBody>
      </p:sp>
      <p:sp>
        <p:nvSpPr>
          <p:cNvPr id="5" name="Content Placeholder 4"/>
          <p:cNvSpPr>
            <a:spLocks noGrp="1"/>
          </p:cNvSpPr>
          <p:nvPr>
            <p:ph idx="4294967295"/>
          </p:nvPr>
        </p:nvSpPr>
        <p:spPr>
          <a:xfrm>
            <a:off x="320574" y="1729846"/>
            <a:ext cx="3717375" cy="4482135"/>
          </a:xfrm>
        </p:spPr>
        <p:txBody>
          <a:bodyPr vert="horz" lIns="91440" tIns="45720" rIns="91440" bIns="45720" rtlCol="0" anchor="t">
            <a:noAutofit/>
          </a:bodyPr>
          <a:lstStyle/>
          <a:p>
            <a:pPr marL="0" indent="0">
              <a:lnSpc>
                <a:spcPct val="120000"/>
              </a:lnSpc>
              <a:buNone/>
            </a:pPr>
            <a:r>
              <a:rPr lang="en-GB" sz="1400" dirty="0">
                <a:latin typeface="+mn-lt"/>
                <a:ea typeface="Verdana"/>
              </a:rPr>
              <a:t>We launched our patient safety strategy, Safety First, Safety Always, in 2021. </a:t>
            </a:r>
          </a:p>
          <a:p>
            <a:pPr marL="0" indent="0">
              <a:lnSpc>
                <a:spcPct val="120000"/>
              </a:lnSpc>
              <a:buNone/>
            </a:pPr>
            <a:r>
              <a:rPr lang="en-GB" sz="1400" dirty="0">
                <a:latin typeface="+mn-lt"/>
                <a:ea typeface="Verdana"/>
              </a:rPr>
              <a:t>Sets out our ambition to be an organisation that consistently places patient safety at the heart of everything it does. </a:t>
            </a:r>
          </a:p>
          <a:p>
            <a:pPr marL="0" indent="0">
              <a:lnSpc>
                <a:spcPct val="120000"/>
              </a:lnSpc>
              <a:buNone/>
            </a:pPr>
            <a:r>
              <a:rPr lang="en-GB" sz="1400" dirty="0">
                <a:latin typeface="+mn-lt"/>
                <a:ea typeface="Verdana"/>
              </a:rPr>
              <a:t>Achieved through a transformation of culture and an organisation-wide </a:t>
            </a:r>
            <a:r>
              <a:rPr lang="en-GB" sz="1400" dirty="0" err="1">
                <a:latin typeface="+mn-lt"/>
                <a:ea typeface="Verdana"/>
              </a:rPr>
              <a:t>mindset</a:t>
            </a:r>
            <a:r>
              <a:rPr lang="en-GB" sz="1400" dirty="0">
                <a:latin typeface="+mn-lt"/>
                <a:ea typeface="Verdana"/>
              </a:rPr>
              <a:t> </a:t>
            </a:r>
          </a:p>
          <a:p>
            <a:pPr marL="0" indent="0">
              <a:lnSpc>
                <a:spcPct val="120000"/>
              </a:lnSpc>
              <a:buNone/>
            </a:pPr>
            <a:r>
              <a:rPr lang="en-GB" sz="1400" dirty="0">
                <a:latin typeface="+mn-lt"/>
                <a:ea typeface="Verdana"/>
              </a:rPr>
              <a:t>Reflects</a:t>
            </a:r>
            <a:r>
              <a:rPr lang="en-GB" sz="1400" dirty="0">
                <a:solidFill>
                  <a:srgbClr val="000000"/>
                </a:solidFill>
                <a:effectLst/>
                <a:latin typeface="+mn-lt"/>
                <a:ea typeface="Verdana"/>
              </a:rPr>
              <a:t> our learning from the past and the themes arising from historic incidents over the past 20 years.</a:t>
            </a:r>
            <a:endParaRPr lang="en-GB" sz="1400" dirty="0">
              <a:latin typeface="+mn-lt"/>
              <a:ea typeface="Verdana"/>
            </a:endParaRPr>
          </a:p>
        </p:txBody>
      </p:sp>
      <p:sp>
        <p:nvSpPr>
          <p:cNvPr id="6" name="Text Placeholder 5"/>
          <p:cNvSpPr>
            <a:spLocks noGrp="1"/>
          </p:cNvSpPr>
          <p:nvPr>
            <p:ph type="body" sz="half" idx="4294967295"/>
          </p:nvPr>
        </p:nvSpPr>
        <p:spPr>
          <a:xfrm>
            <a:off x="262182" y="991829"/>
            <a:ext cx="6540979" cy="916112"/>
          </a:xfrm>
        </p:spPr>
        <p:txBody>
          <a:bodyPr>
            <a:normAutofit/>
          </a:bodyPr>
          <a:lstStyle/>
          <a:p>
            <a:pPr marL="0" indent="0">
              <a:buNone/>
            </a:pPr>
            <a:r>
              <a:rPr lang="en-GB" i="1" dirty="0">
                <a:solidFill>
                  <a:schemeClr val="accent5"/>
                </a:solidFill>
                <a:latin typeface="+mj-lt"/>
              </a:rPr>
              <a:t>OUR STRATEGY FOR ENSURING PATIENT SAFETY</a:t>
            </a:r>
          </a:p>
        </p:txBody>
      </p:sp>
      <p:grpSp>
        <p:nvGrpSpPr>
          <p:cNvPr id="8" name="Group 7"/>
          <p:cNvGrpSpPr/>
          <p:nvPr/>
        </p:nvGrpSpPr>
        <p:grpSpPr>
          <a:xfrm>
            <a:off x="4760982" y="1630736"/>
            <a:ext cx="7265940" cy="2704399"/>
            <a:chOff x="4650894" y="1766242"/>
            <a:chExt cx="7265940" cy="2704399"/>
          </a:xfrm>
        </p:grpSpPr>
        <p:sp>
          <p:nvSpPr>
            <p:cNvPr id="3" name="Rounded Rectangle 2"/>
            <p:cNvSpPr/>
            <p:nvPr/>
          </p:nvSpPr>
          <p:spPr>
            <a:xfrm>
              <a:off x="4650894" y="1768071"/>
              <a:ext cx="7265939" cy="2702570"/>
            </a:xfrm>
            <a:prstGeom prst="roundRect">
              <a:avLst/>
            </a:prstGeom>
            <a:solidFill>
              <a:srgbClr val="7DC8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4"/>
            <p:cNvSpPr txBox="1">
              <a:spLocks/>
            </p:cNvSpPr>
            <p:nvPr/>
          </p:nvSpPr>
          <p:spPr>
            <a:xfrm>
              <a:off x="5293640" y="1766242"/>
              <a:ext cx="6623194" cy="26300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1400" b="1" dirty="0">
                  <a:solidFill>
                    <a:srgbClr val="005EB8"/>
                  </a:solidFill>
                  <a:latin typeface="Verdana"/>
                  <a:ea typeface="Verdana"/>
                </a:rPr>
                <a:t>We set out five key ambitions and outcomes:</a:t>
              </a:r>
            </a:p>
            <a:p>
              <a:pPr marL="0" indent="0">
                <a:lnSpc>
                  <a:spcPct val="150000"/>
                </a:lnSpc>
                <a:buFont typeface="Arial" panose="020B0604020202020204" pitchFamily="34" charset="0"/>
                <a:buNone/>
              </a:pPr>
              <a:r>
                <a:rPr lang="en-GB" sz="1400" b="1" dirty="0">
                  <a:latin typeface="+mn-lt"/>
                  <a:ea typeface="Verdana"/>
                </a:rPr>
                <a:t>Patients and families feel safe in EPUT’s care</a:t>
              </a:r>
            </a:p>
            <a:p>
              <a:pPr marL="0" indent="0">
                <a:lnSpc>
                  <a:spcPct val="150000"/>
                </a:lnSpc>
                <a:buFont typeface="Arial" panose="020B0604020202020204" pitchFamily="34" charset="0"/>
                <a:buNone/>
              </a:pPr>
              <a:r>
                <a:rPr lang="en-GB" sz="1400" b="1" dirty="0">
                  <a:latin typeface="+mn-lt"/>
                  <a:ea typeface="Verdana"/>
                </a:rPr>
                <a:t>Stakeholders have confidence that EPUT is a safe organisation</a:t>
              </a:r>
            </a:p>
            <a:p>
              <a:pPr marL="0" indent="0">
                <a:lnSpc>
                  <a:spcPct val="150000"/>
                </a:lnSpc>
                <a:buFont typeface="Arial" panose="020B0604020202020204" pitchFamily="34" charset="0"/>
                <a:buNone/>
              </a:pPr>
              <a:r>
                <a:rPr lang="en-GB" sz="1400" b="1" dirty="0">
                  <a:latin typeface="+mn-lt"/>
                  <a:ea typeface="Verdana"/>
                </a:rPr>
                <a:t>No preventable deaths</a:t>
              </a:r>
            </a:p>
            <a:p>
              <a:pPr marL="0" indent="0">
                <a:lnSpc>
                  <a:spcPct val="150000"/>
                </a:lnSpc>
                <a:buFont typeface="Arial" panose="020B0604020202020204" pitchFamily="34" charset="0"/>
                <a:buNone/>
              </a:pPr>
              <a:r>
                <a:rPr lang="en-GB" sz="1400" b="1" dirty="0">
                  <a:latin typeface="+mn-lt"/>
                  <a:ea typeface="Verdana"/>
                </a:rPr>
                <a:t>A reduction in Patient Safety Incidents for Investigation (PSII)</a:t>
              </a:r>
            </a:p>
            <a:p>
              <a:pPr marL="0" indent="0">
                <a:lnSpc>
                  <a:spcPct val="150000"/>
                </a:lnSpc>
                <a:buFont typeface="Arial" panose="020B0604020202020204" pitchFamily="34" charset="0"/>
                <a:buNone/>
              </a:pPr>
              <a:r>
                <a:rPr lang="en-GB" sz="1400" b="1" dirty="0">
                  <a:latin typeface="+mn-lt"/>
                  <a:ea typeface="Verdana"/>
                </a:rPr>
                <a:t>A reduction in self-harm</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0913" y="2185810"/>
              <a:ext cx="601012" cy="375360"/>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0913" y="2661607"/>
              <a:ext cx="601012" cy="375360"/>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0912" y="3087308"/>
              <a:ext cx="601012" cy="37536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0912" y="3550932"/>
              <a:ext cx="601012" cy="375360"/>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0912" y="3967518"/>
              <a:ext cx="601012" cy="375360"/>
            </a:xfrm>
            <a:prstGeom prst="rect">
              <a:avLst/>
            </a:prstGeom>
          </p:spPr>
        </p:pic>
      </p:grpSp>
      <p:pic>
        <p:nvPicPr>
          <p:cNvPr id="14" name="Picture 15" descr="A picture containing logo&#10;&#10;Description automatically generated">
            <a:extLst>
              <a:ext uri="{FF2B5EF4-FFF2-40B4-BE49-F238E27FC236}">
                <a16:creationId xmlns:a16="http://schemas.microsoft.com/office/drawing/2014/main" id="{1B6B7D88-CE40-CD7C-4E62-E1C385D145A7}"/>
              </a:ext>
            </a:extLst>
          </p:cNvPr>
          <p:cNvPicPr>
            <a:picLocks noChangeAspect="1"/>
          </p:cNvPicPr>
          <p:nvPr/>
        </p:nvPicPr>
        <p:blipFill>
          <a:blip r:embed="rId3"/>
          <a:stretch>
            <a:fillRect/>
          </a:stretch>
        </p:blipFill>
        <p:spPr>
          <a:xfrm>
            <a:off x="6803161" y="5274384"/>
            <a:ext cx="2494679" cy="825163"/>
          </a:xfrm>
          <a:prstGeom prst="rect">
            <a:avLst/>
          </a:prstGeom>
        </p:spPr>
      </p:pic>
      <p:pic>
        <p:nvPicPr>
          <p:cNvPr id="16" name="Picture 16" descr="Diagram, engineering drawing&#10;&#10;Description automatically generated">
            <a:extLst>
              <a:ext uri="{FF2B5EF4-FFF2-40B4-BE49-F238E27FC236}">
                <a16:creationId xmlns:a16="http://schemas.microsoft.com/office/drawing/2014/main" id="{99ACDA9E-474D-AD00-91EC-B2A854F70908}"/>
              </a:ext>
            </a:extLst>
          </p:cNvPr>
          <p:cNvPicPr>
            <a:picLocks noChangeAspect="1"/>
          </p:cNvPicPr>
          <p:nvPr/>
        </p:nvPicPr>
        <p:blipFill>
          <a:blip r:embed="rId4"/>
          <a:stretch>
            <a:fillRect/>
          </a:stretch>
        </p:blipFill>
        <p:spPr>
          <a:xfrm>
            <a:off x="9631972" y="4666967"/>
            <a:ext cx="2431080" cy="1474407"/>
          </a:xfrm>
          <a:prstGeom prst="rect">
            <a:avLst/>
          </a:prstGeom>
        </p:spPr>
      </p:pic>
      <p:sp>
        <p:nvSpPr>
          <p:cNvPr id="18" name="TextBox 17">
            <a:extLst>
              <a:ext uri="{FF2B5EF4-FFF2-40B4-BE49-F238E27FC236}">
                <a16:creationId xmlns:a16="http://schemas.microsoft.com/office/drawing/2014/main" id="{0BC3BBD2-99F7-7776-7ED2-2B29DD1F95D3}"/>
              </a:ext>
            </a:extLst>
          </p:cNvPr>
          <p:cNvSpPr txBox="1"/>
          <p:nvPr/>
        </p:nvSpPr>
        <p:spPr>
          <a:xfrm>
            <a:off x="4657709" y="4495603"/>
            <a:ext cx="5026589" cy="7750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solidFill>
                  <a:srgbClr val="005EB8"/>
                </a:solidFill>
                <a:latin typeface="Impact"/>
                <a:cs typeface="Segoe UI"/>
              </a:rPr>
              <a:t>“This is the best ward I have been to. The environment is therapeutic. I would be happy to pay for my stay here.”</a:t>
            </a:r>
            <a:r>
              <a:rPr lang="en-US" sz="1600" dirty="0">
                <a:solidFill>
                  <a:srgbClr val="005EB8"/>
                </a:solidFill>
                <a:latin typeface="Impact"/>
                <a:cs typeface="Segoe UI"/>
              </a:rPr>
              <a:t>​</a:t>
            </a:r>
          </a:p>
          <a:p>
            <a:r>
              <a:rPr lang="en-GB" sz="1200" cap="all" dirty="0">
                <a:solidFill>
                  <a:srgbClr val="005EB8"/>
                </a:solidFill>
                <a:latin typeface="Impact"/>
                <a:cs typeface="Segoe UI"/>
              </a:rPr>
              <a:t> –PERSON RECEIVING CARE IN A MENTAL HEALTH INPATIENT SETTING </a:t>
            </a:r>
            <a:r>
              <a:rPr lang="en-US" sz="1200" dirty="0">
                <a:solidFill>
                  <a:srgbClr val="005EB8"/>
                </a:solidFill>
                <a:latin typeface="Impact"/>
                <a:cs typeface="Segoe UI"/>
              </a:rPr>
              <a:t>​</a:t>
            </a:r>
            <a:endParaRPr lang="en-GB" sz="1600" dirty="0">
              <a:solidFill>
                <a:srgbClr val="005EB8"/>
              </a:solidFill>
              <a:latin typeface="Impact"/>
              <a:cs typeface="Segoe UI"/>
            </a:endParaRPr>
          </a:p>
        </p:txBody>
      </p:sp>
      <p:sp>
        <p:nvSpPr>
          <p:cNvPr id="19" name="TextBox 18">
            <a:extLst>
              <a:ext uri="{FF2B5EF4-FFF2-40B4-BE49-F238E27FC236}">
                <a16:creationId xmlns:a16="http://schemas.microsoft.com/office/drawing/2014/main" id="{26F6E4D8-0D18-B86C-5E07-92623D5C24D3}"/>
              </a:ext>
            </a:extLst>
          </p:cNvPr>
          <p:cNvSpPr txBox="1"/>
          <p:nvPr/>
        </p:nvSpPr>
        <p:spPr>
          <a:xfrm>
            <a:off x="5714492" y="6148758"/>
            <a:ext cx="65395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cap="all" dirty="0">
                <a:solidFill>
                  <a:srgbClr val="005EB8"/>
                </a:solidFill>
                <a:latin typeface="Impact"/>
                <a:cs typeface="Segoe UI"/>
              </a:rPr>
              <a:t>“I THINK OXEVISION MAKES US FEEL VERY SAFE ON THE WARD.”</a:t>
            </a:r>
            <a:r>
              <a:rPr lang="en-US" sz="1600" dirty="0">
                <a:solidFill>
                  <a:srgbClr val="005EB8"/>
                </a:solidFill>
                <a:latin typeface="Impact"/>
                <a:cs typeface="Segoe UI"/>
              </a:rPr>
              <a:t>​</a:t>
            </a:r>
          </a:p>
          <a:p>
            <a:r>
              <a:rPr lang="en-GB" sz="1600" cap="all" dirty="0">
                <a:solidFill>
                  <a:srgbClr val="005EB8"/>
                </a:solidFill>
                <a:latin typeface="Impact"/>
                <a:cs typeface="Segoe UI"/>
              </a:rPr>
              <a:t>–PERSON RECEIVING CARE IN A MENTAL HEALTH INPATIENT SETTING </a:t>
            </a:r>
            <a:r>
              <a:rPr lang="en-US" sz="1600" dirty="0">
                <a:solidFill>
                  <a:srgbClr val="005EB8"/>
                </a:solidFill>
                <a:latin typeface="Impact"/>
                <a:cs typeface="Segoe UI"/>
              </a:rPr>
              <a:t>​</a:t>
            </a:r>
          </a:p>
        </p:txBody>
      </p:sp>
      <p:sp>
        <p:nvSpPr>
          <p:cNvPr id="20" name="TextBox 19">
            <a:extLst>
              <a:ext uri="{FF2B5EF4-FFF2-40B4-BE49-F238E27FC236}">
                <a16:creationId xmlns:a16="http://schemas.microsoft.com/office/drawing/2014/main" id="{BAF820EB-E0C2-D85E-AD7B-B11837361810}"/>
              </a:ext>
            </a:extLst>
          </p:cNvPr>
          <p:cNvSpPr txBox="1"/>
          <p:nvPr/>
        </p:nvSpPr>
        <p:spPr>
          <a:xfrm>
            <a:off x="2294021" y="5810809"/>
            <a:ext cx="3420471" cy="930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cap="all" dirty="0">
                <a:solidFill>
                  <a:srgbClr val="005EB8"/>
                </a:solidFill>
                <a:latin typeface="Impact"/>
              </a:rPr>
              <a:t>95% REDUCTION IN USE OF PRONE RESTRAINTS SINCE JANUARY 2020</a:t>
            </a:r>
            <a:endParaRPr lang="en-GB" dirty="0"/>
          </a:p>
        </p:txBody>
      </p:sp>
    </p:spTree>
    <p:extLst>
      <p:ext uri="{BB962C8B-B14F-4D97-AF65-F5344CB8AC3E}">
        <p14:creationId xmlns:p14="http://schemas.microsoft.com/office/powerpoint/2010/main" val="18871251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838200" y="2317983"/>
            <a:ext cx="10515600" cy="1325563"/>
          </a:xfrm>
          <a:prstGeom prst="rect">
            <a:avLst/>
          </a:prstGeom>
        </p:spPr>
        <p:txBody>
          <a:bodyPr/>
          <a:lstStyle/>
          <a:p>
            <a:r>
              <a:rPr lang="en-GB" sz="7200" dirty="0" smtClean="0">
                <a:solidFill>
                  <a:srgbClr val="005EB8"/>
                </a:solidFill>
                <a:latin typeface="Impact" panose="020B0806030902050204" pitchFamily="34" charset="0"/>
              </a:rPr>
              <a:t>THANK YOU FOR YOUR ATTENTION</a:t>
            </a:r>
            <a:endParaRPr lang="en-GB" sz="7200" dirty="0"/>
          </a:p>
        </p:txBody>
      </p:sp>
      <p:pic>
        <p:nvPicPr>
          <p:cNvPr id="6" name="Picture 5" descr="Shape&#10;&#10;Description automatically generated with low confidence">
            <a:extLst>
              <a:ext uri="{FF2B5EF4-FFF2-40B4-BE49-F238E27FC236}">
                <a16:creationId xmlns:a16="http://schemas.microsoft.com/office/drawing/2014/main" id="{2133729F-3E09-2E4B-AC8B-B45A286D59C7}"/>
              </a:ext>
            </a:extLst>
          </p:cNvPr>
          <p:cNvPicPr>
            <a:picLocks noChangeAspect="1"/>
          </p:cNvPicPr>
          <p:nvPr/>
        </p:nvPicPr>
        <p:blipFill rotWithShape="1">
          <a:blip r:embed="rId2"/>
          <a:srcRect l="85652" t="3145" b="87777"/>
          <a:stretch/>
        </p:blipFill>
        <p:spPr>
          <a:xfrm>
            <a:off x="6101042" y="5933649"/>
            <a:ext cx="2596051" cy="924351"/>
          </a:xfrm>
          <a:prstGeom prst="rect">
            <a:avLst/>
          </a:prstGeom>
        </p:spPr>
      </p:pic>
    </p:spTree>
    <p:extLst>
      <p:ext uri="{BB962C8B-B14F-4D97-AF65-F5344CB8AC3E}">
        <p14:creationId xmlns:p14="http://schemas.microsoft.com/office/powerpoint/2010/main" val="26181263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1624" y="1174133"/>
            <a:ext cx="10585704" cy="2304923"/>
          </a:xfrm>
          <a:prstGeom prst="rect">
            <a:avLst/>
          </a:prstGeom>
        </p:spPr>
        <p:txBody>
          <a:bodyPr/>
          <a:lstStyle/>
          <a:p>
            <a:r>
              <a:rPr lang="en-GB" sz="6600" dirty="0" smtClean="0">
                <a:solidFill>
                  <a:schemeClr val="tx2"/>
                </a:solidFill>
              </a:rPr>
              <a:t>CONFERENCES AS PART OF CONTINUING PROFESSIONAL DEVELOPMENT</a:t>
            </a:r>
            <a:endParaRPr lang="en-GB" sz="6600" dirty="0">
              <a:solidFill>
                <a:schemeClr val="tx2"/>
              </a:solidFill>
            </a:endParaRPr>
          </a:p>
        </p:txBody>
      </p:sp>
      <p:sp>
        <p:nvSpPr>
          <p:cNvPr id="3" name="Title 1"/>
          <p:cNvSpPr>
            <a:spLocks noGrp="1"/>
          </p:cNvSpPr>
          <p:nvPr>
            <p:ph type="title" idx="4294967295"/>
          </p:nvPr>
        </p:nvSpPr>
        <p:spPr>
          <a:xfrm>
            <a:off x="801624" y="4043892"/>
            <a:ext cx="7903464" cy="1194816"/>
          </a:xfrm>
          <a:prstGeom prst="rect">
            <a:avLst/>
          </a:prstGeom>
        </p:spPr>
        <p:txBody>
          <a:bodyPr/>
          <a:lstStyle/>
          <a:p>
            <a:pPr>
              <a:lnSpc>
                <a:spcPct val="100000"/>
              </a:lnSpc>
            </a:pPr>
            <a:r>
              <a:rPr lang="en-GB" sz="2800" b="1" dirty="0">
                <a:latin typeface="+mn-lt"/>
              </a:rPr>
              <a:t>Employability T</a:t>
            </a:r>
            <a:r>
              <a:rPr lang="en-GB" sz="2800" b="1" dirty="0" smtClean="0">
                <a:latin typeface="+mn-lt"/>
              </a:rPr>
              <a:t>eam</a:t>
            </a:r>
            <a:br>
              <a:rPr lang="en-GB" sz="2800" b="1" dirty="0" smtClean="0">
                <a:latin typeface="+mn-lt"/>
              </a:rPr>
            </a:br>
            <a:r>
              <a:rPr lang="en-GB" sz="2800" dirty="0" smtClean="0">
                <a:latin typeface="+mn-lt"/>
              </a:rPr>
              <a:t>ARU</a:t>
            </a:r>
            <a:endParaRPr lang="en-GB" sz="2000" dirty="0">
              <a:solidFill>
                <a:schemeClr val="accent5"/>
              </a:solidFill>
              <a:latin typeface="+mn-lt"/>
            </a:endParaRPr>
          </a:p>
        </p:txBody>
      </p:sp>
    </p:spTree>
    <p:extLst>
      <p:ext uri="{BB962C8B-B14F-4D97-AF65-F5344CB8AC3E}">
        <p14:creationId xmlns:p14="http://schemas.microsoft.com/office/powerpoint/2010/main" val="30186699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1624" y="1608709"/>
            <a:ext cx="10585704" cy="2304923"/>
          </a:xfrm>
          <a:prstGeom prst="rect">
            <a:avLst/>
          </a:prstGeom>
        </p:spPr>
        <p:txBody>
          <a:bodyPr/>
          <a:lstStyle/>
          <a:p>
            <a:r>
              <a:rPr lang="en-GB" sz="7200" dirty="0" smtClean="0">
                <a:solidFill>
                  <a:schemeClr val="tx2"/>
                </a:solidFill>
              </a:rPr>
              <a:t>SUMMARY &amp; LOOK AHEAD TO AFTERNOON SCHEDULE</a:t>
            </a:r>
            <a:endParaRPr lang="en-GB" sz="7200" dirty="0">
              <a:solidFill>
                <a:schemeClr val="tx2"/>
              </a:solidFill>
            </a:endParaRPr>
          </a:p>
        </p:txBody>
      </p:sp>
      <p:sp>
        <p:nvSpPr>
          <p:cNvPr id="3" name="Title 1"/>
          <p:cNvSpPr>
            <a:spLocks noGrp="1"/>
          </p:cNvSpPr>
          <p:nvPr>
            <p:ph type="title" idx="4294967295"/>
          </p:nvPr>
        </p:nvSpPr>
        <p:spPr>
          <a:xfrm>
            <a:off x="801624" y="3755136"/>
            <a:ext cx="7903464" cy="1194816"/>
          </a:xfrm>
          <a:prstGeom prst="rect">
            <a:avLst/>
          </a:prstGeom>
        </p:spPr>
        <p:txBody>
          <a:bodyPr/>
          <a:lstStyle/>
          <a:p>
            <a:pPr>
              <a:lnSpc>
                <a:spcPct val="100000"/>
              </a:lnSpc>
            </a:pPr>
            <a:r>
              <a:rPr lang="en-GB" sz="2800" b="1" dirty="0">
                <a:latin typeface="+mn-lt"/>
              </a:rPr>
              <a:t>Angela </a:t>
            </a:r>
            <a:r>
              <a:rPr lang="en-GB" sz="2800" b="1" dirty="0" smtClean="0">
                <a:latin typeface="+mn-lt"/>
              </a:rPr>
              <a:t>Wade</a:t>
            </a:r>
            <a:br>
              <a:rPr lang="en-GB" sz="2800" b="1" dirty="0" smtClean="0">
                <a:latin typeface="+mn-lt"/>
              </a:rPr>
            </a:br>
            <a:r>
              <a:rPr lang="en-GB" sz="2000" dirty="0" smtClean="0">
                <a:latin typeface="+mn-lt"/>
              </a:rPr>
              <a:t>Director </a:t>
            </a:r>
            <a:r>
              <a:rPr lang="en-GB" sz="2000" dirty="0">
                <a:latin typeface="+mn-lt"/>
              </a:rPr>
              <a:t>of Nursing, EPUT</a:t>
            </a:r>
            <a:endParaRPr lang="en-GB" sz="2000" dirty="0">
              <a:solidFill>
                <a:schemeClr val="accent5"/>
              </a:solidFill>
              <a:latin typeface="+mn-lt"/>
            </a:endParaRPr>
          </a:p>
        </p:txBody>
      </p:sp>
    </p:spTree>
    <p:extLst>
      <p:ext uri="{BB962C8B-B14F-4D97-AF65-F5344CB8AC3E}">
        <p14:creationId xmlns:p14="http://schemas.microsoft.com/office/powerpoint/2010/main" val="14936292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148" y="2844015"/>
            <a:ext cx="2705851" cy="2705851"/>
          </a:xfrm>
          <a:prstGeom prst="rect">
            <a:avLst/>
          </a:prstGeom>
        </p:spPr>
      </p:pic>
      <p:sp>
        <p:nvSpPr>
          <p:cNvPr id="7" name="Title 1"/>
          <p:cNvSpPr>
            <a:spLocks noGrp="1"/>
          </p:cNvSpPr>
          <p:nvPr>
            <p:ph type="title" idx="4294967295"/>
          </p:nvPr>
        </p:nvSpPr>
        <p:spPr>
          <a:xfrm>
            <a:off x="3613963" y="3415934"/>
            <a:ext cx="6403494" cy="978646"/>
          </a:xfrm>
          <a:prstGeom prst="rect">
            <a:avLst/>
          </a:prstGeom>
        </p:spPr>
        <p:txBody>
          <a:bodyPr/>
          <a:lstStyle/>
          <a:p>
            <a:pPr>
              <a:lnSpc>
                <a:spcPct val="100000"/>
              </a:lnSpc>
              <a:spcBef>
                <a:spcPts val="120"/>
              </a:spcBef>
              <a:spcAft>
                <a:spcPts val="120"/>
              </a:spcAft>
            </a:pPr>
            <a:r>
              <a:rPr lang="en-GB" sz="2800" b="1" dirty="0" smtClean="0">
                <a:latin typeface="+mn-lt"/>
              </a:rPr>
              <a:t>Leave us a comment on </a:t>
            </a:r>
            <a:r>
              <a:rPr lang="en-GB" sz="2800" b="1" dirty="0" err="1" smtClean="0">
                <a:latin typeface="+mn-lt"/>
              </a:rPr>
              <a:t>Menti</a:t>
            </a:r>
            <a:r>
              <a:rPr lang="en-GB" sz="2800" b="1" dirty="0" smtClean="0">
                <a:latin typeface="+mn-lt"/>
              </a:rPr>
              <a:t>:</a:t>
            </a:r>
            <a:br>
              <a:rPr lang="en-GB" sz="2800" b="1" dirty="0" smtClean="0">
                <a:latin typeface="+mn-lt"/>
              </a:rPr>
            </a:br>
            <a:r>
              <a:rPr lang="en-GB" sz="2400" dirty="0">
                <a:latin typeface="+mn-lt"/>
                <a:hlinkClick r:id="rId3" tooltip="https://www.menti.com/alu79yi8jnvh"/>
              </a:rPr>
              <a:t>https://www.menti.com/alu79yi8jnvh</a:t>
            </a:r>
            <a:endParaRPr lang="en-GB" sz="2400" dirty="0">
              <a:solidFill>
                <a:schemeClr val="accent5"/>
              </a:solidFill>
              <a:latin typeface="+mn-lt"/>
            </a:endParaRPr>
          </a:p>
        </p:txBody>
      </p:sp>
      <p:sp>
        <p:nvSpPr>
          <p:cNvPr id="8" name="Title 1"/>
          <p:cNvSpPr>
            <a:spLocks noGrp="1"/>
          </p:cNvSpPr>
          <p:nvPr>
            <p:ph type="title" idx="4294967295"/>
          </p:nvPr>
        </p:nvSpPr>
        <p:spPr>
          <a:xfrm>
            <a:off x="803148" y="734677"/>
            <a:ext cx="10585704" cy="2304923"/>
          </a:xfrm>
          <a:prstGeom prst="rect">
            <a:avLst/>
          </a:prstGeom>
        </p:spPr>
        <p:txBody>
          <a:bodyPr/>
          <a:lstStyle/>
          <a:p>
            <a:r>
              <a:rPr lang="en-GB" sz="7200" dirty="0" smtClean="0">
                <a:solidFill>
                  <a:schemeClr val="tx2"/>
                </a:solidFill>
              </a:rPr>
              <a:t>TELL US WHAT YOU THINK OF THE CONFERENCE</a:t>
            </a:r>
            <a:endParaRPr lang="en-GB" sz="7200" dirty="0">
              <a:solidFill>
                <a:schemeClr val="tx2"/>
              </a:solidFill>
            </a:endParaRPr>
          </a:p>
        </p:txBody>
      </p:sp>
    </p:spTree>
    <p:extLst>
      <p:ext uri="{BB962C8B-B14F-4D97-AF65-F5344CB8AC3E}">
        <p14:creationId xmlns:p14="http://schemas.microsoft.com/office/powerpoint/2010/main" val="31656256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60287" y="564267"/>
            <a:ext cx="5771539" cy="531542"/>
          </a:xfrm>
        </p:spPr>
        <p:txBody>
          <a:bodyPr/>
          <a:lstStyle/>
          <a:p>
            <a:r>
              <a:rPr lang="en-GB" dirty="0">
                <a:solidFill>
                  <a:schemeClr val="tx2"/>
                </a:solidFill>
              </a:rPr>
              <a:t>THE SEVEN PRIORITIES</a:t>
            </a:r>
          </a:p>
        </p:txBody>
      </p:sp>
      <p:sp>
        <p:nvSpPr>
          <p:cNvPr id="5" name="Content Placeholder 4"/>
          <p:cNvSpPr>
            <a:spLocks noGrp="1"/>
          </p:cNvSpPr>
          <p:nvPr>
            <p:ph idx="4294967295"/>
          </p:nvPr>
        </p:nvSpPr>
        <p:spPr>
          <a:xfrm>
            <a:off x="427906" y="1631963"/>
            <a:ext cx="11099549" cy="814939"/>
          </a:xfrm>
        </p:spPr>
        <p:txBody>
          <a:bodyPr vert="horz" lIns="91440" tIns="45720" rIns="91440" bIns="45720" rtlCol="0" anchor="t">
            <a:normAutofit/>
          </a:bodyPr>
          <a:lstStyle/>
          <a:p>
            <a:pPr marL="0" indent="0">
              <a:spcBef>
                <a:spcPts val="600"/>
              </a:spcBef>
              <a:buNone/>
            </a:pPr>
            <a:r>
              <a:rPr lang="en-GB" sz="1600" dirty="0">
                <a:latin typeface="Verdana"/>
                <a:ea typeface="Verdana"/>
              </a:rPr>
              <a:t>The strategy focused on seven priority areas for safety improvements across the Trust. These were selected as cross-cutting themes that were relevant to all staff regardless of role to drive safety in a collaborative and systematic way:</a:t>
            </a:r>
          </a:p>
          <a:p>
            <a:pPr marL="0" indent="0">
              <a:spcBef>
                <a:spcPts val="600"/>
              </a:spcBef>
              <a:buNone/>
            </a:pPr>
            <a:endParaRPr lang="en-GB" sz="1200" dirty="0">
              <a:latin typeface="Verdana"/>
              <a:ea typeface="Verdana"/>
            </a:endParaRPr>
          </a:p>
          <a:p>
            <a:pPr marL="0" indent="0">
              <a:spcBef>
                <a:spcPts val="600"/>
              </a:spcBef>
              <a:buNone/>
            </a:pPr>
            <a:endParaRPr lang="en-GB" sz="1200" dirty="0">
              <a:latin typeface="Verdana"/>
              <a:ea typeface="Verdana"/>
            </a:endParaRPr>
          </a:p>
        </p:txBody>
      </p:sp>
      <p:sp>
        <p:nvSpPr>
          <p:cNvPr id="7" name="Text Placeholder 6"/>
          <p:cNvSpPr>
            <a:spLocks noGrp="1"/>
          </p:cNvSpPr>
          <p:nvPr>
            <p:ph type="body" sz="half" idx="4294967295"/>
          </p:nvPr>
        </p:nvSpPr>
        <p:spPr>
          <a:xfrm>
            <a:off x="316050" y="1110928"/>
            <a:ext cx="9630055" cy="643297"/>
          </a:xfrm>
        </p:spPr>
        <p:txBody>
          <a:bodyPr>
            <a:noAutofit/>
          </a:bodyPr>
          <a:lstStyle/>
          <a:p>
            <a:pPr marL="0" indent="0">
              <a:buNone/>
            </a:pPr>
            <a:r>
              <a:rPr lang="en-GB" i="1" dirty="0">
                <a:solidFill>
                  <a:schemeClr val="accent5"/>
                </a:solidFill>
                <a:latin typeface="+mj-lt"/>
              </a:rPr>
              <a:t>OUR OVERARCHING FRAMEWORK FOR  SAFETY IMPROVEMENT</a:t>
            </a:r>
          </a:p>
        </p:txBody>
      </p:sp>
      <p:pic>
        <p:nvPicPr>
          <p:cNvPr id="31" name="Picture 30">
            <a:extLst>
              <a:ext uri="{FF2B5EF4-FFF2-40B4-BE49-F238E27FC236}">
                <a16:creationId xmlns:a16="http://schemas.microsoft.com/office/drawing/2014/main" id="{5EDE4A8E-9C47-3B8B-ED2D-B4C81D680A87}"/>
              </a:ext>
            </a:extLst>
          </p:cNvPr>
          <p:cNvPicPr>
            <a:picLocks noChangeAspect="1"/>
          </p:cNvPicPr>
          <p:nvPr/>
        </p:nvPicPr>
        <p:blipFill rotWithShape="1">
          <a:blip r:embed="rId2"/>
          <a:srcRect l="14314" t="41891" r="80737" b="50276"/>
          <a:stretch/>
        </p:blipFill>
        <p:spPr>
          <a:xfrm>
            <a:off x="10419584" y="2505550"/>
            <a:ext cx="1028367" cy="915566"/>
          </a:xfrm>
          <a:prstGeom prst="rect">
            <a:avLst/>
          </a:prstGeom>
        </p:spPr>
      </p:pic>
      <p:pic>
        <p:nvPicPr>
          <p:cNvPr id="32" name="Picture 31">
            <a:extLst>
              <a:ext uri="{FF2B5EF4-FFF2-40B4-BE49-F238E27FC236}">
                <a16:creationId xmlns:a16="http://schemas.microsoft.com/office/drawing/2014/main" id="{04234394-AAB4-D5C3-7231-D006967C4D86}"/>
              </a:ext>
            </a:extLst>
          </p:cNvPr>
          <p:cNvPicPr>
            <a:picLocks noChangeAspect="1"/>
          </p:cNvPicPr>
          <p:nvPr/>
        </p:nvPicPr>
        <p:blipFill rotWithShape="1">
          <a:blip r:embed="rId2"/>
          <a:srcRect l="22188" t="42665" r="72934" b="48924"/>
          <a:stretch/>
        </p:blipFill>
        <p:spPr>
          <a:xfrm>
            <a:off x="698085" y="2653172"/>
            <a:ext cx="922724" cy="894902"/>
          </a:xfrm>
          <a:prstGeom prst="rect">
            <a:avLst/>
          </a:prstGeom>
        </p:spPr>
      </p:pic>
      <p:pic>
        <p:nvPicPr>
          <p:cNvPr id="33" name="Picture 32">
            <a:extLst>
              <a:ext uri="{FF2B5EF4-FFF2-40B4-BE49-F238E27FC236}">
                <a16:creationId xmlns:a16="http://schemas.microsoft.com/office/drawing/2014/main" id="{248BD0F6-8479-A40A-8B7E-2B389B258884}"/>
              </a:ext>
            </a:extLst>
          </p:cNvPr>
          <p:cNvPicPr>
            <a:picLocks noChangeAspect="1"/>
          </p:cNvPicPr>
          <p:nvPr/>
        </p:nvPicPr>
        <p:blipFill rotWithShape="1">
          <a:blip r:embed="rId2"/>
          <a:srcRect l="45801" t="42734" r="49554" b="49077"/>
          <a:stretch/>
        </p:blipFill>
        <p:spPr>
          <a:xfrm>
            <a:off x="5838703" y="2653172"/>
            <a:ext cx="917394" cy="909954"/>
          </a:xfrm>
          <a:prstGeom prst="rect">
            <a:avLst/>
          </a:prstGeom>
        </p:spPr>
      </p:pic>
      <p:sp>
        <p:nvSpPr>
          <p:cNvPr id="34" name="TextBox 33">
            <a:extLst>
              <a:ext uri="{FF2B5EF4-FFF2-40B4-BE49-F238E27FC236}">
                <a16:creationId xmlns:a16="http://schemas.microsoft.com/office/drawing/2014/main" id="{BCC10B2F-BD6E-AAE4-F119-2ADCC1B60E96}"/>
              </a:ext>
            </a:extLst>
          </p:cNvPr>
          <p:cNvSpPr txBox="1"/>
          <p:nvPr/>
        </p:nvSpPr>
        <p:spPr>
          <a:xfrm>
            <a:off x="10137479" y="3505883"/>
            <a:ext cx="159858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5EB8"/>
                </a:solidFill>
                <a:effectLst/>
                <a:uLnTx/>
                <a:uFillTx/>
                <a:latin typeface="Verdana"/>
                <a:ea typeface="+mn-ea"/>
                <a:cs typeface="+mn-cs"/>
              </a:rPr>
              <a:t>Leadership</a:t>
            </a:r>
          </a:p>
        </p:txBody>
      </p:sp>
      <p:sp>
        <p:nvSpPr>
          <p:cNvPr id="35" name="TextBox 34">
            <a:extLst>
              <a:ext uri="{FF2B5EF4-FFF2-40B4-BE49-F238E27FC236}">
                <a16:creationId xmlns:a16="http://schemas.microsoft.com/office/drawing/2014/main" id="{CF87A8CB-6A57-B2A6-8D5A-A5A03DEA0AAB}"/>
              </a:ext>
            </a:extLst>
          </p:cNvPr>
          <p:cNvSpPr txBox="1"/>
          <p:nvPr/>
        </p:nvSpPr>
        <p:spPr>
          <a:xfrm>
            <a:off x="372025" y="3531989"/>
            <a:ext cx="159858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5EB8"/>
                </a:solidFill>
                <a:effectLst/>
                <a:uLnTx/>
                <a:uFillTx/>
                <a:latin typeface="Verdana"/>
                <a:ea typeface="+mn-ea"/>
                <a:cs typeface="+mn-cs"/>
              </a:rPr>
              <a:t>Culture</a:t>
            </a:r>
          </a:p>
        </p:txBody>
      </p:sp>
      <p:sp>
        <p:nvSpPr>
          <p:cNvPr id="36" name="TextBox 35">
            <a:extLst>
              <a:ext uri="{FF2B5EF4-FFF2-40B4-BE49-F238E27FC236}">
                <a16:creationId xmlns:a16="http://schemas.microsoft.com/office/drawing/2014/main" id="{C0337636-335E-FBF2-1170-51464C97DB83}"/>
              </a:ext>
            </a:extLst>
          </p:cNvPr>
          <p:cNvSpPr txBox="1"/>
          <p:nvPr/>
        </p:nvSpPr>
        <p:spPr>
          <a:xfrm>
            <a:off x="5610142" y="3548329"/>
            <a:ext cx="159858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5EB8"/>
                </a:solidFill>
                <a:effectLst/>
                <a:uLnTx/>
                <a:uFillTx/>
                <a:latin typeface="Verdana"/>
                <a:ea typeface="+mn-ea"/>
                <a:cs typeface="+mn-cs"/>
              </a:rPr>
              <a:t>Innovation</a:t>
            </a:r>
          </a:p>
        </p:txBody>
      </p:sp>
      <p:pic>
        <p:nvPicPr>
          <p:cNvPr id="37" name="Picture 36">
            <a:extLst>
              <a:ext uri="{FF2B5EF4-FFF2-40B4-BE49-F238E27FC236}">
                <a16:creationId xmlns:a16="http://schemas.microsoft.com/office/drawing/2014/main" id="{C56DC8B0-B4B5-EDAE-9B99-1E303312379E}"/>
              </a:ext>
            </a:extLst>
          </p:cNvPr>
          <p:cNvPicPr>
            <a:picLocks noChangeAspect="1"/>
          </p:cNvPicPr>
          <p:nvPr/>
        </p:nvPicPr>
        <p:blipFill rotWithShape="1">
          <a:blip r:embed="rId2"/>
          <a:srcRect l="30055" t="42212" r="65114" b="48839"/>
          <a:stretch/>
        </p:blipFill>
        <p:spPr>
          <a:xfrm>
            <a:off x="2518478" y="2653172"/>
            <a:ext cx="774535" cy="807142"/>
          </a:xfrm>
          <a:prstGeom prst="rect">
            <a:avLst/>
          </a:prstGeom>
        </p:spPr>
      </p:pic>
      <p:sp>
        <p:nvSpPr>
          <p:cNvPr id="38" name="TextBox 37">
            <a:extLst>
              <a:ext uri="{FF2B5EF4-FFF2-40B4-BE49-F238E27FC236}">
                <a16:creationId xmlns:a16="http://schemas.microsoft.com/office/drawing/2014/main" id="{7B256826-3784-ED6E-EB71-1469C6888C7E}"/>
              </a:ext>
            </a:extLst>
          </p:cNvPr>
          <p:cNvSpPr txBox="1"/>
          <p:nvPr/>
        </p:nvSpPr>
        <p:spPr>
          <a:xfrm>
            <a:off x="2112885" y="3519092"/>
            <a:ext cx="15985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5EB8"/>
                </a:solidFill>
                <a:effectLst/>
                <a:uLnTx/>
                <a:uFillTx/>
                <a:latin typeface="Verdana"/>
                <a:ea typeface="+mn-ea"/>
                <a:cs typeface="+mn-cs"/>
              </a:rPr>
              <a:t>Continuous    Learning</a:t>
            </a:r>
          </a:p>
        </p:txBody>
      </p:sp>
      <p:pic>
        <p:nvPicPr>
          <p:cNvPr id="39" name="Picture 38">
            <a:extLst>
              <a:ext uri="{FF2B5EF4-FFF2-40B4-BE49-F238E27FC236}">
                <a16:creationId xmlns:a16="http://schemas.microsoft.com/office/drawing/2014/main" id="{B598691C-CFE4-E144-E081-F6EEAD5518A3}"/>
              </a:ext>
            </a:extLst>
          </p:cNvPr>
          <p:cNvPicPr>
            <a:picLocks noChangeAspect="1"/>
          </p:cNvPicPr>
          <p:nvPr/>
        </p:nvPicPr>
        <p:blipFill rotWithShape="1">
          <a:blip r:embed="rId2"/>
          <a:srcRect l="38846" t="42064" r="57969" b="48862"/>
          <a:stretch/>
        </p:blipFill>
        <p:spPr>
          <a:xfrm>
            <a:off x="7473861" y="2531326"/>
            <a:ext cx="611359" cy="979765"/>
          </a:xfrm>
          <a:prstGeom prst="rect">
            <a:avLst/>
          </a:prstGeom>
        </p:spPr>
      </p:pic>
      <p:sp>
        <p:nvSpPr>
          <p:cNvPr id="40" name="TextBox 39">
            <a:extLst>
              <a:ext uri="{FF2B5EF4-FFF2-40B4-BE49-F238E27FC236}">
                <a16:creationId xmlns:a16="http://schemas.microsoft.com/office/drawing/2014/main" id="{EB026A92-3C43-8901-5090-46DE419451E6}"/>
              </a:ext>
            </a:extLst>
          </p:cNvPr>
          <p:cNvSpPr txBox="1"/>
          <p:nvPr/>
        </p:nvSpPr>
        <p:spPr>
          <a:xfrm>
            <a:off x="6970434" y="3563468"/>
            <a:ext cx="159858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5EB8"/>
                </a:solidFill>
                <a:effectLst/>
                <a:uLnTx/>
                <a:uFillTx/>
                <a:latin typeface="Verdana"/>
                <a:ea typeface="+mn-ea"/>
                <a:cs typeface="+mn-cs"/>
              </a:rPr>
              <a:t>Wellbeing</a:t>
            </a:r>
          </a:p>
        </p:txBody>
      </p:sp>
      <p:pic>
        <p:nvPicPr>
          <p:cNvPr id="41" name="Graphic 44" descr="Open hand with plant outline">
            <a:extLst>
              <a:ext uri="{FF2B5EF4-FFF2-40B4-BE49-F238E27FC236}">
                <a16:creationId xmlns:a16="http://schemas.microsoft.com/office/drawing/2014/main" id="{5D03D35D-A6D8-46D0-09EF-4AC7886FDD4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860254" y="2587262"/>
            <a:ext cx="893346" cy="893346"/>
          </a:xfrm>
          <a:prstGeom prst="rect">
            <a:avLst/>
          </a:prstGeom>
        </p:spPr>
      </p:pic>
      <p:sp>
        <p:nvSpPr>
          <p:cNvPr id="42" name="TextBox 41">
            <a:extLst>
              <a:ext uri="{FF2B5EF4-FFF2-40B4-BE49-F238E27FC236}">
                <a16:creationId xmlns:a16="http://schemas.microsoft.com/office/drawing/2014/main" id="{18E8AA8D-4907-CFA3-DB3F-48FDE253D662}"/>
              </a:ext>
            </a:extLst>
          </p:cNvPr>
          <p:cNvSpPr txBox="1"/>
          <p:nvPr/>
        </p:nvSpPr>
        <p:spPr>
          <a:xfrm>
            <a:off x="8535172" y="3487009"/>
            <a:ext cx="15985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5EB8"/>
                </a:solidFill>
                <a:effectLst/>
                <a:uLnTx/>
                <a:uFillTx/>
                <a:latin typeface="Verdana"/>
                <a:ea typeface="+mn-ea"/>
                <a:cs typeface="+mn-cs"/>
              </a:rPr>
              <a:t>Enhancing Environments</a:t>
            </a:r>
          </a:p>
        </p:txBody>
      </p:sp>
      <p:pic>
        <p:nvPicPr>
          <p:cNvPr id="43" name="Picture 42">
            <a:extLst>
              <a:ext uri="{FF2B5EF4-FFF2-40B4-BE49-F238E27FC236}">
                <a16:creationId xmlns:a16="http://schemas.microsoft.com/office/drawing/2014/main" id="{2231B4FE-260C-8742-7982-8E03E6D0D646}"/>
              </a:ext>
            </a:extLst>
          </p:cNvPr>
          <p:cNvPicPr>
            <a:picLocks noChangeAspect="1"/>
          </p:cNvPicPr>
          <p:nvPr/>
        </p:nvPicPr>
        <p:blipFill rotWithShape="1">
          <a:blip r:embed="rId2"/>
          <a:srcRect l="61739" t="43215" r="34049" b="49933"/>
          <a:stretch/>
        </p:blipFill>
        <p:spPr>
          <a:xfrm>
            <a:off x="4297553" y="2665552"/>
            <a:ext cx="855470" cy="782971"/>
          </a:xfrm>
          <a:prstGeom prst="rect">
            <a:avLst/>
          </a:prstGeom>
        </p:spPr>
      </p:pic>
      <p:sp>
        <p:nvSpPr>
          <p:cNvPr id="44" name="TextBox 43">
            <a:extLst>
              <a:ext uri="{FF2B5EF4-FFF2-40B4-BE49-F238E27FC236}">
                <a16:creationId xmlns:a16="http://schemas.microsoft.com/office/drawing/2014/main" id="{B219B0A1-D534-23AE-8E5D-595BA72A37E7}"/>
              </a:ext>
            </a:extLst>
          </p:cNvPr>
          <p:cNvSpPr txBox="1"/>
          <p:nvPr/>
        </p:nvSpPr>
        <p:spPr>
          <a:xfrm>
            <a:off x="3952956" y="3520949"/>
            <a:ext cx="15985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5EB8"/>
                </a:solidFill>
                <a:effectLst/>
                <a:uLnTx/>
                <a:uFillTx/>
                <a:latin typeface="Verdana"/>
                <a:ea typeface="+mn-ea"/>
                <a:cs typeface="+mn-cs"/>
              </a:rPr>
              <a:t>Governance and Information</a:t>
            </a:r>
          </a:p>
        </p:txBody>
      </p:sp>
      <p:sp>
        <p:nvSpPr>
          <p:cNvPr id="45" name="Rectangle 44"/>
          <p:cNvSpPr/>
          <p:nvPr/>
        </p:nvSpPr>
        <p:spPr>
          <a:xfrm>
            <a:off x="10166057" y="3946701"/>
            <a:ext cx="1634312" cy="28931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Ensuring there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is buy-in,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ownership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accountability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across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Trust for putting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Safety First,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Safety Always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and delivery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this through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leadership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all levels – from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ward to board</a:t>
            </a:r>
          </a:p>
        </p:txBody>
      </p:sp>
      <p:sp>
        <p:nvSpPr>
          <p:cNvPr id="46" name="Rectangle 45"/>
          <p:cNvSpPr/>
          <p:nvPr/>
        </p:nvSpPr>
        <p:spPr>
          <a:xfrm>
            <a:off x="353210" y="3979845"/>
            <a:ext cx="1634312" cy="20313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Creating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culture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accountability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and ownership,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where safety,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quality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improvement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is everyone’s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responsibility</a:t>
            </a:r>
          </a:p>
        </p:txBody>
      </p:sp>
      <p:sp>
        <p:nvSpPr>
          <p:cNvPr id="47" name="Rectangle 46"/>
          <p:cNvSpPr/>
          <p:nvPr/>
        </p:nvSpPr>
        <p:spPr>
          <a:xfrm>
            <a:off x="2112885" y="4018764"/>
            <a:ext cx="1634312"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Establishing 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approach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learning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that is ongoing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by sharing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lessons,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reflecting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empowering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staff</a:t>
            </a:r>
          </a:p>
        </p:txBody>
      </p:sp>
      <p:sp>
        <p:nvSpPr>
          <p:cNvPr id="48" name="Rectangle 47"/>
          <p:cNvSpPr/>
          <p:nvPr/>
        </p:nvSpPr>
        <p:spPr>
          <a:xfrm>
            <a:off x="6975019" y="3958387"/>
            <a:ext cx="1634312"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Creating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a working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environment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where staff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feel safe,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happy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empowered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provide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best quality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care</a:t>
            </a:r>
          </a:p>
        </p:txBody>
      </p:sp>
      <p:sp>
        <p:nvSpPr>
          <p:cNvPr id="49" name="Rectangle 48"/>
          <p:cNvSpPr/>
          <p:nvPr/>
        </p:nvSpPr>
        <p:spPr>
          <a:xfrm>
            <a:off x="5515930" y="4061766"/>
            <a:ext cx="1634312" cy="16004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Facilitating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and inspiring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patient safety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initiatives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through 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ways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working</a:t>
            </a:r>
          </a:p>
        </p:txBody>
      </p:sp>
      <p:sp>
        <p:nvSpPr>
          <p:cNvPr id="50" name="Rectangle 49"/>
          <p:cNvSpPr/>
          <p:nvPr/>
        </p:nvSpPr>
        <p:spPr>
          <a:xfrm>
            <a:off x="8491137" y="3950906"/>
            <a:ext cx="1634312"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Ensuring 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buildings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estates support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the Safety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First, Safety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Always agenda</a:t>
            </a:r>
          </a:p>
        </p:txBody>
      </p:sp>
      <p:sp>
        <p:nvSpPr>
          <p:cNvPr id="51" name="Rectangle 50"/>
          <p:cNvSpPr/>
          <p:nvPr/>
        </p:nvSpPr>
        <p:spPr>
          <a:xfrm>
            <a:off x="3923156" y="4055040"/>
            <a:ext cx="1634312" cy="20313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Building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foundations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safety through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governance,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processes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availability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that put safety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mn-cs"/>
              </a:rPr>
              <a:t>first</a:t>
            </a:r>
          </a:p>
        </p:txBody>
      </p:sp>
    </p:spTree>
    <p:extLst>
      <p:ext uri="{BB962C8B-B14F-4D97-AF65-F5344CB8AC3E}">
        <p14:creationId xmlns:p14="http://schemas.microsoft.com/office/powerpoint/2010/main" val="28387189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a:extLst>
              <a:ext uri="{FF2B5EF4-FFF2-40B4-BE49-F238E27FC236}">
                <a16:creationId xmlns:a16="http://schemas.microsoft.com/office/drawing/2014/main" id="{31CAD29C-005B-C1D1-411C-6D6746F93E46}"/>
              </a:ext>
            </a:extLst>
          </p:cNvPr>
          <p:cNvSpPr>
            <a:spLocks noGrp="1"/>
          </p:cNvSpPr>
          <p:nvPr>
            <p:ph idx="4294967295"/>
          </p:nvPr>
        </p:nvSpPr>
        <p:spPr>
          <a:xfrm>
            <a:off x="838200" y="3392488"/>
            <a:ext cx="10936705" cy="643522"/>
          </a:xfrm>
        </p:spPr>
        <p:txBody>
          <a:bodyPr/>
          <a:lstStyle/>
          <a:p>
            <a:pPr marL="0" indent="0">
              <a:buNone/>
            </a:pPr>
            <a:r>
              <a:rPr lang="en-GB" b="1" dirty="0"/>
              <a:t>W</a:t>
            </a:r>
            <a:r>
              <a:rPr lang="en-GB" b="1" dirty="0" smtClean="0"/>
              <a:t>hat we’ve delivered for our patients and population</a:t>
            </a:r>
            <a:endParaRPr lang="en-GB" b="1" dirty="0"/>
          </a:p>
        </p:txBody>
      </p:sp>
      <p:sp>
        <p:nvSpPr>
          <p:cNvPr id="7" name="Title 6">
            <a:extLst>
              <a:ext uri="{FF2B5EF4-FFF2-40B4-BE49-F238E27FC236}">
                <a16:creationId xmlns:a16="http://schemas.microsoft.com/office/drawing/2014/main" id="{7C9F9A16-9310-091D-C8F9-906F3E758879}"/>
              </a:ext>
            </a:extLst>
          </p:cNvPr>
          <p:cNvSpPr>
            <a:spLocks noGrp="1"/>
          </p:cNvSpPr>
          <p:nvPr>
            <p:ph type="title" idx="4294967295"/>
          </p:nvPr>
        </p:nvSpPr>
        <p:spPr>
          <a:xfrm>
            <a:off x="838200" y="2201862"/>
            <a:ext cx="10515600" cy="1325563"/>
          </a:xfrm>
        </p:spPr>
        <p:txBody>
          <a:bodyPr/>
          <a:lstStyle/>
          <a:p>
            <a:r>
              <a:rPr lang="en-GB" sz="7200" dirty="0">
                <a:solidFill>
                  <a:schemeClr val="tx2"/>
                </a:solidFill>
              </a:rPr>
              <a:t>REVIEWING OUR PROGRESS</a:t>
            </a:r>
          </a:p>
        </p:txBody>
      </p:sp>
    </p:spTree>
    <p:extLst>
      <p:ext uri="{BB962C8B-B14F-4D97-AF65-F5344CB8AC3E}">
        <p14:creationId xmlns:p14="http://schemas.microsoft.com/office/powerpoint/2010/main" val="16791967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PUT Brand Colours">
      <a:dk1>
        <a:srgbClr val="000000"/>
      </a:dk1>
      <a:lt1>
        <a:sysClr val="window" lastClr="FFFFFF"/>
      </a:lt1>
      <a:dk2>
        <a:srgbClr val="005EB8"/>
      </a:dk2>
      <a:lt2>
        <a:srgbClr val="7DC8E1"/>
      </a:lt2>
      <a:accent1>
        <a:srgbClr val="7DC8E1"/>
      </a:accent1>
      <a:accent2>
        <a:srgbClr val="FA82FF"/>
      </a:accent2>
      <a:accent3>
        <a:srgbClr val="9F64FF"/>
      </a:accent3>
      <a:accent4>
        <a:srgbClr val="005EB8"/>
      </a:accent4>
      <a:accent5>
        <a:srgbClr val="28A0BE"/>
      </a:accent5>
      <a:accent6>
        <a:srgbClr val="000000"/>
      </a:accent6>
      <a:hlink>
        <a:srgbClr val="005EB8"/>
      </a:hlink>
      <a:folHlink>
        <a:srgbClr val="7DC8E1"/>
      </a:folHlink>
    </a:clrScheme>
    <a:fontScheme name="Custom 2">
      <a:majorFont>
        <a:latin typeface="Impac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12486</TotalTime>
  <Words>5710</Words>
  <Application>Microsoft Office PowerPoint</Application>
  <PresentationFormat>Widescreen</PresentationFormat>
  <Paragraphs>488</Paragraphs>
  <Slides>73</Slides>
  <Notes>16</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73</vt:i4>
      </vt:variant>
    </vt:vector>
  </HeadingPairs>
  <TitlesOfParts>
    <vt:vector size="88" baseType="lpstr">
      <vt:lpstr>MS Gothic</vt:lpstr>
      <vt:lpstr>Arial</vt:lpstr>
      <vt:lpstr>Avenir</vt:lpstr>
      <vt:lpstr>Avenir Book</vt:lpstr>
      <vt:lpstr>Calibri</vt:lpstr>
      <vt:lpstr>Calibri Light</vt:lpstr>
      <vt:lpstr>Helvetica</vt:lpstr>
      <vt:lpstr>HelveticaNeue ThinCond</vt:lpstr>
      <vt:lpstr>Impact</vt:lpstr>
      <vt:lpstr>Segoe UI</vt:lpstr>
      <vt:lpstr>Times New Roman</vt:lpstr>
      <vt:lpstr>Verdana</vt:lpstr>
      <vt:lpstr>Wingdings</vt:lpstr>
      <vt:lpstr>Office Theme</vt:lpstr>
      <vt:lpstr>1_Office Theme</vt:lpstr>
      <vt:lpstr>EPUT SAFETY CONFERENCE</vt:lpstr>
      <vt:lpstr>HOUSEKEEPING</vt:lpstr>
      <vt:lpstr>WELCOME TO ARU</vt:lpstr>
      <vt:lpstr>WELCOME</vt:lpstr>
      <vt:lpstr>SAFETY FIRST, SAFETY ALWAYS</vt:lpstr>
      <vt:lpstr>PowerPoint Presentation</vt:lpstr>
      <vt:lpstr>INTRODUCTION</vt:lpstr>
      <vt:lpstr>THE SEVEN PRIORITIES</vt:lpstr>
      <vt:lpstr>REVIEWING OUR PROGRESS</vt:lpstr>
      <vt:lpstr>CULTURE</vt:lpstr>
      <vt:lpstr>CONTINUOUS LEARNING</vt:lpstr>
      <vt:lpstr>GOVERNANCE AND INFORMATION</vt:lpstr>
      <vt:lpstr>INNOVATION</vt:lpstr>
      <vt:lpstr>WELLBEING</vt:lpstr>
      <vt:lpstr>ENHANCING ENVIROMENTS</vt:lpstr>
      <vt:lpstr>LEADERSHIP</vt:lpstr>
      <vt:lpstr>LOOKING TO THE FUTURE</vt:lpstr>
      <vt:lpstr>OUR CONTINUED AREAS OF FOCUS</vt:lpstr>
      <vt:lpstr>PATIENT VOICE IN SAFETY</vt:lpstr>
      <vt:lpstr>CULTURE OF SAFETY</vt:lpstr>
      <vt:lpstr>DATA-INFORMED STRATEGY</vt:lpstr>
      <vt:lpstr>PARTNERSHIPS AND SAFETY</vt:lpstr>
      <vt:lpstr>EMBEDDING LEARNING</vt:lpstr>
      <vt:lpstr>APPENDIX</vt:lpstr>
      <vt:lpstr>AWARDS</vt:lpstr>
      <vt:lpstr>GLOSSARY OF TERMS</vt:lpstr>
      <vt:lpstr>THE ROLE OF THE NHS ENGLAND IN LEADING STRATEGIES TO POMOTE PATIENT SAFETY</vt:lpstr>
      <vt:lpstr>BREAK</vt:lpstr>
      <vt:lpstr>ESTABLISHING A SAFETY CULTURE</vt:lpstr>
      <vt:lpstr>PATIENT SAFETY INCIDENT RESPONSE FRAMEWORK (PSIRF)</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EPUT SAFETY &amp; LEARNING JOURNEY</vt:lpstr>
      <vt:lpstr>PowerPoint Presentation</vt:lpstr>
      <vt:lpstr>WHEN THINGS GO NOT AS INTENDED</vt:lpstr>
      <vt:lpstr>PowerPoint Presentation</vt:lpstr>
      <vt:lpstr>PowerPoint Presentation</vt:lpstr>
      <vt:lpstr>PowerPoint Presentation</vt:lpstr>
      <vt:lpstr>PowerPoint Presentation</vt:lpstr>
      <vt:lpstr>CORPORATE FAILURE</vt:lpstr>
      <vt:lpstr>PowerPoint Presentation</vt:lpstr>
      <vt:lpstr>NIMROD – CORPORATE FAILURE</vt:lpstr>
      <vt:lpstr>PowerPoint Presentation</vt:lpstr>
      <vt:lpstr>Haddon Cave Nirvana</vt:lpstr>
      <vt:lpstr>CHANGING MILITARY CONCEPTS INTO EPUT PRACTICE</vt:lpstr>
      <vt:lpstr>ISOLA DEL LAZZARETTO NUOVO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lpstr>CONFERENCES AS PART OF CONTINUING PROFESSIONAL DEVELOPMENT</vt:lpstr>
      <vt:lpstr>SUMMARY &amp; LOOK AHEAD TO AFTERNOON SCHEDULE</vt:lpstr>
      <vt:lpstr>Leave us a comment on Menti: https://www.menti.com/alu79yi8jnvh</vt:lpstr>
    </vt:vector>
  </TitlesOfParts>
  <Company>Essex Partnership University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EPUT SAFETY CONFERENCE</dc:title>
  <dc:creator>Thomas Katie (R1L) Essex Partnership</dc:creator>
  <cp:lastModifiedBy>Saeed Fozia (R1L) Essex Partnership</cp:lastModifiedBy>
  <cp:revision>81</cp:revision>
  <dcterms:created xsi:type="dcterms:W3CDTF">2023-05-16T16:10:59Z</dcterms:created>
  <dcterms:modified xsi:type="dcterms:W3CDTF">2023-06-23T10:04:18Z</dcterms:modified>
</cp:coreProperties>
</file>